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1515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E09DE-2BCF-40CB-B4BF-9D5F721C033F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E6DD1-F8A3-472B-9409-4278D56D3A4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E6DD1-F8A3-472B-9409-4278D56D3A47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E6DD1-F8A3-472B-9409-4278D56D3A47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E6DD1-F8A3-472B-9409-4278D56D3A47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FC9ED-D953-4F59-8A36-A25EA365E6A4}" type="datetimeFigureOut">
              <a:rPr lang="it-IT" smtClean="0"/>
              <a:pPr/>
              <a:t>07/01/2013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021B0-F95B-46DB-BFC2-0683216E5DF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Roberto\Desktop\10%20agosto\intro.mp3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Roberto\Desktop\10%20agosto\lettura%2010%20agosto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ages.style.it/Storage/Assets/Crops/56217/112/64058/notte-san-lorenzo-stelle-cadenti_650x4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pic>
        <p:nvPicPr>
          <p:cNvPr id="6" name="Picture 4" descr="http://www.centenariopascoli.it/wp-content/uploads/mdfw/centenario_pascoliano_casa_pascoli.jpg"/>
          <p:cNvPicPr>
            <a:picLocks noChangeAspect="1" noChangeArrowheads="1"/>
          </p:cNvPicPr>
          <p:nvPr/>
        </p:nvPicPr>
        <p:blipFill>
          <a:blip r:embed="rId5" cstate="print"/>
          <a:srcRect r="45665"/>
          <a:stretch>
            <a:fillRect/>
          </a:stretch>
        </p:blipFill>
        <p:spPr bwMode="auto">
          <a:xfrm>
            <a:off x="0" y="3217117"/>
            <a:ext cx="5868144" cy="3640884"/>
          </a:xfrm>
          <a:prstGeom prst="rect">
            <a:avLst/>
          </a:prstGeom>
          <a:noFill/>
        </p:spPr>
      </p:pic>
      <p:pic>
        <p:nvPicPr>
          <p:cNvPr id="17414" name="Picture 6" descr="http://bargarchivio.altervista.org/wp-content/uploads/2012/08/p5.jpg"/>
          <p:cNvPicPr>
            <a:picLocks noChangeAspect="1" noChangeArrowheads="1"/>
          </p:cNvPicPr>
          <p:nvPr/>
        </p:nvPicPr>
        <p:blipFill>
          <a:blip r:embed="rId6" cstate="print"/>
          <a:srcRect l="4018" t="4627" r="1653"/>
          <a:stretch>
            <a:fillRect/>
          </a:stretch>
        </p:blipFill>
        <p:spPr bwMode="auto">
          <a:xfrm>
            <a:off x="0" y="0"/>
            <a:ext cx="5904656" cy="3888432"/>
          </a:xfrm>
          <a:prstGeom prst="rect">
            <a:avLst/>
          </a:prstGeom>
          <a:noFill/>
        </p:spPr>
      </p:pic>
      <p:pic>
        <p:nvPicPr>
          <p:cNvPr id="17410" name="Picture 2" descr="http://www.homolaicus.com/letteratura/images/ruggero_giacomo_luigi_giovanni-pascoli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2492896"/>
            <a:ext cx="3275856" cy="4365104"/>
          </a:xfrm>
          <a:prstGeom prst="rect">
            <a:avLst/>
          </a:prstGeom>
          <a:noFill/>
        </p:spPr>
      </p:pic>
      <p:pic>
        <p:nvPicPr>
          <p:cNvPr id="8" name="intr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300192" y="692696"/>
            <a:ext cx="22415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X Agosto</a:t>
            </a:r>
            <a:endParaRPr lang="it-IT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ages.style.it/Storage/Assets/Crops/56217/112/64058/notte-san-lorenzo-stelle-cadenti_650x447.jpg"/>
          <p:cNvPicPr>
            <a:picLocks noChangeAspect="1" noChangeArrowheads="1"/>
          </p:cNvPicPr>
          <p:nvPr/>
        </p:nvPicPr>
        <p:blipFill>
          <a:blip r:embed="rId4" cstate="print"/>
          <a:srcRect r="8307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323528" y="1"/>
            <a:ext cx="396044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</a:rPr>
              <a:t>San </a:t>
            </a:r>
            <a:r>
              <a:rPr lang="it-IT" sz="1600" b="1" dirty="0" smtClean="0">
                <a:solidFill>
                  <a:schemeClr val="bg1"/>
                </a:solidFill>
              </a:rPr>
              <a:t>Lorenzo , io lo so perché tanto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di stelle per l'aria tranquilla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arde e cade, perché si gran pianto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nel concavo cielo sfavilla.</a:t>
            </a:r>
          </a:p>
          <a:p>
            <a:r>
              <a:rPr lang="it-IT" sz="900" b="1" dirty="0" smtClean="0">
                <a:solidFill>
                  <a:schemeClr val="bg1"/>
                </a:solidFill>
              </a:rPr>
              <a:t/>
            </a:r>
            <a:br>
              <a:rPr lang="it-IT" sz="9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Ritornava una rondine al tetto :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l'uccisero: cadde tra i spini;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ella aveva nel becco un insetto: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la cena dei suoi rondinini.</a:t>
            </a:r>
          </a:p>
          <a:p>
            <a:r>
              <a:rPr lang="it-IT" sz="900" b="1" dirty="0" smtClean="0">
                <a:solidFill>
                  <a:schemeClr val="bg1"/>
                </a:solidFill>
              </a:rPr>
              <a:t/>
            </a:r>
            <a:br>
              <a:rPr lang="it-IT" sz="9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Ora è là, come in croce, che tende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quel verme a quel cielo lontano;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e il suo nido è nell'ombra, che attende,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che pigola sempre più piano.</a:t>
            </a:r>
          </a:p>
          <a:p>
            <a:r>
              <a:rPr lang="it-IT" sz="900" b="1" dirty="0" smtClean="0">
                <a:solidFill>
                  <a:schemeClr val="bg1"/>
                </a:solidFill>
              </a:rPr>
              <a:t/>
            </a:r>
            <a:br>
              <a:rPr lang="it-IT" sz="9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Anche un uomo tornava al suo nido: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l'uccisero: disse: Perdono ;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e restò negli aperti occhi un grido: 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portava due bambole in dono.</a:t>
            </a:r>
          </a:p>
          <a:p>
            <a:r>
              <a:rPr lang="it-IT" sz="900" b="1" dirty="0" smtClean="0">
                <a:solidFill>
                  <a:schemeClr val="bg1"/>
                </a:solidFill>
              </a:rPr>
              <a:t/>
            </a:r>
            <a:br>
              <a:rPr lang="it-IT" sz="9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Ora là, nella casa romita,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lo aspettano, </a:t>
            </a:r>
            <a:r>
              <a:rPr lang="it-IT" sz="1600" b="1" dirty="0" err="1" smtClean="0">
                <a:solidFill>
                  <a:schemeClr val="bg1"/>
                </a:solidFill>
              </a:rPr>
              <a:t>aspettano</a:t>
            </a:r>
            <a:r>
              <a:rPr lang="it-IT" sz="1600" b="1" dirty="0" smtClean="0">
                <a:solidFill>
                  <a:schemeClr val="bg1"/>
                </a:solidFill>
              </a:rPr>
              <a:t> in vano: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egli immobile, attonito, addita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le bambole al cielo lontano</a:t>
            </a:r>
            <a:r>
              <a:rPr lang="it-IT" sz="1600" b="1" dirty="0" smtClean="0">
                <a:solidFill>
                  <a:schemeClr val="bg1"/>
                </a:solidFill>
              </a:rPr>
              <a:t>.</a:t>
            </a:r>
          </a:p>
          <a:p>
            <a:endParaRPr lang="it-IT" sz="1600" b="1" dirty="0" smtClean="0">
              <a:solidFill>
                <a:schemeClr val="bg1"/>
              </a:solidFill>
            </a:endParaRPr>
          </a:p>
          <a:p>
            <a:r>
              <a:rPr lang="it-IT" sz="1600" b="1" dirty="0" smtClean="0">
                <a:solidFill>
                  <a:schemeClr val="bg1"/>
                </a:solidFill>
              </a:rPr>
              <a:t>E tu, Cielo, dall'alto dei mondi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sereni, infinito, immortale,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oh! d'un pianto di stelle lo inondi</a:t>
            </a:r>
            <a:br>
              <a:rPr lang="it-IT" sz="1600" b="1" dirty="0" smtClean="0">
                <a:solidFill>
                  <a:schemeClr val="bg1"/>
                </a:solidFill>
              </a:rPr>
            </a:br>
            <a:r>
              <a:rPr lang="it-IT" sz="1600" b="1" dirty="0" smtClean="0">
                <a:solidFill>
                  <a:schemeClr val="bg1"/>
                </a:solidFill>
              </a:rPr>
              <a:t>quest'atomo opaco del Male! </a:t>
            </a:r>
          </a:p>
          <a:p>
            <a:endParaRPr lang="it-IT" sz="1600" b="1" dirty="0" smtClean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499992" y="260648"/>
            <a:ext cx="22415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X Agosto</a:t>
            </a:r>
            <a:endParaRPr lang="it-IT" sz="4400" b="1" dirty="0">
              <a:solidFill>
                <a:schemeClr val="bg1"/>
              </a:solidFill>
            </a:endParaRPr>
          </a:p>
        </p:txBody>
      </p:sp>
      <p:pic>
        <p:nvPicPr>
          <p:cNvPr id="10" name="lettura 10 agost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23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0"/>
            <a:ext cx="3779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/>
              <a:t>San Lorenzo , </a:t>
            </a:r>
            <a:r>
              <a:rPr lang="it-IT" sz="1600" b="1" dirty="0" smtClean="0"/>
              <a:t>io lo so perché tanto</a:t>
            </a:r>
            <a:br>
              <a:rPr lang="it-IT" sz="1600" b="1" dirty="0" smtClean="0"/>
            </a:br>
            <a:r>
              <a:rPr lang="it-IT" sz="1600" b="1" dirty="0" smtClean="0"/>
              <a:t>di stelle</a:t>
            </a:r>
            <a:r>
              <a:rPr lang="it-IT" sz="1600" dirty="0" smtClean="0"/>
              <a:t> per l'aria tranquilla</a:t>
            </a:r>
            <a:br>
              <a:rPr lang="it-IT" sz="1600" dirty="0" smtClean="0"/>
            </a:br>
            <a:r>
              <a:rPr lang="it-IT" sz="1600" b="1" dirty="0" smtClean="0"/>
              <a:t>arde e cade</a:t>
            </a:r>
            <a:r>
              <a:rPr lang="it-IT" sz="1600" dirty="0" smtClean="0"/>
              <a:t>, perché si </a:t>
            </a:r>
            <a:r>
              <a:rPr lang="it-IT" sz="1600" b="1" dirty="0" smtClean="0"/>
              <a:t>gran pianto</a:t>
            </a: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dirty="0" smtClean="0"/>
              <a:t>nel concavo cielo </a:t>
            </a:r>
            <a:r>
              <a:rPr lang="it-IT" sz="1600" b="1" dirty="0" smtClean="0"/>
              <a:t>sfavilla</a:t>
            </a:r>
            <a:r>
              <a:rPr lang="it-IT" sz="1600" dirty="0" smtClean="0"/>
              <a:t>.</a:t>
            </a:r>
          </a:p>
          <a:p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1600" b="1" dirty="0" smtClean="0"/>
              <a:t>Ritornava una rondine </a:t>
            </a:r>
            <a:r>
              <a:rPr lang="it-IT" sz="1600" dirty="0" smtClean="0"/>
              <a:t>al tetto :</a:t>
            </a:r>
            <a:br>
              <a:rPr lang="it-IT" sz="1600" dirty="0" smtClean="0"/>
            </a:br>
            <a:r>
              <a:rPr lang="it-IT" sz="1600" dirty="0" smtClean="0"/>
              <a:t>l'uccisero: </a:t>
            </a:r>
            <a:r>
              <a:rPr lang="it-IT" sz="1600" b="1" dirty="0" smtClean="0"/>
              <a:t>cadde</a:t>
            </a:r>
            <a:r>
              <a:rPr lang="it-IT" sz="1600" dirty="0" smtClean="0"/>
              <a:t> tra i spini;</a:t>
            </a:r>
            <a:br>
              <a:rPr lang="it-IT" sz="1600" dirty="0" smtClean="0"/>
            </a:br>
            <a:r>
              <a:rPr lang="it-IT" sz="1600" dirty="0" smtClean="0"/>
              <a:t>ella aveva </a:t>
            </a:r>
            <a:r>
              <a:rPr lang="it-IT" sz="1600" b="1" dirty="0" smtClean="0"/>
              <a:t>nel becco un insetto</a:t>
            </a:r>
            <a:r>
              <a:rPr lang="it-IT" sz="1600" dirty="0" smtClean="0"/>
              <a:t>:</a:t>
            </a:r>
            <a:br>
              <a:rPr lang="it-IT" sz="1600" dirty="0" smtClean="0"/>
            </a:br>
            <a:r>
              <a:rPr lang="it-IT" sz="1600" b="1" dirty="0" smtClean="0"/>
              <a:t>la cena dei suoi rondinini</a:t>
            </a:r>
            <a:r>
              <a:rPr lang="it-IT" sz="1600" dirty="0" smtClean="0"/>
              <a:t>.</a:t>
            </a:r>
          </a:p>
          <a:p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1600" dirty="0" smtClean="0"/>
              <a:t>Ora è là, come </a:t>
            </a:r>
            <a:r>
              <a:rPr lang="it-IT" sz="1600" b="1" dirty="0" smtClean="0"/>
              <a:t>in croce</a:t>
            </a:r>
            <a:r>
              <a:rPr lang="it-IT" sz="1600" dirty="0" smtClean="0"/>
              <a:t>, che </a:t>
            </a:r>
            <a:r>
              <a:rPr lang="it-IT" sz="1600" b="1" dirty="0" smtClean="0"/>
              <a:t>tende</a:t>
            </a:r>
            <a:br>
              <a:rPr lang="it-IT" sz="1600" b="1" dirty="0" smtClean="0"/>
            </a:br>
            <a:r>
              <a:rPr lang="it-IT" sz="1600" b="1" dirty="0" smtClean="0"/>
              <a:t>quel verme a quel cielo lontano</a:t>
            </a:r>
            <a:r>
              <a:rPr lang="it-IT" sz="1600" dirty="0" smtClean="0"/>
              <a:t>;</a:t>
            </a:r>
            <a:br>
              <a:rPr lang="it-IT" sz="1600" dirty="0" smtClean="0"/>
            </a:br>
            <a:r>
              <a:rPr lang="it-IT" sz="1600" dirty="0" smtClean="0"/>
              <a:t>e il </a:t>
            </a:r>
            <a:r>
              <a:rPr lang="it-IT" sz="1600" b="1" dirty="0" smtClean="0"/>
              <a:t>suo nido </a:t>
            </a:r>
            <a:r>
              <a:rPr lang="it-IT" sz="1600" dirty="0" smtClean="0"/>
              <a:t>è nell'ombra, che attende,</a:t>
            </a:r>
            <a:br>
              <a:rPr lang="it-IT" sz="1600" dirty="0" smtClean="0"/>
            </a:br>
            <a:r>
              <a:rPr lang="it-IT" sz="1600" dirty="0" smtClean="0"/>
              <a:t>che </a:t>
            </a:r>
            <a:r>
              <a:rPr lang="it-IT" sz="1600" b="1" dirty="0" smtClean="0"/>
              <a:t>pigola sempre più piano</a:t>
            </a:r>
            <a:r>
              <a:rPr lang="it-IT" sz="1600" dirty="0" smtClean="0"/>
              <a:t>.</a:t>
            </a:r>
          </a:p>
          <a:p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1600" dirty="0" smtClean="0"/>
              <a:t>Anche </a:t>
            </a:r>
            <a:r>
              <a:rPr lang="it-IT" sz="1600" b="1" dirty="0" smtClean="0"/>
              <a:t>un uomo tornava al suo nido</a:t>
            </a:r>
            <a:r>
              <a:rPr lang="it-IT" sz="1600" dirty="0" smtClean="0"/>
              <a:t>:</a:t>
            </a:r>
            <a:br>
              <a:rPr lang="it-IT" sz="1600" dirty="0" smtClean="0"/>
            </a:br>
            <a:r>
              <a:rPr lang="it-IT" sz="1600" b="1" dirty="0" smtClean="0"/>
              <a:t>l'uccisero</a:t>
            </a:r>
            <a:r>
              <a:rPr lang="it-IT" sz="1600" dirty="0" smtClean="0"/>
              <a:t>: disse: </a:t>
            </a:r>
            <a:r>
              <a:rPr lang="it-IT" sz="1600" b="1" dirty="0" smtClean="0"/>
              <a:t>Perdono</a:t>
            </a:r>
            <a:r>
              <a:rPr lang="it-IT" sz="1600" dirty="0" smtClean="0"/>
              <a:t> ;</a:t>
            </a:r>
            <a:br>
              <a:rPr lang="it-IT" sz="1600" dirty="0" smtClean="0"/>
            </a:br>
            <a:r>
              <a:rPr lang="it-IT" sz="1600" dirty="0" smtClean="0"/>
              <a:t>e restò negli aperti occhi </a:t>
            </a:r>
            <a:r>
              <a:rPr lang="it-IT" sz="1600" b="1" dirty="0" smtClean="0"/>
              <a:t>un grido</a:t>
            </a:r>
            <a:r>
              <a:rPr lang="it-IT" sz="1600" dirty="0" smtClean="0"/>
              <a:t>: </a:t>
            </a:r>
            <a:br>
              <a:rPr lang="it-IT" sz="1600" dirty="0" smtClean="0"/>
            </a:br>
            <a:r>
              <a:rPr lang="it-IT" sz="1600" b="1" dirty="0" smtClean="0"/>
              <a:t>portava due bambole in dono</a:t>
            </a:r>
            <a:r>
              <a:rPr lang="it-IT" sz="1600" dirty="0" smtClean="0"/>
              <a:t>.</a:t>
            </a:r>
          </a:p>
          <a:p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1600" dirty="0" smtClean="0"/>
              <a:t>Ora là, nella casa romita,</a:t>
            </a:r>
            <a:br>
              <a:rPr lang="it-IT" sz="1600" dirty="0" smtClean="0"/>
            </a:br>
            <a:r>
              <a:rPr lang="it-IT" sz="1600" b="1" dirty="0" smtClean="0"/>
              <a:t>lo aspettano, </a:t>
            </a:r>
            <a:r>
              <a:rPr lang="it-IT" sz="1600" b="1" dirty="0" err="1" smtClean="0"/>
              <a:t>aspettano</a:t>
            </a:r>
            <a:r>
              <a:rPr lang="it-IT" sz="1600" b="1" dirty="0" smtClean="0"/>
              <a:t> in vano</a:t>
            </a:r>
            <a:r>
              <a:rPr lang="it-IT" sz="1600" dirty="0" smtClean="0"/>
              <a:t>:</a:t>
            </a:r>
            <a:br>
              <a:rPr lang="it-IT" sz="1600" dirty="0" smtClean="0"/>
            </a:br>
            <a:r>
              <a:rPr lang="it-IT" sz="1600" dirty="0" smtClean="0"/>
              <a:t>egli immobile, attonito, </a:t>
            </a:r>
            <a:r>
              <a:rPr lang="it-IT" sz="1600" b="1" dirty="0" smtClean="0"/>
              <a:t>addita</a:t>
            </a:r>
            <a:br>
              <a:rPr lang="it-IT" sz="1600" b="1" dirty="0" smtClean="0"/>
            </a:br>
            <a:r>
              <a:rPr lang="it-IT" sz="1600" b="1" dirty="0" smtClean="0"/>
              <a:t>le bambole al cielo lontano.</a:t>
            </a:r>
          </a:p>
          <a:p>
            <a:endParaRPr lang="it-IT" sz="1600" b="1" dirty="0" smtClean="0"/>
          </a:p>
          <a:p>
            <a:r>
              <a:rPr lang="it-IT" sz="1600" dirty="0" smtClean="0"/>
              <a:t>E tu, </a:t>
            </a:r>
            <a:r>
              <a:rPr lang="it-IT" sz="1600" b="1" dirty="0" smtClean="0"/>
              <a:t>Cielo, dall'alto dei mondi</a:t>
            </a:r>
            <a:br>
              <a:rPr lang="it-IT" sz="1600" b="1" dirty="0" smtClean="0"/>
            </a:br>
            <a:r>
              <a:rPr lang="it-IT" sz="1600" b="1" dirty="0" smtClean="0"/>
              <a:t>sereni,</a:t>
            </a:r>
            <a:r>
              <a:rPr lang="it-IT" sz="1600" dirty="0" smtClean="0"/>
              <a:t> infinito, immortale,</a:t>
            </a:r>
            <a:br>
              <a:rPr lang="it-IT" sz="1600" dirty="0" smtClean="0"/>
            </a:br>
            <a:r>
              <a:rPr lang="it-IT" sz="1600" dirty="0" smtClean="0"/>
              <a:t>oh! d'un </a:t>
            </a:r>
            <a:r>
              <a:rPr lang="it-IT" sz="1600" b="1" dirty="0" smtClean="0"/>
              <a:t>pianto di stelle lo inondi</a:t>
            </a: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b="1" dirty="0" smtClean="0"/>
              <a:t>quest'atomo opaco del Male</a:t>
            </a:r>
            <a:r>
              <a:rPr lang="it-IT" sz="1600" dirty="0" smtClean="0"/>
              <a:t>! </a:t>
            </a:r>
            <a:endParaRPr lang="it-IT" sz="1600" b="1" dirty="0" smtClean="0"/>
          </a:p>
        </p:txBody>
      </p:sp>
      <p:sp>
        <p:nvSpPr>
          <p:cNvPr id="3" name="Rettangolo 2"/>
          <p:cNvSpPr/>
          <p:nvPr/>
        </p:nvSpPr>
        <p:spPr>
          <a:xfrm>
            <a:off x="251520" y="0"/>
            <a:ext cx="3528392" cy="1052736"/>
          </a:xfrm>
          <a:prstGeom prst="rect">
            <a:avLst/>
          </a:prstGeom>
          <a:noFill/>
          <a:ln>
            <a:solidFill>
              <a:srgbClr val="1515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51520" y="5589240"/>
            <a:ext cx="3528392" cy="1080120"/>
          </a:xfrm>
          <a:prstGeom prst="rect">
            <a:avLst/>
          </a:prstGeom>
          <a:noFill/>
          <a:ln>
            <a:solidFill>
              <a:srgbClr val="1515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3779912" y="526368"/>
            <a:ext cx="5333694" cy="5638936"/>
            <a:chOff x="3779912" y="526368"/>
            <a:chExt cx="5333694" cy="5638936"/>
          </a:xfrm>
        </p:grpSpPr>
        <p:cxnSp>
          <p:nvCxnSpPr>
            <p:cNvPr id="6" name="Connettore 1 5"/>
            <p:cNvCxnSpPr>
              <a:stCxn id="3" idx="3"/>
            </p:cNvCxnSpPr>
            <p:nvPr/>
          </p:nvCxnSpPr>
          <p:spPr>
            <a:xfrm>
              <a:off x="3779912" y="526368"/>
              <a:ext cx="4608512" cy="22312"/>
            </a:xfrm>
            <a:prstGeom prst="line">
              <a:avLst/>
            </a:prstGeom>
            <a:ln>
              <a:solidFill>
                <a:srgbClr val="1515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1 9"/>
            <p:cNvCxnSpPr/>
            <p:nvPr/>
          </p:nvCxnSpPr>
          <p:spPr>
            <a:xfrm>
              <a:off x="3779912" y="6165304"/>
              <a:ext cx="4536504" cy="0"/>
            </a:xfrm>
            <a:prstGeom prst="line">
              <a:avLst/>
            </a:prstGeom>
            <a:ln>
              <a:solidFill>
                <a:srgbClr val="1515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1 10"/>
            <p:cNvCxnSpPr/>
            <p:nvPr/>
          </p:nvCxnSpPr>
          <p:spPr>
            <a:xfrm flipV="1">
              <a:off x="8316416" y="548680"/>
              <a:ext cx="72008" cy="5616624"/>
            </a:xfrm>
            <a:prstGeom prst="line">
              <a:avLst/>
            </a:prstGeom>
            <a:ln>
              <a:solidFill>
                <a:srgbClr val="1515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sellaDiTesto 14"/>
            <p:cNvSpPr txBox="1"/>
            <p:nvPr/>
          </p:nvSpPr>
          <p:spPr>
            <a:xfrm>
              <a:off x="7308304" y="3068960"/>
              <a:ext cx="1805302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515A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Il pianto del cielo</a:t>
              </a:r>
            </a:p>
            <a:p>
              <a:r>
                <a:rPr lang="it-IT" sz="1600" dirty="0" smtClean="0"/>
                <a:t>Sul male della Terra</a:t>
              </a:r>
              <a:endParaRPr lang="it-IT" sz="1600" dirty="0"/>
            </a:p>
          </p:txBody>
        </p:sp>
      </p:grpSp>
      <p:grpSp>
        <p:nvGrpSpPr>
          <p:cNvPr id="20" name="Gruppo 19"/>
          <p:cNvGrpSpPr/>
          <p:nvPr/>
        </p:nvGrpSpPr>
        <p:grpSpPr>
          <a:xfrm>
            <a:off x="251520" y="1124744"/>
            <a:ext cx="3528392" cy="2232248"/>
            <a:chOff x="251520" y="1124744"/>
            <a:chExt cx="3528392" cy="2232248"/>
          </a:xfrm>
        </p:grpSpPr>
        <p:sp>
          <p:nvSpPr>
            <p:cNvPr id="18" name="Rettangolo 17"/>
            <p:cNvSpPr/>
            <p:nvPr/>
          </p:nvSpPr>
          <p:spPr>
            <a:xfrm>
              <a:off x="251520" y="1124744"/>
              <a:ext cx="3528392" cy="10801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251520" y="2276872"/>
              <a:ext cx="3528392" cy="10801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1" name="Gruppo 20"/>
          <p:cNvGrpSpPr/>
          <p:nvPr/>
        </p:nvGrpSpPr>
        <p:grpSpPr>
          <a:xfrm>
            <a:off x="251520" y="3429000"/>
            <a:ext cx="3528392" cy="2088232"/>
            <a:chOff x="251520" y="1124744"/>
            <a:chExt cx="3528392" cy="2232248"/>
          </a:xfrm>
        </p:grpSpPr>
        <p:sp>
          <p:nvSpPr>
            <p:cNvPr id="22" name="Rettangolo 21"/>
            <p:cNvSpPr/>
            <p:nvPr/>
          </p:nvSpPr>
          <p:spPr>
            <a:xfrm>
              <a:off x="251520" y="1124744"/>
              <a:ext cx="3528392" cy="108012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251520" y="2276872"/>
              <a:ext cx="3528392" cy="108012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8" name="Gruppo 37"/>
          <p:cNvGrpSpPr/>
          <p:nvPr/>
        </p:nvGrpSpPr>
        <p:grpSpPr>
          <a:xfrm>
            <a:off x="3779912" y="1772816"/>
            <a:ext cx="2746084" cy="1440160"/>
            <a:chOff x="3779912" y="1772816"/>
            <a:chExt cx="2746084" cy="1440160"/>
          </a:xfrm>
        </p:grpSpPr>
        <p:cxnSp>
          <p:nvCxnSpPr>
            <p:cNvPr id="25" name="Connettore 1 24"/>
            <p:cNvCxnSpPr/>
            <p:nvPr/>
          </p:nvCxnSpPr>
          <p:spPr>
            <a:xfrm>
              <a:off x="3779912" y="1772816"/>
              <a:ext cx="18002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>
              <a:off x="3779912" y="3212976"/>
              <a:ext cx="18002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flipV="1">
              <a:off x="5580112" y="1772816"/>
              <a:ext cx="0" cy="144016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/>
            <p:cNvSpPr txBox="1"/>
            <p:nvPr/>
          </p:nvSpPr>
          <p:spPr>
            <a:xfrm>
              <a:off x="4499992" y="2060848"/>
              <a:ext cx="2026004" cy="73866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it-IT" sz="1400" dirty="0" smtClean="0"/>
                <a:t>Uccisione della rondine</a:t>
              </a:r>
            </a:p>
            <a:p>
              <a:r>
                <a:rPr lang="it-IT" sz="1400" dirty="0" smtClean="0"/>
                <a:t>Offerta al cielo del verme</a:t>
              </a:r>
            </a:p>
            <a:p>
              <a:r>
                <a:rPr lang="it-IT" sz="1400" dirty="0" smtClean="0"/>
                <a:t>Nido che pigola in attesa</a:t>
              </a:r>
              <a:endParaRPr lang="it-IT" sz="1400" dirty="0"/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3779912" y="3861048"/>
            <a:ext cx="3816424" cy="1440160"/>
            <a:chOff x="3779912" y="1772816"/>
            <a:chExt cx="2880320" cy="1440160"/>
          </a:xfrm>
        </p:grpSpPr>
        <p:cxnSp>
          <p:nvCxnSpPr>
            <p:cNvPr id="42" name="Connettore 1 41"/>
            <p:cNvCxnSpPr/>
            <p:nvPr/>
          </p:nvCxnSpPr>
          <p:spPr>
            <a:xfrm>
              <a:off x="3779912" y="1772816"/>
              <a:ext cx="1800200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/>
          </p:nvCxnSpPr>
          <p:spPr>
            <a:xfrm>
              <a:off x="3779912" y="3212976"/>
              <a:ext cx="1800200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/>
          </p:nvCxnSpPr>
          <p:spPr>
            <a:xfrm flipV="1">
              <a:off x="5580112" y="1772816"/>
              <a:ext cx="0" cy="144016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asellaDiTesto 44"/>
            <p:cNvSpPr txBox="1"/>
            <p:nvPr/>
          </p:nvSpPr>
          <p:spPr>
            <a:xfrm>
              <a:off x="4499992" y="2060848"/>
              <a:ext cx="2160240" cy="73866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Uccisione dell’uomo</a:t>
              </a:r>
            </a:p>
            <a:p>
              <a:r>
                <a:rPr lang="it-IT" sz="1400" dirty="0" smtClean="0"/>
                <a:t>Perdono, grido, dono levato al cielo</a:t>
              </a:r>
            </a:p>
            <a:p>
              <a:r>
                <a:rPr lang="it-IT" sz="1400" dirty="0" smtClean="0"/>
                <a:t>Casa solitaria, inutile attesa</a:t>
              </a:r>
              <a:endParaRPr lang="it-IT" sz="1400" dirty="0"/>
            </a:p>
          </p:txBody>
        </p:sp>
      </p:grpSp>
      <p:sp>
        <p:nvSpPr>
          <p:cNvPr id="26" name="CasellaDiTesto 25"/>
          <p:cNvSpPr txBox="1"/>
          <p:nvPr/>
        </p:nvSpPr>
        <p:spPr>
          <a:xfrm>
            <a:off x="3923928" y="0"/>
            <a:ext cx="2993512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it-IT" sz="1600" i="1" dirty="0" smtClean="0">
                <a:solidFill>
                  <a:srgbClr val="1515AD"/>
                </a:solidFill>
              </a:rPr>
              <a:t>Simbolismo cosmico</a:t>
            </a:r>
          </a:p>
          <a:p>
            <a:r>
              <a:rPr lang="it-IT" sz="1600" i="1" dirty="0" smtClean="0">
                <a:solidFill>
                  <a:srgbClr val="1515AD"/>
                </a:solidFill>
              </a:rPr>
              <a:t>Luce stellare / pianto della Natura</a:t>
            </a:r>
            <a:endParaRPr lang="it-IT" sz="1600" i="1" dirty="0">
              <a:solidFill>
                <a:srgbClr val="1515AD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851920" y="1196752"/>
            <a:ext cx="3094052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it-IT" sz="1600" i="1" dirty="0" smtClean="0">
                <a:solidFill>
                  <a:srgbClr val="FF0000"/>
                </a:solidFill>
              </a:rPr>
              <a:t>Prima narrazione: rondine</a:t>
            </a:r>
            <a:br>
              <a:rPr lang="it-IT" sz="1600" i="1" dirty="0" smtClean="0">
                <a:solidFill>
                  <a:srgbClr val="FF0000"/>
                </a:solidFill>
              </a:rPr>
            </a:br>
            <a:r>
              <a:rPr lang="it-IT" sz="1600" i="1" dirty="0" smtClean="0">
                <a:solidFill>
                  <a:srgbClr val="FF0000"/>
                </a:solidFill>
              </a:rPr>
              <a:t>uccisione e mancato ritorno al nido</a:t>
            </a:r>
            <a:endParaRPr lang="it-IT" sz="1600" i="1" dirty="0">
              <a:solidFill>
                <a:srgbClr val="FF0000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79912" y="5301208"/>
            <a:ext cx="312592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it-IT" sz="1600" b="1" i="1" dirty="0" smtClean="0">
                <a:solidFill>
                  <a:srgbClr val="00B050"/>
                </a:solidFill>
              </a:rPr>
              <a:t>Seconda </a:t>
            </a:r>
            <a:r>
              <a:rPr lang="it-IT" sz="1600" b="1" i="1" dirty="0" smtClean="0">
                <a:solidFill>
                  <a:srgbClr val="00B050"/>
                </a:solidFill>
              </a:rPr>
              <a:t>narrazione: uomo</a:t>
            </a:r>
          </a:p>
          <a:p>
            <a:r>
              <a:rPr lang="it-IT" sz="1600" b="1" i="1" dirty="0" smtClean="0">
                <a:solidFill>
                  <a:srgbClr val="00B050"/>
                </a:solidFill>
              </a:rPr>
              <a:t>uccisione e mancato ritorno a casa</a:t>
            </a:r>
            <a:endParaRPr lang="it-IT" sz="16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81</Words>
  <Application>Microsoft Office PowerPoint</Application>
  <PresentationFormat>Presentazione su schermo (4:3)</PresentationFormat>
  <Paragraphs>32</Paragraphs>
  <Slides>3</Slides>
  <Notes>3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Crosio</dc:creator>
  <cp:lastModifiedBy>Roberto Crosio</cp:lastModifiedBy>
  <cp:revision>25</cp:revision>
  <dcterms:created xsi:type="dcterms:W3CDTF">2013-01-04T22:35:30Z</dcterms:created>
  <dcterms:modified xsi:type="dcterms:W3CDTF">2013-01-07T00:25:48Z</dcterms:modified>
</cp:coreProperties>
</file>