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5786" y="500042"/>
            <a:ext cx="7682552" cy="56323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4800" b="1" i="1" dirty="0" smtClean="0">
                <a:solidFill>
                  <a:srgbClr val="C00000"/>
                </a:solidFill>
              </a:rPr>
              <a:t>Progettazione, azione, </a:t>
            </a:r>
            <a:br>
              <a:rPr lang="it-IT" sz="4800" b="1" i="1" dirty="0" smtClean="0">
                <a:solidFill>
                  <a:srgbClr val="C00000"/>
                </a:solidFill>
              </a:rPr>
            </a:br>
            <a:r>
              <a:rPr lang="it-IT" sz="4800" b="1" i="1" dirty="0" smtClean="0">
                <a:solidFill>
                  <a:srgbClr val="C00000"/>
                </a:solidFill>
              </a:rPr>
              <a:t>valutazione, documentazione</a:t>
            </a:r>
          </a:p>
          <a:p>
            <a:pPr algn="ctr"/>
            <a:endParaRPr lang="it-IT" sz="4800" b="1" i="1" dirty="0" smtClean="0">
              <a:solidFill>
                <a:srgbClr val="C00000"/>
              </a:solidFill>
            </a:endParaRPr>
          </a:p>
          <a:p>
            <a:pPr algn="ctr"/>
            <a:endParaRPr lang="it-IT" sz="4800" b="1" i="1" dirty="0" smtClean="0">
              <a:solidFill>
                <a:srgbClr val="C00000"/>
              </a:solidFill>
            </a:endParaRPr>
          </a:p>
          <a:p>
            <a:pPr algn="ctr"/>
            <a:r>
              <a:rPr lang="it-IT" sz="4800" b="1" i="1" dirty="0" smtClean="0">
                <a:solidFill>
                  <a:srgbClr val="C00000"/>
                </a:solidFill>
              </a:rPr>
              <a:t>p</a:t>
            </a:r>
          </a:p>
          <a:p>
            <a:pPr algn="ctr"/>
            <a:endParaRPr lang="it-IT" sz="4000" b="1" i="1" dirty="0" smtClean="0">
              <a:solidFill>
                <a:srgbClr val="C00000"/>
              </a:solidFill>
            </a:endParaRPr>
          </a:p>
          <a:p>
            <a:pPr algn="ctr"/>
            <a:r>
              <a:rPr lang="it-IT" sz="4000" b="1" i="1" dirty="0" smtClean="0">
                <a:solidFill>
                  <a:srgbClr val="C00000"/>
                </a:solidFill>
              </a:rPr>
              <a:t>Unitarietà e articolazione</a:t>
            </a:r>
          </a:p>
          <a:p>
            <a:pPr algn="ctr"/>
            <a:r>
              <a:rPr lang="it-IT" sz="4000" b="1" i="1" dirty="0" smtClean="0">
                <a:solidFill>
                  <a:srgbClr val="C00000"/>
                </a:solidFill>
              </a:rPr>
              <a:t>d</a:t>
            </a:r>
            <a:r>
              <a:rPr lang="it-IT" sz="4000" b="1" i="1" dirty="0" smtClean="0">
                <a:solidFill>
                  <a:srgbClr val="C00000"/>
                </a:solidFill>
              </a:rPr>
              <a:t>ell’agire didattico</a:t>
            </a:r>
            <a:endParaRPr lang="it-IT" sz="3600" b="1" i="1" dirty="0">
              <a:solidFill>
                <a:srgbClr val="C00000"/>
              </a:solidFill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3071802" y="2571744"/>
            <a:ext cx="3357585" cy="2267380"/>
            <a:chOff x="3071802" y="2571744"/>
            <a:chExt cx="3357585" cy="2267380"/>
          </a:xfrm>
        </p:grpSpPr>
        <p:sp>
          <p:nvSpPr>
            <p:cNvPr id="5" name="Triangolo isoscele 4"/>
            <p:cNvSpPr/>
            <p:nvPr/>
          </p:nvSpPr>
          <p:spPr>
            <a:xfrm>
              <a:off x="3357554" y="2786058"/>
              <a:ext cx="2786082" cy="1714512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smtClean="0">
                  <a:solidFill>
                    <a:schemeClr val="tx1"/>
                  </a:solidFill>
                </a:rPr>
                <a:t>AGIRE</a:t>
              </a:r>
            </a:p>
            <a:p>
              <a:pPr algn="ctr"/>
              <a:r>
                <a:rPr lang="it-IT" b="1" dirty="0" smtClean="0">
                  <a:solidFill>
                    <a:schemeClr val="tx1"/>
                  </a:solidFill>
                </a:rPr>
                <a:t>DIDATTICO</a:t>
              </a:r>
              <a:endParaRPr lang="it-IT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ttangolo 5"/>
            <p:cNvSpPr/>
            <p:nvPr/>
          </p:nvSpPr>
          <p:spPr>
            <a:xfrm>
              <a:off x="4500562" y="2571744"/>
              <a:ext cx="571503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28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P</a:t>
              </a:r>
              <a:endParaRPr lang="it-IT" sz="28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7" name="Rettangolo 6"/>
            <p:cNvSpPr/>
            <p:nvPr/>
          </p:nvSpPr>
          <p:spPr>
            <a:xfrm>
              <a:off x="5857884" y="4143380"/>
              <a:ext cx="571503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28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A</a:t>
              </a:r>
              <a:endParaRPr lang="it-IT" sz="28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>
              <a:off x="3071802" y="4214818"/>
              <a:ext cx="571503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28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V</a:t>
              </a:r>
              <a:endParaRPr lang="it-IT" sz="28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5214942" y="3357562"/>
              <a:ext cx="509589" cy="3385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16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</a:t>
              </a:r>
              <a:endParaRPr lang="it-IT" sz="16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429124" y="4500570"/>
              <a:ext cx="509589" cy="3385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16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</a:t>
              </a:r>
              <a:endParaRPr lang="it-IT" sz="16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3500430" y="3500438"/>
              <a:ext cx="509589" cy="3385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16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</a:t>
              </a:r>
              <a:endParaRPr lang="it-IT" sz="16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-2" y="857232"/>
            <a:ext cx="9144003" cy="5723771"/>
            <a:chOff x="-71439" y="142853"/>
            <a:chExt cx="9144003" cy="5723771"/>
          </a:xfrm>
        </p:grpSpPr>
        <p:grpSp>
          <p:nvGrpSpPr>
            <p:cNvPr id="3" name="Gruppo 1"/>
            <p:cNvGrpSpPr/>
            <p:nvPr/>
          </p:nvGrpSpPr>
          <p:grpSpPr>
            <a:xfrm>
              <a:off x="-71439" y="142853"/>
              <a:ext cx="9144003" cy="5723771"/>
              <a:chOff x="2349758" y="2354324"/>
              <a:chExt cx="4621162" cy="2488596"/>
            </a:xfrm>
          </p:grpSpPr>
          <p:sp>
            <p:nvSpPr>
              <p:cNvPr id="6" name="Triangolo isoscele 2"/>
              <p:cNvSpPr/>
              <p:nvPr/>
            </p:nvSpPr>
            <p:spPr>
              <a:xfrm>
                <a:off x="3505041" y="2727044"/>
                <a:ext cx="2491112" cy="1739360"/>
              </a:xfrm>
              <a:prstGeom prst="triangle">
                <a:avLst/>
              </a:prstGeom>
              <a:solidFill>
                <a:srgbClr val="FFFF00"/>
              </a:solidFill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3600" b="1" dirty="0" smtClean="0">
                    <a:solidFill>
                      <a:schemeClr val="tx1"/>
                    </a:solidFill>
                  </a:rPr>
                  <a:t>AGIRE</a:t>
                </a:r>
              </a:p>
              <a:p>
                <a:pPr algn="ctr"/>
                <a:r>
                  <a:rPr lang="it-IT" sz="3600" b="1" dirty="0" smtClean="0">
                    <a:solidFill>
                      <a:schemeClr val="tx1"/>
                    </a:solidFill>
                  </a:rPr>
                  <a:t>DIDATTICO</a:t>
                </a:r>
                <a:endParaRPr lang="it-IT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3793865" y="2354324"/>
                <a:ext cx="1805153" cy="374684"/>
              </a:xfrm>
              <a:prstGeom prst="rect">
                <a:avLst/>
              </a:prstGeom>
              <a:solidFill>
                <a:srgbClr val="FF0000"/>
              </a:solidFill>
              <a:ln w="76200">
                <a:solidFill>
                  <a:schemeClr val="bg1"/>
                </a:solidFill>
              </a:ln>
            </p:spPr>
            <p:txBody>
              <a:bodyPr wrap="square" lIns="91440" tIns="45720" rIns="91440" bIns="45720">
                <a:noAutofit/>
              </a:bodyPr>
              <a:lstStyle/>
              <a:p>
                <a:pPr algn="ctr"/>
                <a:r>
                  <a:rPr lang="it-IT" sz="3200" b="1" cap="none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PROGETTAZIONE</a:t>
                </a:r>
                <a:r>
                  <a:rPr lang="it-IT" sz="3600" b="1" cap="none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/>
                </a:r>
                <a:br>
                  <a:rPr lang="it-IT" sz="3600" b="1" cap="none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</a:br>
                <a:r>
                  <a:rPr lang="it-IT" b="1" u="sng" dirty="0" smtClean="0">
                    <a:solidFill>
                      <a:schemeClr val="bg1"/>
                    </a:solidFill>
                  </a:rPr>
                  <a:t>Progettare prima dell’azione</a:t>
                </a:r>
              </a:p>
              <a:p>
                <a:pPr algn="ctr"/>
                <a:endParaRPr lang="it-IT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Rettangolo 7"/>
              <p:cNvSpPr/>
              <p:nvPr/>
            </p:nvSpPr>
            <p:spPr>
              <a:xfrm>
                <a:off x="5310195" y="4280893"/>
                <a:ext cx="1660725" cy="562027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24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AZIONE</a:t>
                </a:r>
                <a:br>
                  <a:rPr lang="it-IT" sz="24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</a:br>
                <a:r>
                  <a:rPr lang="it-IT" dirty="0" smtClean="0">
                    <a:solidFill>
                      <a:schemeClr val="bg1"/>
                    </a:solidFill>
                  </a:rPr>
                  <a:t>Progettare durante l’azione</a:t>
                </a:r>
              </a:p>
              <a:p>
                <a:pPr algn="ctr"/>
                <a:r>
                  <a:rPr lang="it-IT" dirty="0" smtClean="0">
                    <a:solidFill>
                      <a:schemeClr val="bg1"/>
                    </a:solidFill>
                  </a:rPr>
                  <a:t>governare </a:t>
                </a:r>
                <a:r>
                  <a:rPr lang="it-IT" dirty="0" smtClean="0">
                    <a:solidFill>
                      <a:schemeClr val="bg1"/>
                    </a:solidFill>
                  </a:rPr>
                  <a:t>la realtà, gli imprevisti, avvalersi di dati </a:t>
                </a:r>
                <a:r>
                  <a:rPr lang="it-IT" dirty="0" smtClean="0">
                    <a:solidFill>
                      <a:schemeClr val="bg1"/>
                    </a:solidFill>
                  </a:rPr>
                  <a:t>osservativi</a:t>
                </a:r>
                <a:endParaRPr lang="it-IT" sz="2800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Rettangolo 8"/>
              <p:cNvSpPr/>
              <p:nvPr/>
            </p:nvSpPr>
            <p:spPr>
              <a:xfrm>
                <a:off x="2349758" y="4280044"/>
                <a:ext cx="1516313" cy="562027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24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VALUTAZIONE</a:t>
                </a:r>
                <a:r>
                  <a:rPr lang="it-IT" sz="28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/>
                </a:r>
                <a:br>
                  <a:rPr lang="it-IT" sz="28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</a:br>
                <a:r>
                  <a:rPr lang="it-IT" dirty="0" smtClean="0">
                    <a:solidFill>
                      <a:schemeClr val="bg1"/>
                    </a:solidFill>
                  </a:rPr>
                  <a:t>Progettare dopo l’azione</a:t>
                </a:r>
              </a:p>
              <a:p>
                <a:pPr algn="ctr"/>
                <a:r>
                  <a:rPr lang="it-IT" dirty="0" smtClean="0">
                    <a:solidFill>
                      <a:schemeClr val="bg1"/>
                    </a:solidFill>
                  </a:rPr>
                  <a:t>avvalersi delle riflessioni</a:t>
                </a:r>
              </a:p>
              <a:p>
                <a:pPr algn="ctr"/>
                <a:r>
                  <a:rPr lang="it-IT" dirty="0" smtClean="0">
                    <a:solidFill>
                      <a:schemeClr val="bg1"/>
                    </a:solidFill>
                  </a:rPr>
                  <a:t>per nuove </a:t>
                </a:r>
                <a:r>
                  <a:rPr lang="it-IT" dirty="0" smtClean="0">
                    <a:solidFill>
                      <a:schemeClr val="bg1"/>
                    </a:solidFill>
                  </a:rPr>
                  <a:t>progettazioni</a:t>
                </a:r>
                <a:endParaRPr lang="it-IT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ettangolo 9"/>
              <p:cNvSpPr/>
              <p:nvPr/>
            </p:nvSpPr>
            <p:spPr>
              <a:xfrm rot="18103182">
                <a:off x="3434157" y="3489405"/>
                <a:ext cx="1055642" cy="171097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16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DOCUMENTAZIONE</a:t>
                </a:r>
                <a:endParaRPr lang="it-IT" sz="1600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4" name="Rettangolo 3"/>
            <p:cNvSpPr/>
            <p:nvPr/>
          </p:nvSpPr>
          <p:spPr>
            <a:xfrm rot="3452847">
              <a:off x="5080975" y="2874768"/>
              <a:ext cx="2427977" cy="3385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16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DOCUMENTAZIONE</a:t>
              </a:r>
              <a:endParaRPr lang="it-IT" sz="16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5" name="Rettangolo 4"/>
            <p:cNvSpPr/>
            <p:nvPr/>
          </p:nvSpPr>
          <p:spPr>
            <a:xfrm>
              <a:off x="3214679" y="5072075"/>
              <a:ext cx="2427977" cy="3385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16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DOCUMENTAZIONE</a:t>
              </a:r>
              <a:endParaRPr lang="it-IT" sz="16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0" y="142852"/>
            <a:ext cx="914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/>
              <a:t>Analisi della progettazione di tipo complesso</a:t>
            </a:r>
            <a:endParaRPr lang="it-IT" sz="3200" b="1" i="1" dirty="0"/>
          </a:p>
        </p:txBody>
      </p:sp>
      <p:sp>
        <p:nvSpPr>
          <p:cNvPr id="14" name="Rettangolo 13"/>
          <p:cNvSpPr/>
          <p:nvPr/>
        </p:nvSpPr>
        <p:spPr>
          <a:xfrm>
            <a:off x="214282" y="1857364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0" y="1000108"/>
            <a:ext cx="9143999" cy="5422794"/>
            <a:chOff x="-71439" y="142853"/>
            <a:chExt cx="9143999" cy="5422794"/>
          </a:xfrm>
        </p:grpSpPr>
        <p:grpSp>
          <p:nvGrpSpPr>
            <p:cNvPr id="3" name="Gruppo 1"/>
            <p:cNvGrpSpPr/>
            <p:nvPr/>
          </p:nvGrpSpPr>
          <p:grpSpPr>
            <a:xfrm>
              <a:off x="-71439" y="142853"/>
              <a:ext cx="9143999" cy="4890823"/>
              <a:chOff x="2349758" y="2354324"/>
              <a:chExt cx="4621160" cy="2126444"/>
            </a:xfrm>
          </p:grpSpPr>
          <p:sp>
            <p:nvSpPr>
              <p:cNvPr id="6" name="Triangolo isoscele 2"/>
              <p:cNvSpPr/>
              <p:nvPr/>
            </p:nvSpPr>
            <p:spPr>
              <a:xfrm>
                <a:off x="3288422" y="2727044"/>
                <a:ext cx="2816039" cy="1649286"/>
              </a:xfrm>
              <a:prstGeom prst="triangle">
                <a:avLst/>
              </a:prstGeom>
              <a:solidFill>
                <a:srgbClr val="FFFF00"/>
              </a:solidFill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4400" b="1" dirty="0" smtClean="0">
                    <a:solidFill>
                      <a:schemeClr val="tx1"/>
                    </a:solidFill>
                  </a:rPr>
                  <a:t>AGIRE</a:t>
                </a:r>
              </a:p>
              <a:p>
                <a:pPr algn="ctr"/>
                <a:r>
                  <a:rPr lang="it-IT" sz="4400" b="1" dirty="0" smtClean="0">
                    <a:solidFill>
                      <a:schemeClr val="tx1"/>
                    </a:solidFill>
                  </a:rPr>
                  <a:t>DIDATTICO</a:t>
                </a:r>
                <a:endParaRPr lang="it-IT" sz="4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ttangolo 6"/>
              <p:cNvSpPr/>
              <p:nvPr/>
            </p:nvSpPr>
            <p:spPr>
              <a:xfrm>
                <a:off x="3793865" y="2354324"/>
                <a:ext cx="1805153" cy="374684"/>
              </a:xfrm>
              <a:prstGeom prst="rect">
                <a:avLst/>
              </a:prstGeom>
              <a:solidFill>
                <a:srgbClr val="FF0000"/>
              </a:solidFill>
              <a:ln w="76200">
                <a:solidFill>
                  <a:schemeClr val="tx2"/>
                </a:solidFill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3200" b="1" cap="none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PROGETTAZIONE</a:t>
                </a:r>
                <a:r>
                  <a:rPr lang="it-IT" sz="3600" b="1" cap="none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/>
                </a:r>
                <a:br>
                  <a:rPr lang="it-IT" sz="3600" b="1" cap="none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</a:br>
                <a:r>
                  <a:rPr lang="it-IT" b="1" dirty="0" smtClean="0">
                    <a:solidFill>
                      <a:schemeClr val="bg1"/>
                    </a:solidFill>
                  </a:rPr>
                  <a:t>progettare prima di agire</a:t>
                </a:r>
                <a:endParaRPr lang="it-IT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Rettangolo 7"/>
              <p:cNvSpPr/>
              <p:nvPr/>
            </p:nvSpPr>
            <p:spPr>
              <a:xfrm>
                <a:off x="5887844" y="4280044"/>
                <a:ext cx="1083074" cy="200724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24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AZIONE</a:t>
                </a:r>
                <a:endParaRPr lang="it-IT" sz="2800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50800" dist="50800" dir="5400000" algn="ctr" rotWithShape="0">
                      <a:schemeClr val="bg1"/>
                    </a:outerShdw>
                  </a:effectLst>
                </a:endParaRPr>
              </a:p>
            </p:txBody>
          </p:sp>
          <p:sp>
            <p:nvSpPr>
              <p:cNvPr id="9" name="Rettangolo 8"/>
              <p:cNvSpPr/>
              <p:nvPr/>
            </p:nvSpPr>
            <p:spPr>
              <a:xfrm>
                <a:off x="2349758" y="4280044"/>
                <a:ext cx="1191385" cy="200724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24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VALUTAZIONE</a:t>
                </a:r>
                <a:endParaRPr lang="it-IT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ettangolo 9"/>
              <p:cNvSpPr/>
              <p:nvPr/>
            </p:nvSpPr>
            <p:spPr>
              <a:xfrm rot="18436151">
                <a:off x="3177613" y="3198042"/>
                <a:ext cx="1256573" cy="35774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it-IT" sz="2000" b="1" spc="100" dirty="0" smtClean="0">
                    <a:ln w="18000">
                      <a:solidFill>
                        <a:schemeClr val="accent1">
                          <a:satMod val="200000"/>
                          <a:tint val="72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25000" dist="20000" dir="16020000" algn="tl">
                        <a:schemeClr val="accent1">
                          <a:satMod val="200000"/>
                          <a:shade val="1000"/>
                          <a:alpha val="60000"/>
                        </a:schemeClr>
                      </a:outerShdw>
                    </a:effectLst>
                  </a:rPr>
                  <a:t>DOCUMENTAZIONE COME REVISIONE</a:t>
                </a:r>
                <a:endParaRPr lang="it-IT" sz="2000" b="1" cap="none" spc="100" dirty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4" name="Rettangolo 3"/>
            <p:cNvSpPr/>
            <p:nvPr/>
          </p:nvSpPr>
          <p:spPr>
            <a:xfrm rot="3183656">
              <a:off x="4986031" y="2312882"/>
              <a:ext cx="2923290" cy="7078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20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DOCUMENTAZIONE</a:t>
              </a:r>
            </a:p>
            <a:p>
              <a:pPr algn="ctr"/>
              <a:r>
                <a:rPr lang="it-IT" sz="2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COME SCENEGGIATURA</a:t>
              </a:r>
              <a:endParaRPr lang="it-IT" sz="2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sp>
          <p:nvSpPr>
            <p:cNvPr id="5" name="Rettangolo 4"/>
            <p:cNvSpPr/>
            <p:nvPr/>
          </p:nvSpPr>
          <p:spPr>
            <a:xfrm>
              <a:off x="3143241" y="4857761"/>
              <a:ext cx="3429024" cy="7078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20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DOCUMENTAZIONE</a:t>
              </a:r>
            </a:p>
            <a:p>
              <a:pPr algn="ctr"/>
              <a:r>
                <a:rPr lang="it-IT" sz="2000" b="1" cap="none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COME REGISTRAZIONE</a:t>
              </a:r>
              <a:endParaRPr lang="it-IT" sz="2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0" y="142852"/>
            <a:ext cx="914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/>
              <a:t>Ruolo della documentazione</a:t>
            </a:r>
            <a:endParaRPr lang="it-IT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</Words>
  <PresentationFormat>Presentazione su schermo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IO</cp:lastModifiedBy>
  <cp:revision>4</cp:revision>
  <dcterms:modified xsi:type="dcterms:W3CDTF">2014-03-19T12:39:34Z</dcterms:modified>
</cp:coreProperties>
</file>