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75" r:id="rId4"/>
    <p:sldId id="276" r:id="rId5"/>
    <p:sldId id="274" r:id="rId6"/>
    <p:sldId id="277" r:id="rId7"/>
    <p:sldId id="278" r:id="rId8"/>
    <p:sldId id="284" r:id="rId9"/>
    <p:sldId id="285" r:id="rId10"/>
    <p:sldId id="281" r:id="rId11"/>
    <p:sldId id="266" r:id="rId12"/>
    <p:sldId id="257" r:id="rId13"/>
    <p:sldId id="280" r:id="rId14"/>
    <p:sldId id="286" r:id="rId15"/>
    <p:sldId id="287" r:id="rId16"/>
    <p:sldId id="258" r:id="rId17"/>
    <p:sldId id="268" r:id="rId18"/>
    <p:sldId id="283" r:id="rId19"/>
    <p:sldId id="263" r:id="rId20"/>
    <p:sldId id="282" r:id="rId21"/>
    <p:sldId id="279" r:id="rId22"/>
    <p:sldId id="267" r:id="rId23"/>
    <p:sldId id="289" r:id="rId24"/>
    <p:sldId id="288" r:id="rId25"/>
    <p:sldId id="290" r:id="rId26"/>
    <p:sldId id="259" r:id="rId27"/>
    <p:sldId id="264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//upload.wikimedia.org/wikipedia/commons/0/06/I_promessi_sposi_314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//upload.wikimedia.org/wikipedia/commons/5/55/I_promessi_sposi_318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agrigentonotizie.it/~media/base/21700209543622/don_abbondio-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30000"/>
          </a:blip>
          <a:srcRect l="8594" t="6250" r="5859"/>
          <a:stretch>
            <a:fillRect/>
          </a:stretch>
        </p:blipFill>
        <p:spPr bwMode="auto">
          <a:xfrm>
            <a:off x="428595" y="0"/>
            <a:ext cx="8343963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000232" y="2714620"/>
            <a:ext cx="54537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 </a:t>
            </a:r>
            <a:r>
              <a:rPr lang="it-IT" sz="5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Abbondio</a:t>
            </a:r>
            <a:r>
              <a:rPr lang="it-IT" sz="5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it-IT" sz="5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forme della paura</a:t>
            </a:r>
            <a:endParaRPr lang="it-IT" sz="5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"/>
            <a:ext cx="3995936" cy="698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Don </a:t>
            </a:r>
            <a:r>
              <a:rPr lang="it-IT" sz="2200" dirty="0" err="1" smtClean="0"/>
              <a:t>Abbondio</a:t>
            </a:r>
            <a:r>
              <a:rPr lang="it-IT" sz="2200" dirty="0" smtClean="0"/>
              <a:t> è una figura remissiva, e </a:t>
            </a:r>
            <a:r>
              <a:rPr lang="it-IT" sz="2200" dirty="0" smtClean="0">
                <a:solidFill>
                  <a:srgbClr val="FF0000"/>
                </a:solidFill>
              </a:rPr>
              <a:t>vittima del tempo in cui vive</a:t>
            </a:r>
            <a:r>
              <a:rPr lang="it-IT" sz="2200" dirty="0" smtClean="0"/>
              <a:t>. Infatti è costretto a sottostare alle prepotenze dei signorotti locali. Il narratore ci informa che era di condizione non nobile e totalmente mancante di coraggio: esemplare è l'immagine del </a:t>
            </a:r>
            <a:r>
              <a:rPr lang="it-IT" sz="2200" i="1" dirty="0" smtClean="0">
                <a:solidFill>
                  <a:srgbClr val="FF0000"/>
                </a:solidFill>
              </a:rPr>
              <a:t>vaso di terracotta costretto a viaggiare tra vasi di ferro</a:t>
            </a:r>
            <a:r>
              <a:rPr lang="it-IT" sz="2200" dirty="0" smtClean="0"/>
              <a:t>. </a:t>
            </a:r>
          </a:p>
          <a:p>
            <a:endParaRPr lang="it-IT" sz="2200" dirty="0" smtClean="0"/>
          </a:p>
          <a:p>
            <a:r>
              <a:rPr lang="it-IT" sz="2200" dirty="0" smtClean="0"/>
              <a:t>Inoltre </a:t>
            </a:r>
            <a:r>
              <a:rPr lang="it-IT" sz="2200" dirty="0" smtClean="0">
                <a:solidFill>
                  <a:srgbClr val="FF0000"/>
                </a:solidFill>
              </a:rPr>
              <a:t>non aveva una reale vocazione</a:t>
            </a:r>
            <a:r>
              <a:rPr lang="it-IT" sz="2200" dirty="0" smtClean="0"/>
              <a:t>, ma </a:t>
            </a:r>
            <a:r>
              <a:rPr lang="it-IT" sz="2200" dirty="0" smtClean="0">
                <a:solidFill>
                  <a:srgbClr val="FF0000"/>
                </a:solidFill>
              </a:rPr>
              <a:t>fu spinto dai propri genitori alla scelta sacerdotale per appartenere ad una classe sociale rispettabile e protetta</a:t>
            </a:r>
            <a:r>
              <a:rPr lang="it-IT" sz="2200" dirty="0" smtClean="0"/>
              <a:t>, in grado di offrire anche una parziale sicurezza economica.</a:t>
            </a:r>
            <a:endParaRPr lang="it-IT" sz="22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8100" y="1052736"/>
            <a:ext cx="52959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irculturaledonberetta.it/mostra_scarpati/immagini/casamanzoni%20(013)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495800" cy="583882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929190" y="428604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Con se stesso, in se stesso; </a:t>
            </a:r>
            <a:r>
              <a:rPr lang="it-IT" sz="2400" b="1" i="1" dirty="0" smtClean="0"/>
              <a:t>l’ufficio</a:t>
            </a:r>
            <a:r>
              <a:rPr lang="it-IT" sz="2400" b="1" dirty="0" smtClean="0"/>
              <a:t>  religioso quotidiano</a:t>
            </a:r>
          </a:p>
          <a:p>
            <a:endParaRPr lang="it-IT" sz="2400" b="1" dirty="0" smtClean="0"/>
          </a:p>
          <a:p>
            <a:r>
              <a:rPr lang="it-IT" sz="2400" b="1" dirty="0" smtClean="0">
                <a:solidFill>
                  <a:srgbClr val="0033CC"/>
                </a:solidFill>
              </a:rPr>
              <a:t>Obbedienza e opportunità</a:t>
            </a:r>
            <a:endParaRPr lang="it-IT" sz="2400" b="1" dirty="0">
              <a:solidFill>
                <a:srgbClr val="0033CC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00628" y="2500306"/>
            <a:ext cx="3355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Il nostro </a:t>
            </a:r>
            <a:r>
              <a:rPr lang="it-IT" sz="2000" i="1" dirty="0" err="1" smtClean="0"/>
              <a:t>Abbondio</a:t>
            </a:r>
            <a:r>
              <a:rPr lang="it-IT" sz="2000" i="1" dirty="0" smtClean="0"/>
              <a:t>, non nobile, non ricco, coraggioso ancor meno, s’era dunque accorto, prima ancor quasi di toccar gli anni della discrezione, </a:t>
            </a:r>
            <a:r>
              <a:rPr lang="it-IT" sz="2000" b="1" i="1" dirty="0" smtClean="0"/>
              <a:t>d’essere, in quella società, come un vaso di terra cotta, costretto a viaggiare in compagnia di molti vasi di ferro</a:t>
            </a:r>
            <a:r>
              <a:rPr lang="it-IT" sz="2000" i="1" dirty="0" smtClean="0"/>
              <a:t>. Aveva quindi, assai di buon grado, </a:t>
            </a:r>
            <a:r>
              <a:rPr lang="it-IT" sz="2000" b="1" i="1" dirty="0" smtClean="0">
                <a:solidFill>
                  <a:srgbClr val="FF0000"/>
                </a:solidFill>
              </a:rPr>
              <a:t>ubbidito</a:t>
            </a:r>
            <a:r>
              <a:rPr lang="it-IT" sz="2000" b="1" i="1" dirty="0" smtClean="0"/>
              <a:t> ai parenti che lo vollero prete</a:t>
            </a:r>
            <a:endParaRPr lang="it-IT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6/69/I_promessi_sposi_-_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463046" cy="500066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572000" y="2000240"/>
            <a:ext cx="43576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rende conto che è atteso.</a:t>
            </a:r>
          </a:p>
          <a:p>
            <a:r>
              <a:rPr lang="it-IT" dirty="0" smtClean="0"/>
              <a:t>Lui stesso è in attesa. Il riconoscimento dei</a:t>
            </a:r>
            <a:br>
              <a:rPr lang="it-IT" dirty="0" smtClean="0"/>
            </a:br>
            <a:r>
              <a:rPr lang="it-IT" dirty="0" smtClean="0"/>
              <a:t>simboli del potere lo angoscia</a:t>
            </a:r>
          </a:p>
          <a:p>
            <a:endParaRPr lang="it-IT" dirty="0" smtClean="0"/>
          </a:p>
          <a:p>
            <a:r>
              <a:rPr lang="it-IT" dirty="0" smtClean="0"/>
              <a:t>Scorge i bravi, presenza imprevista e </a:t>
            </a:r>
          </a:p>
          <a:p>
            <a:r>
              <a:rPr lang="it-IT" dirty="0" smtClean="0"/>
              <a:t>minacciosa. </a:t>
            </a:r>
            <a:r>
              <a:rPr lang="it-IT" b="1" dirty="0" smtClean="0"/>
              <a:t>Don </a:t>
            </a:r>
            <a:r>
              <a:rPr lang="it-IT" b="1" dirty="0" err="1" smtClean="0"/>
              <a:t>Abbondio</a:t>
            </a:r>
            <a:r>
              <a:rPr lang="it-IT" b="1" dirty="0" smtClean="0"/>
              <a:t> è di spalle</a:t>
            </a:r>
            <a:r>
              <a:rPr lang="it-IT" dirty="0" smtClean="0"/>
              <a:t>,</a:t>
            </a:r>
          </a:p>
          <a:p>
            <a:r>
              <a:rPr lang="it-IT" dirty="0" smtClean="0"/>
              <a:t>solo orientato a proseguire la sua strada.</a:t>
            </a:r>
          </a:p>
          <a:p>
            <a:endParaRPr lang="it-IT" dirty="0" smtClean="0"/>
          </a:p>
          <a:p>
            <a:r>
              <a:rPr lang="it-IT" b="1" dirty="0" smtClean="0"/>
              <a:t>I bravi divengono un ostacolo, un presidio, una tappa obbligata del percorso</a:t>
            </a:r>
            <a:r>
              <a:rPr lang="it-IT" dirty="0" smtClean="0"/>
              <a:t>. Fisicamente l’arresto della camminata coincide con un cambio di prospettiva.</a:t>
            </a:r>
          </a:p>
          <a:p>
            <a:endParaRPr lang="it-IT" dirty="0" smtClean="0"/>
          </a:p>
          <a:p>
            <a:r>
              <a:rPr lang="it-IT" dirty="0" smtClean="0"/>
              <a:t>Incertezza, indecisione, paura, vago timore di coinvolgimento. Don </a:t>
            </a:r>
            <a:r>
              <a:rPr lang="it-IT" dirty="0" err="1" smtClean="0"/>
              <a:t>Abbondio</a:t>
            </a:r>
            <a:r>
              <a:rPr lang="it-IT" dirty="0" smtClean="0"/>
              <a:t> immagina a grandi linee il pericolo che lo attende.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1472" y="214290"/>
            <a:ext cx="805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Riconoscimento, attesa, si profila il timore del coinvolgimento</a:t>
            </a:r>
            <a:endParaRPr lang="it-IT" sz="2400" b="1" dirty="0"/>
          </a:p>
        </p:txBody>
      </p:sp>
      <p:sp>
        <p:nvSpPr>
          <p:cNvPr id="7" name="Rettangolo 6"/>
          <p:cNvSpPr/>
          <p:nvPr/>
        </p:nvSpPr>
        <p:spPr>
          <a:xfrm>
            <a:off x="4572000" y="714356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</a:rPr>
              <a:t>Se ne tornava, bel bello, dalla passeggiata quando, alla svolta della stradicciola, gli si presentano alla vista i due bravi</a:t>
            </a:r>
            <a:endParaRPr lang="it-IT" sz="2000" b="1" i="1" dirty="0">
              <a:solidFill>
                <a:srgbClr val="FF0000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785818" y="2143116"/>
            <a:ext cx="3357586" cy="3571900"/>
            <a:chOff x="1142976" y="2143116"/>
            <a:chExt cx="3357586" cy="3571900"/>
          </a:xfrm>
        </p:grpSpPr>
        <p:sp>
          <p:nvSpPr>
            <p:cNvPr id="3" name="Rettangolo 2"/>
            <p:cNvSpPr/>
            <p:nvPr/>
          </p:nvSpPr>
          <p:spPr>
            <a:xfrm>
              <a:off x="1142976" y="2143116"/>
              <a:ext cx="1071570" cy="15716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3428992" y="2428868"/>
              <a:ext cx="1071570" cy="15716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1928794" y="2928934"/>
              <a:ext cx="1785950" cy="2786082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r="9416"/>
          <a:stretch>
            <a:fillRect/>
          </a:stretch>
        </p:blipFill>
        <p:spPr bwMode="auto">
          <a:xfrm>
            <a:off x="0" y="2500306"/>
            <a:ext cx="328611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28"/>
            <a:ext cx="535785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3071802" y="214290"/>
            <a:ext cx="2214578" cy="192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928926" y="1071546"/>
            <a:ext cx="2643206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57158" y="357166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0033CC"/>
                </a:solidFill>
              </a:rPr>
              <a:t>Non potendo schivare il pericolo, vi corse incontro, perché i momenti di quell’incertezza erano allora così penosi, che non desiderava altro che abbreviarli</a:t>
            </a:r>
            <a:endParaRPr lang="it-IT" sz="24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internetculturale.it/immagini_pagine/don_gra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72808" cy="542270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331640" y="0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1" dirty="0" smtClean="0"/>
              <a:t>Come è illustrato l’incontro coi bravi</a:t>
            </a:r>
            <a:endParaRPr lang="it-IT" sz="3200" b="1" i="1" dirty="0"/>
          </a:p>
        </p:txBody>
      </p:sp>
      <p:sp>
        <p:nvSpPr>
          <p:cNvPr id="4" name="Rettangolo 3"/>
          <p:cNvSpPr/>
          <p:nvPr/>
        </p:nvSpPr>
        <p:spPr>
          <a:xfrm>
            <a:off x="1043608" y="616530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Gallo Gallina, Incontro tra Don </a:t>
            </a:r>
            <a:r>
              <a:rPr lang="it-IT" dirty="0" err="1" smtClean="0"/>
              <a:t>Abbondio</a:t>
            </a:r>
            <a:r>
              <a:rPr lang="it-IT" dirty="0" smtClean="0"/>
              <a:t> e i bravi, (1828), litografia.</a:t>
            </a:r>
            <a:br>
              <a:rPr lang="it-IT" dirty="0" smtClean="0"/>
            </a:br>
            <a:r>
              <a:rPr lang="it-IT" dirty="0" smtClean="0"/>
              <a:t>Milano, Biblioteca Nazionale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riscossacristiana.it/newwebsite/wp-content/uploads/2013/10/dna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541044" cy="6048672"/>
          </a:xfrm>
          <a:prstGeom prst="rect">
            <a:avLst/>
          </a:prstGeom>
          <a:noFill/>
        </p:spPr>
      </p:pic>
      <p:pic>
        <p:nvPicPr>
          <p:cNvPr id="35844" name="Picture 4" descr="http://ospitiweb.indire.it/~mnmm0002/iperteatro/teaperpro/donabbondi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449" y="332656"/>
            <a:ext cx="4433551" cy="602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eppegrillo.it/immagini/Don_Abbon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57166"/>
            <a:ext cx="4354533" cy="6215106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714612" y="571480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1" dirty="0" smtClean="0"/>
              <a:t>I gesti minacciosi dei bravi</a:t>
            </a:r>
            <a:endParaRPr lang="it-IT" sz="3200" b="1" i="1" dirty="0"/>
          </a:p>
        </p:txBody>
      </p:sp>
      <p:grpSp>
        <p:nvGrpSpPr>
          <p:cNvPr id="23" name="Gruppo 22"/>
          <p:cNvGrpSpPr/>
          <p:nvPr/>
        </p:nvGrpSpPr>
        <p:grpSpPr>
          <a:xfrm>
            <a:off x="2643174" y="3143248"/>
            <a:ext cx="6072230" cy="1137644"/>
            <a:chOff x="2643174" y="3143248"/>
            <a:chExt cx="6072230" cy="1137644"/>
          </a:xfrm>
        </p:grpSpPr>
        <p:cxnSp>
          <p:nvCxnSpPr>
            <p:cNvPr id="4" name="Connettore 2 3"/>
            <p:cNvCxnSpPr>
              <a:endCxn id="10" idx="1"/>
            </p:cNvCxnSpPr>
            <p:nvPr/>
          </p:nvCxnSpPr>
          <p:spPr>
            <a:xfrm>
              <a:off x="2928926" y="3357562"/>
              <a:ext cx="3071834" cy="4616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ttangolo 6"/>
            <p:cNvSpPr/>
            <p:nvPr/>
          </p:nvSpPr>
          <p:spPr>
            <a:xfrm>
              <a:off x="2643174" y="3143248"/>
              <a:ext cx="571504" cy="6429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000760" y="3357562"/>
              <a:ext cx="271464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i="1" dirty="0" smtClean="0"/>
                <a:t>L’indice levato che impone la volontà in tono di minaccia</a:t>
              </a:r>
              <a:endParaRPr lang="it-IT" i="1" dirty="0"/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2071670" y="2000240"/>
            <a:ext cx="6643734" cy="1200329"/>
            <a:chOff x="2071670" y="2000240"/>
            <a:chExt cx="6643734" cy="1200329"/>
          </a:xfrm>
        </p:grpSpPr>
        <p:sp>
          <p:nvSpPr>
            <p:cNvPr id="12" name="Rettangolo 11"/>
            <p:cNvSpPr/>
            <p:nvPr/>
          </p:nvSpPr>
          <p:spPr>
            <a:xfrm>
              <a:off x="2071670" y="2285992"/>
              <a:ext cx="785818" cy="7858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3" name="Connettore 2 12"/>
            <p:cNvCxnSpPr/>
            <p:nvPr/>
          </p:nvCxnSpPr>
          <p:spPr>
            <a:xfrm flipV="1">
              <a:off x="2714612" y="2214554"/>
              <a:ext cx="2857520" cy="4286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tangolo 15"/>
            <p:cNvSpPr/>
            <p:nvPr/>
          </p:nvSpPr>
          <p:spPr>
            <a:xfrm>
              <a:off x="5572132" y="2000240"/>
              <a:ext cx="31432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i="1" dirty="0" smtClean="0"/>
                <a:t>Lo sguardo ironico che esprime superiorità, spregiudicatezza,</a:t>
              </a:r>
            </a:p>
            <a:p>
              <a:r>
                <a:rPr lang="it-IT" i="1" dirty="0" smtClean="0"/>
                <a:t>onnipotenza del potere, prevaricazione</a:t>
              </a:r>
              <a:endParaRPr lang="it-IT" i="1" dirty="0"/>
            </a:p>
          </p:txBody>
        </p:sp>
      </p:grpSp>
      <p:sp>
        <p:nvSpPr>
          <p:cNvPr id="17" name="Rettangolo 16"/>
          <p:cNvSpPr/>
          <p:nvPr/>
        </p:nvSpPr>
        <p:spPr>
          <a:xfrm>
            <a:off x="785786" y="2500306"/>
            <a:ext cx="928694" cy="928694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4" name="Gruppo 23"/>
          <p:cNvGrpSpPr/>
          <p:nvPr/>
        </p:nvGrpSpPr>
        <p:grpSpPr>
          <a:xfrm>
            <a:off x="1428728" y="3357562"/>
            <a:ext cx="7500990" cy="2771965"/>
            <a:chOff x="1428728" y="3357562"/>
            <a:chExt cx="7500990" cy="2771965"/>
          </a:xfrm>
        </p:grpSpPr>
        <p:cxnSp>
          <p:nvCxnSpPr>
            <p:cNvPr id="18" name="Connettore 2 17"/>
            <p:cNvCxnSpPr/>
            <p:nvPr/>
          </p:nvCxnSpPr>
          <p:spPr>
            <a:xfrm>
              <a:off x="1428728" y="3357562"/>
              <a:ext cx="4071966" cy="1928826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tangolo 19"/>
            <p:cNvSpPr/>
            <p:nvPr/>
          </p:nvSpPr>
          <p:spPr>
            <a:xfrm>
              <a:off x="5643570" y="4929198"/>
              <a:ext cx="32861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i="1" dirty="0" smtClean="0"/>
                <a:t>Lo sguardo impaurito, terrorizzato. E’ consapevole di essere di fronte a una prova, senza vie di scampo</a:t>
              </a:r>
              <a:endParaRPr lang="it-IT" i="1" dirty="0"/>
            </a:p>
          </p:txBody>
        </p:sp>
      </p:grpSp>
      <p:pic>
        <p:nvPicPr>
          <p:cNvPr id="21" name="Picture 2" descr="http://www.beppegrillo.it/immagini/Don_Abbon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162" y="0"/>
            <a:ext cx="1444838" cy="2062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635896" y="0"/>
            <a:ext cx="5508104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/>
              <a:t>Il confronto. Don </a:t>
            </a:r>
            <a:r>
              <a:rPr lang="it-IT" sz="2400" b="1" i="1" dirty="0" err="1" smtClean="0"/>
              <a:t>Abbondio</a:t>
            </a:r>
            <a:r>
              <a:rPr lang="it-IT" sz="2400" b="1" i="1" dirty="0" smtClean="0"/>
              <a:t> cerca di non essere coinvolto</a:t>
            </a:r>
          </a:p>
          <a:p>
            <a:endParaRPr lang="it-IT" sz="1000" b="1" i="1" dirty="0" smtClean="0"/>
          </a:p>
          <a:p>
            <a:pPr fontAlgn="t"/>
            <a:r>
              <a:rPr lang="it-IT" sz="1600" i="1" dirty="0" smtClean="0"/>
              <a:t>“Cosa comanda?” rispose subito don </a:t>
            </a:r>
            <a:r>
              <a:rPr lang="it-IT" sz="1600" i="1" dirty="0" err="1" smtClean="0"/>
              <a:t>Abbondio</a:t>
            </a:r>
            <a:r>
              <a:rPr lang="it-IT" sz="1600" i="1" dirty="0" smtClean="0"/>
              <a:t>, alzando i suoi dal libro, che gli restò spalancato nelle mani, come </a:t>
            </a:r>
            <a:r>
              <a:rPr lang="it-IT" sz="1600" i="1" dirty="0" err="1" smtClean="0"/>
              <a:t>sur</a:t>
            </a:r>
            <a:r>
              <a:rPr lang="it-IT" sz="1600" i="1" dirty="0" smtClean="0"/>
              <a:t> un </a:t>
            </a:r>
            <a:r>
              <a:rPr lang="it-IT" sz="1600" i="1" dirty="0" err="1" smtClean="0"/>
              <a:t>leggìo</a:t>
            </a:r>
            <a:r>
              <a:rPr lang="it-IT" sz="1600" i="1" dirty="0" smtClean="0"/>
              <a:t>.</a:t>
            </a:r>
          </a:p>
          <a:p>
            <a:pPr fontAlgn="t"/>
            <a:r>
              <a:rPr lang="it-IT" sz="1600" i="1" dirty="0" smtClean="0"/>
              <a:t>“Lei ha intenzione,” proseguì l’altro, con l’atto minaccioso e iracondo di chi coglie un suo inferiore sull’intraprendere una ribalderia, “lei ha intenzione di maritar domani Renzo </a:t>
            </a:r>
            <a:r>
              <a:rPr lang="it-IT" sz="1600" i="1" dirty="0" err="1" smtClean="0"/>
              <a:t>Tramaglino</a:t>
            </a:r>
            <a:r>
              <a:rPr lang="it-IT" sz="1600" i="1" dirty="0" smtClean="0"/>
              <a:t> e Lucia </a:t>
            </a:r>
            <a:r>
              <a:rPr lang="it-IT" sz="1600" i="1" dirty="0" err="1" smtClean="0"/>
              <a:t>Mondella</a:t>
            </a:r>
            <a:r>
              <a:rPr lang="it-IT" sz="1600" i="1" dirty="0" smtClean="0"/>
              <a:t>!”</a:t>
            </a:r>
          </a:p>
          <a:p>
            <a:pPr fontAlgn="t"/>
            <a:r>
              <a:rPr lang="it-IT" sz="1600" i="1" dirty="0" smtClean="0"/>
              <a:t>“Cioè...” rispose, con voce tremolante, don </a:t>
            </a:r>
            <a:r>
              <a:rPr lang="it-IT" sz="1600" i="1" dirty="0" err="1" smtClean="0"/>
              <a:t>Abbondio</a:t>
            </a:r>
            <a:r>
              <a:rPr lang="it-IT" sz="1600" i="1" dirty="0" smtClean="0"/>
              <a:t>: “cioè</a:t>
            </a:r>
            <a:r>
              <a:rPr lang="it-IT" sz="1600" i="1" dirty="0" smtClean="0"/>
              <a:t>.</a:t>
            </a:r>
            <a:endParaRPr lang="it-IT" sz="1600" i="1" smtClean="0"/>
          </a:p>
          <a:p>
            <a:pPr fontAlgn="t"/>
            <a:r>
              <a:rPr lang="it-IT" sz="1600" b="1" i="1" smtClean="0">
                <a:solidFill>
                  <a:srgbClr val="FF0000"/>
                </a:solidFill>
              </a:rPr>
              <a:t>Lor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smtClean="0">
                <a:solidFill>
                  <a:srgbClr val="FF0000"/>
                </a:solidFill>
              </a:rPr>
              <a:t>signori son uomini di mondo, e sanno benissimo come vanno queste faccende. Il povero curato non c’entra: fanno i loro pasticci tra loro, e poi... e poi,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vengon</a:t>
            </a:r>
            <a:r>
              <a:rPr lang="it-IT" sz="1600" b="1" i="1" dirty="0" smtClean="0">
                <a:solidFill>
                  <a:srgbClr val="FF0000"/>
                </a:solidFill>
              </a:rPr>
              <a:t> da noi, come s’</a:t>
            </a:r>
            <a:r>
              <a:rPr lang="it-IT" sz="1600" b="1" i="1" dirty="0" err="1" smtClean="0">
                <a:solidFill>
                  <a:srgbClr val="FF0000"/>
                </a:solidFill>
              </a:rPr>
              <a:t>anderebbe</a:t>
            </a:r>
            <a:r>
              <a:rPr lang="it-IT" sz="1600" b="1" i="1" dirty="0" smtClean="0">
                <a:solidFill>
                  <a:srgbClr val="FF0000"/>
                </a:solidFill>
              </a:rPr>
              <a:t> a un banco a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riscotere</a:t>
            </a:r>
            <a:r>
              <a:rPr lang="it-IT" sz="1600" b="1" i="1" dirty="0" smtClean="0">
                <a:solidFill>
                  <a:srgbClr val="FF0000"/>
                </a:solidFill>
              </a:rPr>
              <a:t>; e noi... noi siamo 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pPr fontAlgn="t"/>
            <a:r>
              <a:rPr lang="it-IT" sz="1600" b="1" i="1" dirty="0" smtClean="0">
                <a:solidFill>
                  <a:srgbClr val="FF0000"/>
                </a:solidFill>
              </a:rPr>
              <a:t>i </a:t>
            </a:r>
            <a:r>
              <a:rPr lang="it-IT" sz="1600" b="1" i="1" dirty="0" smtClean="0">
                <a:solidFill>
                  <a:srgbClr val="FF0000"/>
                </a:solidFill>
              </a:rPr>
              <a:t>servitori del comune.”</a:t>
            </a:r>
          </a:p>
          <a:p>
            <a:pPr fontAlgn="t"/>
            <a:r>
              <a:rPr lang="it-IT" sz="1600" i="1" dirty="0" smtClean="0"/>
              <a:t>“Or bene,” gli disse il bravo, all’orecchio, ma in tono solenne di comando, “questo matrimonio non s’ha da fare, né domani, né mai.”</a:t>
            </a:r>
          </a:p>
          <a:p>
            <a:r>
              <a:rPr lang="it-IT" sz="1600" i="1" dirty="0" smtClean="0"/>
              <a:t>“Ma, signori miei,” replicò don </a:t>
            </a:r>
            <a:r>
              <a:rPr lang="it-IT" sz="1600" i="1" dirty="0" err="1" smtClean="0"/>
              <a:t>Abbondio</a:t>
            </a:r>
            <a:r>
              <a:rPr lang="it-IT" sz="1600" i="1" dirty="0" smtClean="0"/>
              <a:t>, con la voce mansueta e gentile di chi vuol persuadere un impaziente, “ma, signori miei, </a:t>
            </a:r>
            <a:r>
              <a:rPr lang="it-IT" sz="1600" dirty="0" smtClean="0"/>
              <a:t>Ma, signori miei, - </a:t>
            </a:r>
            <a:r>
              <a:rPr lang="it-IT" sz="1600" dirty="0" smtClean="0"/>
              <a:t>si </a:t>
            </a:r>
            <a:r>
              <a:rPr lang="it-IT" sz="1600" dirty="0" smtClean="0"/>
              <a:t>degnino di mettersi ne' miei panni. Se la cosa dipendesse da me,... </a:t>
            </a:r>
            <a:r>
              <a:rPr lang="it-IT" sz="1600" dirty="0" err="1" smtClean="0"/>
              <a:t>vedon</a:t>
            </a:r>
            <a:r>
              <a:rPr lang="it-IT" sz="1600" dirty="0" smtClean="0"/>
              <a:t> bene che a me non me ne vien nulla in tasca...</a:t>
            </a:r>
          </a:p>
          <a:p>
            <a:r>
              <a:rPr lang="it-IT" sz="1600" dirty="0" smtClean="0"/>
              <a:t>- Orsù, - interruppe il bravo, - se la cosa avesse a decidersi a ciarle, lei ci metterebbe in sacco. Noi non ne sappiamo, né </a:t>
            </a:r>
            <a:r>
              <a:rPr lang="it-IT" sz="1600" dirty="0" err="1" smtClean="0"/>
              <a:t>vogliam</a:t>
            </a:r>
            <a:r>
              <a:rPr lang="it-IT" sz="1600" dirty="0" smtClean="0"/>
              <a:t> saperne di più. Uomo avvertito... lei c'intende.</a:t>
            </a:r>
          </a:p>
          <a:p>
            <a:r>
              <a:rPr lang="it-IT" sz="1600" dirty="0" smtClean="0"/>
              <a:t>- Ma </a:t>
            </a:r>
            <a:r>
              <a:rPr lang="it-IT" sz="1600" dirty="0" err="1" smtClean="0"/>
              <a:t>lor</a:t>
            </a:r>
            <a:r>
              <a:rPr lang="it-IT" sz="1600" dirty="0" smtClean="0"/>
              <a:t> signori son troppo giusti, troppo ragionevoli...</a:t>
            </a:r>
          </a:p>
          <a:p>
            <a:pPr fontAlgn="t"/>
            <a:endParaRPr lang="it-IT" sz="1600" i="1" dirty="0" smtClean="0"/>
          </a:p>
        </p:txBody>
      </p:sp>
      <p:grpSp>
        <p:nvGrpSpPr>
          <p:cNvPr id="9" name="Gruppo 8"/>
          <p:cNvGrpSpPr/>
          <p:nvPr/>
        </p:nvGrpSpPr>
        <p:grpSpPr>
          <a:xfrm>
            <a:off x="-6696" y="857232"/>
            <a:ext cx="3642591" cy="3795904"/>
            <a:chOff x="-6696" y="857232"/>
            <a:chExt cx="4439019" cy="4429156"/>
          </a:xfrm>
        </p:grpSpPr>
        <p:pic>
          <p:nvPicPr>
            <p:cNvPr id="25602" name="Picture 2" descr="http://www.liceogalvani.it/lavori-multimediali/classici/letteratura/don_abbond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696" y="928670"/>
              <a:ext cx="4439019" cy="4357718"/>
            </a:xfrm>
            <a:prstGeom prst="rect">
              <a:avLst/>
            </a:prstGeom>
            <a:noFill/>
          </p:spPr>
        </p:pic>
        <p:sp>
          <p:nvSpPr>
            <p:cNvPr id="4" name="Rettangolo 3"/>
            <p:cNvSpPr/>
            <p:nvPr/>
          </p:nvSpPr>
          <p:spPr>
            <a:xfrm>
              <a:off x="285720" y="857232"/>
              <a:ext cx="1785950" cy="4214842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2071670" y="857232"/>
              <a:ext cx="1071570" cy="27860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3143240" y="1000108"/>
              <a:ext cx="1071570" cy="32147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" name="Connettore 2 7"/>
            <p:cNvCxnSpPr/>
            <p:nvPr/>
          </p:nvCxnSpPr>
          <p:spPr>
            <a:xfrm rot="10800000" flipV="1">
              <a:off x="1785918" y="1571612"/>
              <a:ext cx="1428760" cy="2143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 rot="10800000" flipV="1">
              <a:off x="1785918" y="1071546"/>
              <a:ext cx="1427028" cy="714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coprilecco.it/corte%20manzoniano/a/3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8175" y="-525463"/>
            <a:ext cx="552450" cy="438150"/>
          </a:xfrm>
          <a:prstGeom prst="rect">
            <a:avLst/>
          </a:prstGeom>
          <a:noFill/>
        </p:spPr>
      </p:pic>
      <p:pic>
        <p:nvPicPr>
          <p:cNvPr id="31748" name="Picture 4" descr="http://cultura.biografieonline.it/wp-content/uploads/2013/10/400px-I_promessi_sposi-02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845"/>
          <a:stretch>
            <a:fillRect/>
          </a:stretch>
        </p:blipFill>
        <p:spPr bwMode="auto">
          <a:xfrm>
            <a:off x="0" y="260648"/>
            <a:ext cx="3874233" cy="3312368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23928" y="-69249"/>
            <a:ext cx="5220072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Ma, signori miei, - replicò don </a:t>
            </a:r>
            <a:r>
              <a:rPr kumimoji="0" lang="it-IT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Abbondio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con la voce mansueta e gentile di chi vuol persuadere un impaziente, - ma, signori miei, si degnino di mettersi ne' miei panni. Se la cosa dipendesse da me,... </a:t>
            </a:r>
            <a:r>
              <a:rPr kumimoji="0" lang="it-IT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vedon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bene che a me non me ne vien nulla in tasca...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Orsù, - interruppe il bravo, - se la cosa avesse a decidersi a ciarle, lei ci metterebbe in sacco. Noi</a:t>
            </a:r>
            <a:r>
              <a:rPr kumimoji="0" lang="it-IT" sz="27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non ne sappiamo, né </a:t>
            </a:r>
            <a:r>
              <a:rPr kumimoji="0" lang="it-IT" sz="18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vogliam</a:t>
            </a:r>
            <a:r>
              <a:rPr kumimoji="0" lang="it-IT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saperne di più. Uomo avvertito... lei c'intende.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Ma </a:t>
            </a:r>
            <a:r>
              <a:rPr kumimoji="0" lang="it-IT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lor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signori son troppo giusti, troppo ragionevoli...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Ma, - interruppe questa volta l'altro compagnone, che non aveva parlato fin allora, - 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ma il matrimonio non si farà, o... - e qui una buona bestemmia, - o chi lo farà non se ne pentirà, perché non ne avrà tempo, e... - un'altra bestemmia.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Zitto, </a:t>
            </a:r>
            <a:r>
              <a:rPr kumimoji="0" lang="it-IT" sz="18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zitto</a:t>
            </a:r>
            <a:r>
              <a:rPr kumimoji="0" lang="it-IT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- riprese il primo oratore: - 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il signor curato è un uomo che sa il viver del mondo; e noi </a:t>
            </a:r>
            <a:r>
              <a:rPr kumimoji="0" lang="it-IT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siam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galantuomini, che non </a:t>
            </a:r>
            <a:r>
              <a:rPr kumimoji="0" lang="it-IT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vogliam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fargli del male, purché abbia giudizio. </a:t>
            </a:r>
            <a:r>
              <a:rPr kumimoji="0" lang="it-IT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Signor curato, l'illustrissimo signor 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don Rodrigo nostro padrone la riverisce caramente.</a:t>
            </a:r>
          </a:p>
        </p:txBody>
      </p:sp>
      <p:pic>
        <p:nvPicPr>
          <p:cNvPr id="31750" name="Picture 6" descr="http://www.internetculturale.it/immagini_pagine/don_gran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3922866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irculturaledonberetta.it/mostra_scarpati/immagini/casamanzoni%20(014)opt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57224" y="928670"/>
            <a:ext cx="7496175" cy="371475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00034" y="4857760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L’ambientazione dell’incontro coi bravi in questa illustrazione di </a:t>
            </a:r>
            <a:r>
              <a:rPr lang="it-IT" dirty="0" err="1" smtClean="0"/>
              <a:t>Scarpati</a:t>
            </a:r>
            <a:r>
              <a:rPr lang="it-IT" dirty="0" smtClean="0"/>
              <a:t> è pensata in una spazio esterno coperto di vegetazione, una sorta di boscaglia abbastanza intricata, che circonda la </a:t>
            </a:r>
            <a:r>
              <a:rPr lang="it-IT" dirty="0" err="1" smtClean="0"/>
              <a:t>stradetta</a:t>
            </a:r>
            <a:r>
              <a:rPr lang="it-IT" dirty="0" smtClean="0"/>
              <a:t> su cui procede il prete. Forse l’atmosfera fu proprio quella, un luogo solo in parte aperto alla vista. Nascosti  i bravi fanno ancor più paura.</a:t>
            </a:r>
            <a:br>
              <a:rPr lang="it-IT" dirty="0" smtClean="0"/>
            </a:br>
            <a:r>
              <a:rPr lang="it-IT" b="1" dirty="0" smtClean="0"/>
              <a:t>La natura non è più cornice della solitudine rassicurante della preghiera, ma spazio minaccioso di un confronto imprevisto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0" y="21429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i="1" dirty="0" smtClean="0">
                <a:solidFill>
                  <a:srgbClr val="FF0000"/>
                </a:solidFill>
              </a:rPr>
              <a:t>E se l’incontro fosse avvenuto in uno spazio chiuso alla vista?</a:t>
            </a:r>
            <a:endParaRPr lang="it-IT" sz="2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74"/>
          <a:stretch>
            <a:fillRect/>
          </a:stretch>
        </p:blipFill>
        <p:spPr bwMode="auto">
          <a:xfrm>
            <a:off x="0" y="1916832"/>
            <a:ext cx="4355976" cy="330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4355976" y="0"/>
            <a:ext cx="4788024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i="1" dirty="0" smtClean="0"/>
              <a:t>«Vengo», rispose </a:t>
            </a:r>
            <a:r>
              <a:rPr lang="it-IT" sz="1700" b="1" i="1" dirty="0" smtClean="0"/>
              <a:t>Perpetua</a:t>
            </a:r>
            <a:r>
              <a:rPr lang="it-IT" sz="1700" i="1" dirty="0" smtClean="0"/>
              <a:t>, mettendo sul tavolino nel salotto, dove stava apparecchiando</a:t>
            </a:r>
          </a:p>
          <a:p>
            <a:r>
              <a:rPr lang="it-IT" sz="1700" i="1" dirty="0" smtClean="0"/>
              <a:t>per la cena, il fiaschetto del vino prediletto dal padrone. Ma quando s'avvide dell'espressione stravolta di don </a:t>
            </a:r>
            <a:r>
              <a:rPr lang="it-IT" sz="1700" i="1" dirty="0" err="1" smtClean="0"/>
              <a:t>Abbondio</a:t>
            </a:r>
            <a:r>
              <a:rPr lang="it-IT" sz="1700" i="1" dirty="0" smtClean="0"/>
              <a:t>, esclamò  vivacemente: </a:t>
            </a:r>
            <a:r>
              <a:rPr lang="it-IT" sz="1700" b="1" i="1" dirty="0" smtClean="0"/>
              <a:t>«Misericordia! Cos'ha, signor padrone?».</a:t>
            </a:r>
          </a:p>
          <a:p>
            <a:r>
              <a:rPr lang="it-IT" sz="1700" b="1" i="1" dirty="0" smtClean="0"/>
              <a:t>«Niente, </a:t>
            </a:r>
            <a:r>
              <a:rPr lang="it-IT" sz="1700" b="1" i="1" dirty="0" err="1" smtClean="0"/>
              <a:t>niente</a:t>
            </a:r>
            <a:r>
              <a:rPr lang="it-IT" sz="1700" b="1" i="1" dirty="0" smtClean="0"/>
              <a:t>», rispose don </a:t>
            </a:r>
            <a:r>
              <a:rPr lang="it-IT" sz="1700" b="1" i="1" dirty="0" err="1" smtClean="0"/>
              <a:t>Abbondio</a:t>
            </a:r>
            <a:r>
              <a:rPr lang="it-IT" sz="1700" b="1" i="1" dirty="0" smtClean="0"/>
              <a:t>, lasciandosi andar tutto ansante sul suo</a:t>
            </a:r>
          </a:p>
          <a:p>
            <a:r>
              <a:rPr lang="it-IT" sz="1700" b="1" i="1" dirty="0" smtClean="0"/>
              <a:t>seggiolone.</a:t>
            </a:r>
          </a:p>
          <a:p>
            <a:r>
              <a:rPr lang="it-IT" sz="1700" i="1" dirty="0" smtClean="0"/>
              <a:t>«Come, niente? La vuol dare ad intendere a me? Così brutto com'è?»</a:t>
            </a:r>
          </a:p>
          <a:p>
            <a:r>
              <a:rPr lang="it-IT" sz="1700" i="1" dirty="0" smtClean="0"/>
              <a:t>«</a:t>
            </a:r>
            <a:r>
              <a:rPr lang="it-IT" sz="1700" b="1" i="1" dirty="0" smtClean="0">
                <a:solidFill>
                  <a:srgbClr val="FF0000"/>
                </a:solidFill>
              </a:rPr>
              <a:t>Oh, per amor del cielo! Quando dico niente, o è niente o è cosa che non posso dire.».</a:t>
            </a:r>
          </a:p>
          <a:p>
            <a:r>
              <a:rPr lang="it-IT" sz="1700" i="1" dirty="0" smtClean="0"/>
              <a:t>« Che non può dire neppure a me? Chi si prenderà cura della sua salute? Chi le darà un</a:t>
            </a:r>
          </a:p>
          <a:p>
            <a:r>
              <a:rPr lang="it-IT" sz="1700" i="1" dirty="0" smtClean="0"/>
              <a:t>parere?». </a:t>
            </a:r>
            <a:r>
              <a:rPr lang="it-IT" sz="1700" b="1" i="1" dirty="0" smtClean="0"/>
              <a:t>«Per carità, tacete e datemi un bicchiere del mio vino.»</a:t>
            </a:r>
          </a:p>
          <a:p>
            <a:r>
              <a:rPr lang="it-IT" sz="1700" i="1" dirty="0" smtClean="0"/>
              <a:t>Prese il bicchiere con mano tremante e lo vuotò in fretta, come se fosse una medicina. Intanto Perpetua, ritta dinanzi a lui con le mani sui fianchi, sembrava volesse succhiargli dagli occhi il segreto. «Vuol dunque ch'io sia costretta di domandar qua e là cosa sia accaduto al mio padrone?»</a:t>
            </a:r>
          </a:p>
          <a:p>
            <a:r>
              <a:rPr lang="it-IT" sz="1700" b="1" i="1" dirty="0" smtClean="0"/>
              <a:t>«Per amor del cielo! Non fate pettegolezzi, non fate schiamazzi: ne va... ne va la vita! »</a:t>
            </a:r>
          </a:p>
          <a:p>
            <a:r>
              <a:rPr lang="it-IT" sz="1700" b="1" i="1" dirty="0" smtClean="0"/>
              <a:t>«La vita! ». «La vita.»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1520" y="260648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/>
              <a:t>Don </a:t>
            </a:r>
            <a:r>
              <a:rPr lang="it-IT" sz="2400" b="1" i="1" dirty="0" err="1" smtClean="0"/>
              <a:t>Abbondio</a:t>
            </a:r>
            <a:r>
              <a:rPr lang="it-IT" sz="2400" b="1" i="1" dirty="0" smtClean="0"/>
              <a:t> e Perpetua.</a:t>
            </a:r>
          </a:p>
          <a:p>
            <a:r>
              <a:rPr lang="it-IT" sz="2400" b="1" i="1" dirty="0" smtClean="0"/>
              <a:t>La reticenza a riferire, ma anche la voglia di sfogarsi da parte del curato.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.nanopress.it/apollodoro/fotogallery/625X0/2183/i-promessi-sposi-don-abbondio-e-la-perpetua.jpg"/>
          <p:cNvPicPr>
            <a:picLocks noChangeAspect="1" noChangeArrowheads="1"/>
          </p:cNvPicPr>
          <p:nvPr/>
        </p:nvPicPr>
        <p:blipFill>
          <a:blip r:embed="rId2" cstate="print"/>
          <a:srcRect l="19200" r="20799"/>
          <a:stretch>
            <a:fillRect/>
          </a:stretch>
        </p:blipFill>
        <p:spPr bwMode="auto">
          <a:xfrm>
            <a:off x="357158" y="785794"/>
            <a:ext cx="4353113" cy="4875454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4788024" y="0"/>
            <a:ext cx="417646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/>
              <a:t>Don </a:t>
            </a:r>
            <a:r>
              <a:rPr lang="it-IT" sz="2400" b="1" i="1" dirty="0" err="1" smtClean="0"/>
              <a:t>Abbondio</a:t>
            </a:r>
            <a:r>
              <a:rPr lang="it-IT" sz="2400" b="1" i="1" dirty="0" smtClean="0"/>
              <a:t> confessa l’incontro con i bravi a Perpetua</a:t>
            </a:r>
          </a:p>
          <a:p>
            <a:endParaRPr lang="it-IT" sz="2400" b="1" i="1" dirty="0" smtClean="0"/>
          </a:p>
          <a:p>
            <a:r>
              <a:rPr lang="it-IT" b="1" i="1" dirty="0" smtClean="0"/>
              <a:t>Il fatto sta che don </a:t>
            </a:r>
            <a:r>
              <a:rPr lang="it-IT" b="1" i="1" dirty="0" err="1" smtClean="0"/>
              <a:t>Abbondio</a:t>
            </a:r>
            <a:r>
              <a:rPr lang="it-IT" b="1" i="1" dirty="0" smtClean="0"/>
              <a:t> aveva forse tanta voglia di scaricarsi del suo doloroso segreto,</a:t>
            </a:r>
            <a:r>
              <a:rPr lang="it-IT" i="1" dirty="0" smtClean="0"/>
              <a:t> quanta ne avesse Perpetua di conoscerlo; onde, dopo aver respinti sempre </a:t>
            </a:r>
            <a:r>
              <a:rPr lang="it-IT" i="1" dirty="0" err="1" smtClean="0"/>
              <a:t>piú</a:t>
            </a:r>
            <a:r>
              <a:rPr lang="it-IT" i="1" dirty="0" smtClean="0"/>
              <a:t> debolmente i nuovi e </a:t>
            </a:r>
            <a:r>
              <a:rPr lang="it-IT" i="1" dirty="0" err="1" smtClean="0"/>
              <a:t>piú</a:t>
            </a:r>
            <a:r>
              <a:rPr lang="it-IT" i="1" dirty="0" smtClean="0"/>
              <a:t> incalzanti assalti di lei, dopo averle fatto </a:t>
            </a:r>
            <a:r>
              <a:rPr lang="it-IT" i="1" dirty="0" err="1" smtClean="0"/>
              <a:t>piú</a:t>
            </a:r>
            <a:r>
              <a:rPr lang="it-IT" i="1" dirty="0" smtClean="0"/>
              <a:t> d'una volta giurare che non fiaterebbe, finalmente, con molte sospensioni, con molti ohimè, le raccontò il miserabile caso</a:t>
            </a:r>
            <a:r>
              <a:rPr lang="it-IT" dirty="0" smtClean="0"/>
              <a:t>. </a:t>
            </a:r>
            <a:r>
              <a:rPr lang="it-IT" i="1" dirty="0" smtClean="0"/>
              <a:t>Quando si venne al </a:t>
            </a:r>
            <a:r>
              <a:rPr lang="it-IT" b="1" i="1" dirty="0" smtClean="0"/>
              <a:t>nome terribile di don Rodrigo</a:t>
            </a:r>
            <a:r>
              <a:rPr lang="it-IT" i="1" dirty="0" smtClean="0"/>
              <a:t>, bisognò che Perpetua proferisse un nuovo e più solenne giuramento; </a:t>
            </a:r>
            <a:r>
              <a:rPr lang="it-IT" b="1" i="1" dirty="0" smtClean="0"/>
              <a:t>e don </a:t>
            </a:r>
            <a:r>
              <a:rPr lang="it-IT" b="1" i="1" dirty="0" err="1" smtClean="0"/>
              <a:t>Abbondio</a:t>
            </a:r>
            <a:r>
              <a:rPr lang="it-IT" b="1" i="1" dirty="0" smtClean="0"/>
              <a:t>, pronunziato quel nome,</a:t>
            </a:r>
          </a:p>
          <a:p>
            <a:r>
              <a:rPr lang="it-IT" b="1" i="1" dirty="0" smtClean="0"/>
              <a:t>si rovesciò sulla spalliera della seggiola, con un gran sospiro, </a:t>
            </a:r>
            <a:r>
              <a:rPr lang="it-IT" i="1" dirty="0" smtClean="0"/>
              <a:t>alzando le mani</a:t>
            </a:r>
            <a:r>
              <a:rPr lang="it-IT" b="1" i="1" dirty="0" smtClean="0"/>
              <a:t>, in atto insieme di comando e di supplica, e dicendo: «Per amor del cielo!»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85786" y="28572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Don </a:t>
            </a:r>
            <a:r>
              <a:rPr lang="it-IT" sz="2400" b="1" dirty="0" err="1" smtClean="0"/>
              <a:t>Abbondio</a:t>
            </a:r>
            <a:r>
              <a:rPr lang="it-IT" sz="2400" b="1" dirty="0" smtClean="0"/>
              <a:t> e l’Innominato. </a:t>
            </a:r>
          </a:p>
          <a:p>
            <a:pPr algn="ctr"/>
            <a:r>
              <a:rPr lang="it-IT" sz="2400" b="1" dirty="0" smtClean="0"/>
              <a:t>Non crede del tutto alla sua conversione</a:t>
            </a:r>
            <a:endParaRPr lang="it-IT" sz="2400" b="1" dirty="0"/>
          </a:p>
        </p:txBody>
      </p:sp>
      <p:sp>
        <p:nvSpPr>
          <p:cNvPr id="4" name="Rettangolo 3"/>
          <p:cNvSpPr/>
          <p:nvPr/>
        </p:nvSpPr>
        <p:spPr>
          <a:xfrm>
            <a:off x="4929190" y="1214422"/>
            <a:ext cx="40719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Al capitolo 23 il curato è tranquillo nel paese dove si trova in visita pastorale il </a:t>
            </a:r>
            <a:r>
              <a:rPr lang="it-IT" b="1" dirty="0" smtClean="0"/>
              <a:t>cardinale </a:t>
            </a:r>
            <a:r>
              <a:rPr lang="it-IT" b="1" dirty="0" err="1" smtClean="0"/>
              <a:t>Federigo</a:t>
            </a:r>
            <a:r>
              <a:rPr lang="it-IT" b="1" dirty="0" smtClean="0"/>
              <a:t> Borromeo. V</a:t>
            </a:r>
            <a:r>
              <a:rPr lang="it-IT" dirty="0" smtClean="0"/>
              <a:t>iene fatto chiamare per andare a prendere Lucia al castello dell’Innominato, </a:t>
            </a:r>
            <a:r>
              <a:rPr lang="it-IT" b="1" dirty="0" smtClean="0"/>
              <a:t>ma non si fida della conversione di quest’ultimo e rimane </a:t>
            </a:r>
            <a:r>
              <a:rPr lang="it-IT" b="1" dirty="0" smtClean="0">
                <a:solidFill>
                  <a:srgbClr val="0033CC"/>
                </a:solidFill>
              </a:rPr>
              <a:t>stupito davanti alle dimostrazioni di intesa tra il Cardinale e il potente signore:</a:t>
            </a:r>
          </a:p>
          <a:p>
            <a:endParaRPr lang="it-IT" i="1" dirty="0" smtClean="0"/>
          </a:p>
          <a:p>
            <a:r>
              <a:rPr lang="it-IT" b="1" i="1" dirty="0" smtClean="0">
                <a:solidFill>
                  <a:srgbClr val="FF0000"/>
                </a:solidFill>
              </a:rPr>
              <a:t>Don </a:t>
            </a:r>
            <a:r>
              <a:rPr lang="it-IT" b="1" i="1" dirty="0" err="1" smtClean="0">
                <a:solidFill>
                  <a:srgbClr val="FF0000"/>
                </a:solidFill>
              </a:rPr>
              <a:t>Abbondio</a:t>
            </a:r>
            <a:r>
              <a:rPr lang="it-IT" b="1" i="1" dirty="0" smtClean="0">
                <a:solidFill>
                  <a:srgbClr val="FF0000"/>
                </a:solidFill>
              </a:rPr>
              <a:t>, a quelle dimostrazioni, stava come un ragazzo pauroso, che veda uno accarezzar con sicurezza un suo cagnaccio grosso, rabbuffato, con gli occhi rossi, con un </a:t>
            </a:r>
            <a:r>
              <a:rPr lang="it-IT" b="1" i="1" dirty="0" err="1" smtClean="0">
                <a:solidFill>
                  <a:srgbClr val="FF0000"/>
                </a:solidFill>
              </a:rPr>
              <a:t>nomaccio</a:t>
            </a:r>
            <a:r>
              <a:rPr lang="it-IT" b="1" i="1" dirty="0" smtClean="0">
                <a:solidFill>
                  <a:srgbClr val="FF0000"/>
                </a:solidFill>
              </a:rPr>
              <a:t> famoso per morsi e per </a:t>
            </a:r>
            <a:r>
              <a:rPr lang="it-IT" b="1" i="1" dirty="0" err="1" smtClean="0">
                <a:solidFill>
                  <a:srgbClr val="FF0000"/>
                </a:solidFill>
              </a:rPr>
              <a:t>ispaventi</a:t>
            </a:r>
            <a:r>
              <a:rPr lang="it-IT" b="1" i="1" dirty="0" smtClean="0">
                <a:solidFill>
                  <a:srgbClr val="FF0000"/>
                </a:solidFill>
              </a:rPr>
              <a:t>, e senta dire al padrone che il suo cane  è un buon bestione, quieto, </a:t>
            </a:r>
            <a:r>
              <a:rPr lang="it-IT" b="1" i="1" dirty="0" err="1" smtClean="0">
                <a:solidFill>
                  <a:srgbClr val="FF0000"/>
                </a:solidFill>
              </a:rPr>
              <a:t>quieto</a:t>
            </a:r>
            <a:r>
              <a:rPr lang="it-IT" b="1" dirty="0" smtClean="0">
                <a:solidFill>
                  <a:srgbClr val="FF0000"/>
                </a:solidFill>
              </a:rPr>
              <a:t>.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4580" name="Picture 4" descr="Picture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15742" y="1785926"/>
            <a:ext cx="492388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11960" y="170080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 smtClean="0"/>
              <a:t>Don </a:t>
            </a:r>
            <a:r>
              <a:rPr lang="it-IT" b="1" i="1" dirty="0" err="1" smtClean="0"/>
              <a:t>Abbondio</a:t>
            </a:r>
            <a:r>
              <a:rPr lang="it-IT" b="1" i="1" dirty="0" smtClean="0"/>
              <a:t> uscì di lì tutto contento che il cardinale gli avesse parlato de’ due giovani, senza chiedergli conto del suo rifiuto di maritarli.</a:t>
            </a:r>
            <a:r>
              <a:rPr lang="it-IT" i="1" dirty="0" smtClean="0"/>
              <a:t> — Dunque non sa niente, — diceva tra </a:t>
            </a:r>
            <a:r>
              <a:rPr lang="it-IT" i="1" dirty="0" err="1" smtClean="0"/>
              <a:t>sè</a:t>
            </a:r>
            <a:r>
              <a:rPr lang="it-IT" i="1" dirty="0" smtClean="0"/>
              <a:t>: — Agnese è stata zitta: miracolo! È vero che s’hanno a tornare a vedere; ma le daremo un’altra istruzione, le daremo. — E non sapeva, il pover’uomo, che </a:t>
            </a:r>
            <a:r>
              <a:rPr lang="it-IT" i="1" dirty="0" err="1" smtClean="0"/>
              <a:t>Federigo</a:t>
            </a:r>
            <a:r>
              <a:rPr lang="it-IT" i="1" dirty="0" smtClean="0"/>
              <a:t> non era entrato in quell’argomento, appunto </a:t>
            </a:r>
            <a:r>
              <a:rPr lang="it-IT" i="1" dirty="0" err="1" smtClean="0"/>
              <a:t>perchè</a:t>
            </a:r>
            <a:r>
              <a:rPr lang="it-IT" i="1" dirty="0" smtClean="0"/>
              <a:t> intendeva di parlargliene a lungo, in tempo più libero; e, prima di dargli ciò che gli era dovuto, voleva sentire anche le sue ragioni.</a:t>
            </a:r>
            <a:endParaRPr lang="it-IT" i="1" dirty="0"/>
          </a:p>
        </p:txBody>
      </p:sp>
      <p:pic>
        <p:nvPicPr>
          <p:cNvPr id="37890" name="Picture 2" descr="File:I promessi sposi 3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528392" cy="369641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785786" y="28572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Don </a:t>
            </a:r>
            <a:r>
              <a:rPr lang="it-IT" sz="2400" b="1" dirty="0" err="1" smtClean="0"/>
              <a:t>Abbondio</a:t>
            </a:r>
            <a:r>
              <a:rPr lang="it-IT" sz="2400" b="1" dirty="0" smtClean="0"/>
              <a:t> spera di non rendere conto </a:t>
            </a:r>
            <a:br>
              <a:rPr lang="it-IT" sz="2400" b="1" dirty="0" smtClean="0"/>
            </a:br>
            <a:r>
              <a:rPr lang="it-IT" sz="2400" b="1" dirty="0" smtClean="0"/>
              <a:t>del suo rifiuto a maritare Renzo e Lucia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romessisposi.weebly.com/uploads/8/1/0/6/8106705/1334411496.jpg"/>
          <p:cNvPicPr>
            <a:picLocks noChangeAspect="1" noChangeArrowheads="1"/>
          </p:cNvPicPr>
          <p:nvPr/>
        </p:nvPicPr>
        <p:blipFill>
          <a:blip r:embed="rId2" cstate="print"/>
          <a:srcRect l="7682" r="6280"/>
          <a:stretch>
            <a:fillRect/>
          </a:stretch>
        </p:blipFill>
        <p:spPr bwMode="auto">
          <a:xfrm>
            <a:off x="0" y="1844824"/>
            <a:ext cx="4572000" cy="4572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4644008" y="404664"/>
            <a:ext cx="44999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Terminate le funzioni, </a:t>
            </a:r>
            <a:r>
              <a:rPr lang="it-IT" b="1" i="1" dirty="0" smtClean="0"/>
              <a:t>don </a:t>
            </a:r>
            <a:r>
              <a:rPr lang="it-IT" b="1" i="1" dirty="0" err="1" smtClean="0"/>
              <a:t>Abbondio</a:t>
            </a:r>
            <a:r>
              <a:rPr lang="it-IT" i="1" dirty="0" smtClean="0"/>
              <a:t>, ch’era corso a vedere se Perpetua aveva ben disposto ogni cosa per il desinare, </a:t>
            </a:r>
            <a:r>
              <a:rPr lang="it-IT" b="1" i="1" dirty="0" smtClean="0"/>
              <a:t>fu chiamato dal cardinale. </a:t>
            </a:r>
            <a:r>
              <a:rPr lang="it-IT" i="1" dirty="0" smtClean="0"/>
              <a:t>Andò subito dal grand’ospite, il quale, lasciatolo venir vicino,</a:t>
            </a:r>
            <a:r>
              <a:rPr lang="it-IT" i="1" dirty="0" smtClean="0">
                <a:solidFill>
                  <a:srgbClr val="FF0000"/>
                </a:solidFill>
              </a:rPr>
              <a:t> “</a:t>
            </a:r>
            <a:r>
              <a:rPr lang="it-IT" b="1" i="1" dirty="0" smtClean="0">
                <a:solidFill>
                  <a:srgbClr val="FF0000"/>
                </a:solidFill>
              </a:rPr>
              <a:t>signor curato,” </a:t>
            </a:r>
            <a:r>
              <a:rPr lang="it-IT" i="1" dirty="0" smtClean="0"/>
              <a:t>cominciò; e quelle parole </a:t>
            </a:r>
            <a:r>
              <a:rPr lang="it-IT" i="1" dirty="0" err="1" smtClean="0"/>
              <a:t>furon</a:t>
            </a:r>
            <a:r>
              <a:rPr lang="it-IT" i="1" dirty="0" smtClean="0"/>
              <a:t> dette in maniera, da dover capire, ch’erano il principio d’un discorso lungo e serio: </a:t>
            </a:r>
            <a:r>
              <a:rPr lang="it-IT" b="1" i="1" dirty="0" smtClean="0">
                <a:solidFill>
                  <a:srgbClr val="FF0000"/>
                </a:solidFill>
              </a:rPr>
              <a:t>“signor curato; </a:t>
            </a:r>
            <a:r>
              <a:rPr lang="it-IT" b="1" i="1" dirty="0" err="1" smtClean="0">
                <a:solidFill>
                  <a:srgbClr val="FF0000"/>
                </a:solidFill>
              </a:rPr>
              <a:t>perchè</a:t>
            </a:r>
            <a:r>
              <a:rPr lang="it-IT" b="1" i="1" dirty="0" smtClean="0">
                <a:solidFill>
                  <a:srgbClr val="FF0000"/>
                </a:solidFill>
              </a:rPr>
              <a:t> non avete voi unita in matrimonio quella povera Lucia col suo promesso sposo?”</a:t>
            </a:r>
          </a:p>
          <a:p>
            <a:endParaRPr lang="it-IT" b="1" i="1" dirty="0" smtClean="0">
              <a:solidFill>
                <a:srgbClr val="FF0000"/>
              </a:solidFill>
            </a:endParaRPr>
          </a:p>
          <a:p>
            <a:r>
              <a:rPr lang="it-IT" i="1" dirty="0" smtClean="0"/>
              <a:t>― </a:t>
            </a:r>
            <a:r>
              <a:rPr lang="it-IT" b="1" i="1" dirty="0" smtClean="0"/>
              <a:t>Hanno votato il sacco stamattina coloro, ― pensò don </a:t>
            </a:r>
            <a:r>
              <a:rPr lang="it-IT" b="1" i="1" dirty="0" err="1" smtClean="0"/>
              <a:t>Abbondio</a:t>
            </a:r>
            <a:r>
              <a:rPr lang="it-IT" b="1" i="1" dirty="0" smtClean="0"/>
              <a:t>; e rispose borbottando</a:t>
            </a:r>
            <a:r>
              <a:rPr lang="it-IT" i="1" dirty="0" smtClean="0"/>
              <a:t>: “monsignore illustrissimo avrà ben sentito parlare degli scompigli che son nati in quell’affare: è stata una confusione tale, da non poter, neppure al giorno d’oggi, vederci chiaro: come anche vossignoria illustrissima può argomentare da questo, che la giovine è qui, dopo tanti accidenti, come per miracolo; e il giovine, dopo altri accidenti, non si sa dove sia”</a:t>
            </a:r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4499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Il Cardinale chiede conto</a:t>
            </a:r>
          </a:p>
          <a:p>
            <a:pPr algn="ctr"/>
            <a:r>
              <a:rPr lang="it-IT" sz="2400" b="1" dirty="0" smtClean="0"/>
              <a:t>del suo comportamento</a:t>
            </a:r>
          </a:p>
          <a:p>
            <a:pPr algn="ctr"/>
            <a:r>
              <a:rPr lang="it-IT" sz="2400" b="1" dirty="0" smtClean="0"/>
              <a:t>Don </a:t>
            </a:r>
            <a:r>
              <a:rPr lang="it-IT" sz="2400" b="1" dirty="0" err="1" smtClean="0"/>
              <a:t>Abbondio</a:t>
            </a:r>
            <a:r>
              <a:rPr lang="it-IT" sz="2400" b="1" dirty="0" smtClean="0"/>
              <a:t> parla solo dei pericoli corsi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e:I promessi sposi 3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644"/>
          <a:stretch>
            <a:fillRect/>
          </a:stretch>
        </p:blipFill>
        <p:spPr bwMode="auto">
          <a:xfrm>
            <a:off x="0" y="1988840"/>
            <a:ext cx="4315385" cy="424847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4355976" y="0"/>
            <a:ext cx="478802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“Domando,” riprese il cardinale, “</a:t>
            </a:r>
            <a:r>
              <a:rPr lang="it-IT" b="1" i="1" dirty="0" smtClean="0"/>
              <a:t>se è vero che, prima di tutti codesti casi, abbiate rifiutato di celebrare il matrimonio, quando n’eravate richiesto</a:t>
            </a:r>
            <a:r>
              <a:rPr lang="it-IT" i="1" dirty="0" smtClean="0"/>
              <a:t>, nel giorno fissato; e il </a:t>
            </a:r>
            <a:r>
              <a:rPr lang="it-IT" i="1" dirty="0" err="1" smtClean="0"/>
              <a:t>perchè</a:t>
            </a:r>
            <a:r>
              <a:rPr lang="it-IT" i="1" dirty="0" smtClean="0"/>
              <a:t>.”</a:t>
            </a:r>
          </a:p>
          <a:p>
            <a:r>
              <a:rPr lang="it-IT" i="1" dirty="0" smtClean="0"/>
              <a:t>“</a:t>
            </a:r>
            <a:r>
              <a:rPr lang="it-IT" b="1" i="1" dirty="0" smtClean="0">
                <a:solidFill>
                  <a:srgbClr val="FF0000"/>
                </a:solidFill>
              </a:rPr>
              <a:t>Veramente... se vossignoria illustrissima sapesse... che intimazioni... che comandi terribili ho avuti di non parlare...” </a:t>
            </a:r>
            <a:r>
              <a:rPr lang="it-IT" i="1" dirty="0" smtClean="0"/>
              <a:t>E restò lì senza concludere, in un cert’atto, da far rispettosamente intendere che sarebbe indiscrezione il voler saperne di più.</a:t>
            </a:r>
          </a:p>
          <a:p>
            <a:r>
              <a:rPr lang="it-IT" i="1" dirty="0" smtClean="0"/>
              <a:t>“Ma!” disse il cardinale, con voce e con aria grave fuor del consueto: </a:t>
            </a:r>
            <a:r>
              <a:rPr lang="it-IT" b="1" i="1" dirty="0" smtClean="0"/>
              <a:t>“è il vostro vescovo che, per suo dovere e per vostra giustificazione, vuol saper da voi il </a:t>
            </a:r>
            <a:r>
              <a:rPr lang="it-IT" b="1" i="1" dirty="0" err="1" smtClean="0"/>
              <a:t>perchè</a:t>
            </a:r>
            <a:r>
              <a:rPr lang="it-IT" b="1" i="1" dirty="0" smtClean="0"/>
              <a:t> non abbiate fatto ciò che, nella via regolare, era obbligo vostro di fare</a:t>
            </a:r>
            <a:r>
              <a:rPr lang="it-IT" i="1" dirty="0" smtClean="0"/>
              <a:t>.”</a:t>
            </a:r>
          </a:p>
          <a:p>
            <a:r>
              <a:rPr lang="it-IT" i="1" dirty="0" smtClean="0"/>
              <a:t>“Monsignore,” disse don </a:t>
            </a:r>
            <a:r>
              <a:rPr lang="it-IT" i="1" dirty="0" err="1" smtClean="0"/>
              <a:t>Abbondio</a:t>
            </a:r>
            <a:r>
              <a:rPr lang="it-IT" i="1" dirty="0" smtClean="0"/>
              <a:t>, </a:t>
            </a:r>
            <a:r>
              <a:rPr lang="it-IT" i="1" dirty="0" smtClean="0">
                <a:solidFill>
                  <a:srgbClr val="FF0000"/>
                </a:solidFill>
              </a:rPr>
              <a:t>f</a:t>
            </a:r>
            <a:r>
              <a:rPr lang="it-IT" b="1" i="1" dirty="0" smtClean="0">
                <a:solidFill>
                  <a:srgbClr val="FF0000"/>
                </a:solidFill>
              </a:rPr>
              <a:t>acendosi piccino </a:t>
            </a:r>
            <a:r>
              <a:rPr lang="it-IT" b="1" i="1" dirty="0" err="1" smtClean="0">
                <a:solidFill>
                  <a:srgbClr val="FF0000"/>
                </a:solidFill>
              </a:rPr>
              <a:t>piccino</a:t>
            </a:r>
            <a:r>
              <a:rPr lang="it-IT" b="1" i="1" dirty="0" smtClean="0">
                <a:solidFill>
                  <a:srgbClr val="FF0000"/>
                </a:solidFill>
              </a:rPr>
              <a:t>, </a:t>
            </a:r>
            <a:r>
              <a:rPr lang="it-IT" i="1" dirty="0" smtClean="0">
                <a:solidFill>
                  <a:srgbClr val="FF0000"/>
                </a:solidFill>
              </a:rPr>
              <a:t>“non ho già voluto dire... </a:t>
            </a:r>
            <a:r>
              <a:rPr lang="it-IT" b="1" i="1" dirty="0" smtClean="0">
                <a:solidFill>
                  <a:srgbClr val="FF0000"/>
                </a:solidFill>
              </a:rPr>
              <a:t>Ma m’è parso che, essendo cose intralciate, cose vecchie e senza rimedio, fosse inutile di rimestare</a:t>
            </a:r>
            <a:r>
              <a:rPr lang="it-IT" i="1" dirty="0" smtClean="0">
                <a:solidFill>
                  <a:srgbClr val="FF0000"/>
                </a:solidFill>
              </a:rPr>
              <a:t>... </a:t>
            </a:r>
            <a:r>
              <a:rPr lang="it-IT" i="1" dirty="0" smtClean="0"/>
              <a:t>Però, </a:t>
            </a:r>
            <a:r>
              <a:rPr lang="it-IT" i="1" dirty="0" err="1" smtClean="0"/>
              <a:t>però</a:t>
            </a:r>
            <a:r>
              <a:rPr lang="it-IT" i="1" dirty="0" smtClean="0"/>
              <a:t>, dico... so che vossignoria illustrissima non vuol tradire un suo povero parroco. </a:t>
            </a:r>
            <a:r>
              <a:rPr lang="it-IT" b="1" i="1" dirty="0" err="1" smtClean="0">
                <a:solidFill>
                  <a:srgbClr val="FF0000"/>
                </a:solidFill>
              </a:rPr>
              <a:t>Perchè</a:t>
            </a:r>
            <a:r>
              <a:rPr lang="it-IT" b="1" i="1" dirty="0" smtClean="0">
                <a:solidFill>
                  <a:srgbClr val="FF0000"/>
                </a:solidFill>
              </a:rPr>
              <a:t> vede bene, monsignore; vossignoria illustrissima non può esser per tutto; e io resto qui esposto.</a:t>
            </a:r>
            <a:r>
              <a:rPr lang="it-IT" i="1" dirty="0" smtClean="0">
                <a:solidFill>
                  <a:srgbClr val="FF0000"/>
                </a:solidFill>
              </a:rPr>
              <a:t>.. </a:t>
            </a:r>
            <a:r>
              <a:rPr lang="it-IT" i="1" dirty="0" smtClean="0"/>
              <a:t>Però, quando Lei me lo comanda, dirò, </a:t>
            </a:r>
            <a:r>
              <a:rPr lang="it-IT" i="1" dirty="0" err="1" smtClean="0"/>
              <a:t>dirò</a:t>
            </a:r>
            <a:r>
              <a:rPr lang="it-IT" i="1" dirty="0" smtClean="0"/>
              <a:t> tutto.”</a:t>
            </a:r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4499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La logica pavida del curato.</a:t>
            </a:r>
          </a:p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/>
              <a:t>Le minacce lo hanno intimidito e</a:t>
            </a:r>
          </a:p>
          <a:p>
            <a:pPr algn="ctr"/>
            <a:r>
              <a:rPr lang="it-IT" sz="2400" b="1" dirty="0" smtClean="0"/>
              <a:t>Non ha potuto celebrare le nozze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ircoloinquieti.it/wp-content/uploads/2012/07/donabbondio-1-323x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5336951" cy="485778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715009" y="1285860"/>
            <a:ext cx="34289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Di fronte all’autorità</a:t>
            </a:r>
          </a:p>
          <a:p>
            <a:r>
              <a:rPr lang="it-IT" b="1" dirty="0" smtClean="0"/>
              <a:t>religiosa che lo ammonisce per la sua viltà è attento e di nuovo </a:t>
            </a:r>
            <a:r>
              <a:rPr lang="it-IT" b="1" dirty="0" smtClean="0">
                <a:solidFill>
                  <a:srgbClr val="FF0000"/>
                </a:solidFill>
              </a:rPr>
              <a:t>sottomesso</a:t>
            </a:r>
            <a:r>
              <a:rPr lang="it-IT" b="1" dirty="0" smtClean="0"/>
              <a:t>.</a:t>
            </a:r>
          </a:p>
          <a:p>
            <a:endParaRPr lang="it-IT" b="1" dirty="0" smtClean="0"/>
          </a:p>
          <a:p>
            <a:r>
              <a:rPr lang="it-IT" sz="2000" b="1" dirty="0" smtClean="0">
                <a:solidFill>
                  <a:srgbClr val="0033CC"/>
                </a:solidFill>
              </a:rPr>
              <a:t>Il concetto di responsabilità cristiana. </a:t>
            </a:r>
            <a:r>
              <a:rPr lang="it-IT" sz="2000" b="1" i="1" dirty="0" smtClean="0">
                <a:solidFill>
                  <a:srgbClr val="0033CC"/>
                </a:solidFill>
              </a:rPr>
              <a:t>Stare dalla parte dei deboli.</a:t>
            </a:r>
          </a:p>
          <a:p>
            <a:endParaRPr lang="it-IT" b="1" dirty="0" smtClean="0"/>
          </a:p>
          <a:p>
            <a:r>
              <a:rPr lang="it-IT" b="1" dirty="0" smtClean="0"/>
              <a:t>Vi è un’altra forma di </a:t>
            </a:r>
            <a:r>
              <a:rPr lang="it-IT" b="1" dirty="0" smtClean="0">
                <a:solidFill>
                  <a:srgbClr val="FF0000"/>
                </a:solidFill>
              </a:rPr>
              <a:t>cedimento </a:t>
            </a:r>
            <a:r>
              <a:rPr lang="it-IT" b="1" dirty="0" smtClean="0"/>
              <a:t>tuttavia; la paura continua a dominare la sua personalità. Giustifica in qualche modo Il suo comportamento passato</a:t>
            </a:r>
          </a:p>
          <a:p>
            <a:endParaRPr lang="it-IT" b="1" dirty="0" smtClean="0"/>
          </a:p>
          <a:p>
            <a:r>
              <a:rPr lang="it-IT" sz="1600" dirty="0" smtClean="0"/>
              <a:t>( Don </a:t>
            </a:r>
            <a:r>
              <a:rPr lang="it-IT" sz="1600" dirty="0" err="1" smtClean="0"/>
              <a:t>Abbondio</a:t>
            </a:r>
            <a:r>
              <a:rPr lang="it-IT" sz="1600" dirty="0" smtClean="0"/>
              <a:t> al Cardinale ) </a:t>
            </a:r>
            <a:r>
              <a:rPr lang="it-IT" b="1" dirty="0" smtClean="0"/>
              <a:t>…</a:t>
            </a:r>
            <a:br>
              <a:rPr lang="it-IT" b="1" dirty="0" smtClean="0"/>
            </a:br>
            <a:r>
              <a:rPr lang="it-IT" b="1" i="1" dirty="0" smtClean="0">
                <a:solidFill>
                  <a:srgbClr val="FF0000"/>
                </a:solidFill>
              </a:rPr>
              <a:t>il coraggio uno non se lo può dare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5720" y="0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Don </a:t>
            </a:r>
            <a:r>
              <a:rPr lang="it-IT" sz="2800" b="1" dirty="0" err="1" smtClean="0"/>
              <a:t>Abbondio</a:t>
            </a:r>
            <a:r>
              <a:rPr lang="it-IT" sz="2800" b="1" dirty="0" smtClean="0"/>
              <a:t> a colloquio con il Cardinale </a:t>
            </a:r>
            <a:r>
              <a:rPr lang="it-IT" sz="2800" b="1" dirty="0" err="1" smtClean="0"/>
              <a:t>Federigo</a:t>
            </a:r>
            <a:r>
              <a:rPr lang="it-IT" sz="2800" b="1" dirty="0" smtClean="0"/>
              <a:t> Borromeo. E’ rimproverato per il mancato matrimonio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igilander.libero.it/manzonipromessisposi/Don_abbondio_file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2324100" cy="3333750"/>
          </a:xfrm>
          <a:prstGeom prst="rect">
            <a:avLst/>
          </a:prstGeom>
          <a:noFill/>
        </p:spPr>
      </p:pic>
      <p:pic>
        <p:nvPicPr>
          <p:cNvPr id="22532" name="Picture 4" descr="http://www.agrigentonotizie.it/~media/base/21700209543622/don_abbondio-2.jpg"/>
          <p:cNvPicPr>
            <a:picLocks noChangeAspect="1" noChangeArrowheads="1"/>
          </p:cNvPicPr>
          <p:nvPr/>
        </p:nvPicPr>
        <p:blipFill>
          <a:blip r:embed="rId3" cstate="print"/>
          <a:srcRect l="8594" t="6250" r="5859"/>
          <a:stretch>
            <a:fillRect/>
          </a:stretch>
        </p:blipFill>
        <p:spPr bwMode="auto">
          <a:xfrm>
            <a:off x="3428992" y="2428868"/>
            <a:ext cx="5214974" cy="428624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071934" y="285728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Fisiognomica: postura, caratteri fisici e psicologici, nei gesti della sottomissione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Riverenza, rispetto, ossequio, fino alla negazione di sé</a:t>
            </a:r>
            <a:endParaRPr lang="it-IT" sz="2400" b="1" dirty="0"/>
          </a:p>
        </p:txBody>
      </p:sp>
      <p:sp>
        <p:nvSpPr>
          <p:cNvPr id="6" name="Figura a mano libera 5"/>
          <p:cNvSpPr/>
          <p:nvPr/>
        </p:nvSpPr>
        <p:spPr>
          <a:xfrm rot="343183">
            <a:off x="2237317" y="785794"/>
            <a:ext cx="935566" cy="2795606"/>
          </a:xfrm>
          <a:custGeom>
            <a:avLst/>
            <a:gdLst>
              <a:gd name="connsiteX0" fmla="*/ 607483 w 935566"/>
              <a:gd name="connsiteY0" fmla="*/ 0 h 2781300"/>
              <a:gd name="connsiteX1" fmla="*/ 226483 w 935566"/>
              <a:gd name="connsiteY1" fmla="*/ 76200 h 2781300"/>
              <a:gd name="connsiteX2" fmla="*/ 251883 w 935566"/>
              <a:gd name="connsiteY2" fmla="*/ 330200 h 2781300"/>
              <a:gd name="connsiteX3" fmla="*/ 150283 w 935566"/>
              <a:gd name="connsiteY3" fmla="*/ 508000 h 2781300"/>
              <a:gd name="connsiteX4" fmla="*/ 99483 w 935566"/>
              <a:gd name="connsiteY4" fmla="*/ 1320800 h 2781300"/>
              <a:gd name="connsiteX5" fmla="*/ 747183 w 935566"/>
              <a:gd name="connsiteY5" fmla="*/ 1549400 h 2781300"/>
              <a:gd name="connsiteX6" fmla="*/ 861483 w 935566"/>
              <a:gd name="connsiteY6" fmla="*/ 2044700 h 2781300"/>
              <a:gd name="connsiteX7" fmla="*/ 302683 w 935566"/>
              <a:gd name="connsiteY7" fmla="*/ 2654300 h 2781300"/>
              <a:gd name="connsiteX8" fmla="*/ 455083 w 935566"/>
              <a:gd name="connsiteY8" fmla="*/ 2781300 h 2781300"/>
              <a:gd name="connsiteX9" fmla="*/ 455083 w 935566"/>
              <a:gd name="connsiteY9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5566" h="2781300">
                <a:moveTo>
                  <a:pt x="607483" y="0"/>
                </a:moveTo>
                <a:cubicBezTo>
                  <a:pt x="446616" y="10583"/>
                  <a:pt x="285750" y="21167"/>
                  <a:pt x="226483" y="76200"/>
                </a:cubicBezTo>
                <a:cubicBezTo>
                  <a:pt x="167216" y="131233"/>
                  <a:pt x="264583" y="258233"/>
                  <a:pt x="251883" y="330200"/>
                </a:cubicBezTo>
                <a:cubicBezTo>
                  <a:pt x="239183" y="402167"/>
                  <a:pt x="175683" y="342900"/>
                  <a:pt x="150283" y="508000"/>
                </a:cubicBezTo>
                <a:cubicBezTo>
                  <a:pt x="124883" y="673100"/>
                  <a:pt x="0" y="1147233"/>
                  <a:pt x="99483" y="1320800"/>
                </a:cubicBezTo>
                <a:cubicBezTo>
                  <a:pt x="198966" y="1494367"/>
                  <a:pt x="620183" y="1428750"/>
                  <a:pt x="747183" y="1549400"/>
                </a:cubicBezTo>
                <a:cubicBezTo>
                  <a:pt x="874183" y="1670050"/>
                  <a:pt x="935566" y="1860550"/>
                  <a:pt x="861483" y="2044700"/>
                </a:cubicBezTo>
                <a:cubicBezTo>
                  <a:pt x="787400" y="2228850"/>
                  <a:pt x="370416" y="2531533"/>
                  <a:pt x="302683" y="2654300"/>
                </a:cubicBezTo>
                <a:cubicBezTo>
                  <a:pt x="234950" y="2777067"/>
                  <a:pt x="455083" y="2781300"/>
                  <a:pt x="455083" y="2781300"/>
                </a:cubicBezTo>
                <a:lnTo>
                  <a:pt x="455083" y="278130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2984500" y="800100"/>
            <a:ext cx="228600" cy="516467"/>
          </a:xfrm>
          <a:custGeom>
            <a:avLst/>
            <a:gdLst>
              <a:gd name="connsiteX0" fmla="*/ 0 w 228600"/>
              <a:gd name="connsiteY0" fmla="*/ 0 h 516467"/>
              <a:gd name="connsiteX1" fmla="*/ 215900 w 228600"/>
              <a:gd name="connsiteY1" fmla="*/ 88900 h 516467"/>
              <a:gd name="connsiteX2" fmla="*/ 76200 w 228600"/>
              <a:gd name="connsiteY2" fmla="*/ 457200 h 516467"/>
              <a:gd name="connsiteX3" fmla="*/ 88900 w 228600"/>
              <a:gd name="connsiteY3" fmla="*/ 444500 h 51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" h="516467">
                <a:moveTo>
                  <a:pt x="0" y="0"/>
                </a:moveTo>
                <a:cubicBezTo>
                  <a:pt x="101600" y="6350"/>
                  <a:pt x="203200" y="12700"/>
                  <a:pt x="215900" y="88900"/>
                </a:cubicBezTo>
                <a:cubicBezTo>
                  <a:pt x="228600" y="165100"/>
                  <a:pt x="97367" y="397933"/>
                  <a:pt x="76200" y="457200"/>
                </a:cubicBezTo>
                <a:cubicBezTo>
                  <a:pt x="55033" y="516467"/>
                  <a:pt x="71966" y="480483"/>
                  <a:pt x="88900" y="444500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85720" y="3714752"/>
            <a:ext cx="3643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/>
              <a:t>Direzioni verso il basso</a:t>
            </a:r>
          </a:p>
          <a:p>
            <a:r>
              <a:rPr lang="it-IT" sz="2000" i="1" dirty="0" smtClean="0"/>
              <a:t>Flette le gambe, abbassa il capo</a:t>
            </a:r>
          </a:p>
          <a:p>
            <a:r>
              <a:rPr lang="it-IT" sz="2000" i="1" dirty="0" smtClean="0"/>
              <a:t>Tiene in mano il cappello,</a:t>
            </a:r>
          </a:p>
          <a:p>
            <a:r>
              <a:rPr lang="it-IT" sz="2000" i="1" dirty="0" smtClean="0"/>
              <a:t>Quasi si inchina ……</a:t>
            </a:r>
          </a:p>
          <a:p>
            <a:endParaRPr lang="it-IT" sz="2000" i="1" dirty="0" smtClean="0"/>
          </a:p>
          <a:p>
            <a:r>
              <a:rPr lang="it-IT" sz="2000" i="1" dirty="0" smtClean="0"/>
              <a:t>Deferenza, rispetto, riverenza,</a:t>
            </a:r>
          </a:p>
          <a:p>
            <a:r>
              <a:rPr lang="it-IT" sz="2000" i="1" dirty="0" smtClean="0"/>
              <a:t>fino alla sudditanza,  alla rinuncia totale di sé come persona</a:t>
            </a:r>
            <a:endParaRPr lang="it-IT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1_TIN\ital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95463" cy="6858000"/>
          </a:xfrm>
          <a:prstGeom prst="rect">
            <a:avLst/>
          </a:prstGeom>
          <a:noFill/>
        </p:spPr>
      </p:pic>
      <p:grpSp>
        <p:nvGrpSpPr>
          <p:cNvPr id="2" name="Gruppo 7"/>
          <p:cNvGrpSpPr/>
          <p:nvPr/>
        </p:nvGrpSpPr>
        <p:grpSpPr>
          <a:xfrm>
            <a:off x="1600123" y="284712"/>
            <a:ext cx="1309958" cy="1425335"/>
            <a:chOff x="1600123" y="284712"/>
            <a:chExt cx="1309958" cy="1425335"/>
          </a:xfrm>
        </p:grpSpPr>
        <p:sp>
          <p:nvSpPr>
            <p:cNvPr id="4" name="Figura a mano libera 3"/>
            <p:cNvSpPr/>
            <p:nvPr/>
          </p:nvSpPr>
          <p:spPr>
            <a:xfrm>
              <a:off x="1600123" y="284712"/>
              <a:ext cx="715565" cy="709333"/>
            </a:xfrm>
            <a:custGeom>
              <a:avLst/>
              <a:gdLst>
                <a:gd name="connsiteX0" fmla="*/ 145550 w 715565"/>
                <a:gd name="connsiteY0" fmla="*/ 564374 h 709333"/>
                <a:gd name="connsiteX1" fmla="*/ 98048 w 715565"/>
                <a:gd name="connsiteY1" fmla="*/ 558436 h 709333"/>
                <a:gd name="connsiteX2" fmla="*/ 74298 w 715565"/>
                <a:gd name="connsiteY2" fmla="*/ 552498 h 709333"/>
                <a:gd name="connsiteX3" fmla="*/ 68360 w 715565"/>
                <a:gd name="connsiteY3" fmla="*/ 510935 h 709333"/>
                <a:gd name="connsiteX4" fmla="*/ 50547 w 715565"/>
                <a:gd name="connsiteY4" fmla="*/ 481246 h 709333"/>
                <a:gd name="connsiteX5" fmla="*/ 38672 w 715565"/>
                <a:gd name="connsiteY5" fmla="*/ 463433 h 709333"/>
                <a:gd name="connsiteX6" fmla="*/ 20859 w 715565"/>
                <a:gd name="connsiteY6" fmla="*/ 457496 h 709333"/>
                <a:gd name="connsiteX7" fmla="*/ 14921 w 715565"/>
                <a:gd name="connsiteY7" fmla="*/ 392182 h 709333"/>
                <a:gd name="connsiteX8" fmla="*/ 32734 w 715565"/>
                <a:gd name="connsiteY8" fmla="*/ 386244 h 709333"/>
                <a:gd name="connsiteX9" fmla="*/ 44609 w 715565"/>
                <a:gd name="connsiteY9" fmla="*/ 368431 h 709333"/>
                <a:gd name="connsiteX10" fmla="*/ 56485 w 715565"/>
                <a:gd name="connsiteY10" fmla="*/ 332805 h 709333"/>
                <a:gd name="connsiteX11" fmla="*/ 80235 w 715565"/>
                <a:gd name="connsiteY11" fmla="*/ 297179 h 709333"/>
                <a:gd name="connsiteX12" fmla="*/ 86173 w 715565"/>
                <a:gd name="connsiteY12" fmla="*/ 267491 h 709333"/>
                <a:gd name="connsiteX13" fmla="*/ 92111 w 715565"/>
                <a:gd name="connsiteY13" fmla="*/ 184363 h 709333"/>
                <a:gd name="connsiteX14" fmla="*/ 175238 w 715565"/>
                <a:gd name="connsiteY14" fmla="*/ 172488 h 709333"/>
                <a:gd name="connsiteX15" fmla="*/ 198989 w 715565"/>
                <a:gd name="connsiteY15" fmla="*/ 130924 h 709333"/>
                <a:gd name="connsiteX16" fmla="*/ 216802 w 715565"/>
                <a:gd name="connsiteY16" fmla="*/ 53735 h 709333"/>
                <a:gd name="connsiteX17" fmla="*/ 234615 w 715565"/>
                <a:gd name="connsiteY17" fmla="*/ 47797 h 709333"/>
                <a:gd name="connsiteX18" fmla="*/ 240552 w 715565"/>
                <a:gd name="connsiteY18" fmla="*/ 29984 h 709333"/>
                <a:gd name="connsiteX19" fmla="*/ 258365 w 715565"/>
                <a:gd name="connsiteY19" fmla="*/ 24046 h 709333"/>
                <a:gd name="connsiteX20" fmla="*/ 264303 w 715565"/>
                <a:gd name="connsiteY20" fmla="*/ 296 h 709333"/>
                <a:gd name="connsiteX21" fmla="*/ 276178 w 715565"/>
                <a:gd name="connsiteY21" fmla="*/ 18109 h 709333"/>
                <a:gd name="connsiteX22" fmla="*/ 317742 w 715565"/>
                <a:gd name="connsiteY22" fmla="*/ 35922 h 709333"/>
                <a:gd name="connsiteX23" fmla="*/ 323680 w 715565"/>
                <a:gd name="connsiteY23" fmla="*/ 71548 h 709333"/>
                <a:gd name="connsiteX24" fmla="*/ 317742 w 715565"/>
                <a:gd name="connsiteY24" fmla="*/ 124987 h 709333"/>
                <a:gd name="connsiteX25" fmla="*/ 311804 w 715565"/>
                <a:gd name="connsiteY25" fmla="*/ 142800 h 709333"/>
                <a:gd name="connsiteX26" fmla="*/ 305867 w 715565"/>
                <a:gd name="connsiteY26" fmla="*/ 166550 h 709333"/>
                <a:gd name="connsiteX27" fmla="*/ 311804 w 715565"/>
                <a:gd name="connsiteY27" fmla="*/ 231865 h 709333"/>
                <a:gd name="connsiteX28" fmla="*/ 329617 w 715565"/>
                <a:gd name="connsiteY28" fmla="*/ 237802 h 709333"/>
                <a:gd name="connsiteX29" fmla="*/ 341493 w 715565"/>
                <a:gd name="connsiteY29" fmla="*/ 273428 h 709333"/>
                <a:gd name="connsiteX30" fmla="*/ 335555 w 715565"/>
                <a:gd name="connsiteY30" fmla="*/ 291241 h 709333"/>
                <a:gd name="connsiteX31" fmla="*/ 406807 w 715565"/>
                <a:gd name="connsiteY31" fmla="*/ 320930 h 709333"/>
                <a:gd name="connsiteX32" fmla="*/ 430558 w 715565"/>
                <a:gd name="connsiteY32" fmla="*/ 350618 h 709333"/>
                <a:gd name="connsiteX33" fmla="*/ 472121 w 715565"/>
                <a:gd name="connsiteY33" fmla="*/ 386244 h 709333"/>
                <a:gd name="connsiteX34" fmla="*/ 489934 w 715565"/>
                <a:gd name="connsiteY34" fmla="*/ 404057 h 709333"/>
                <a:gd name="connsiteX35" fmla="*/ 466183 w 715565"/>
                <a:gd name="connsiteY35" fmla="*/ 409994 h 709333"/>
                <a:gd name="connsiteX36" fmla="*/ 472121 w 715565"/>
                <a:gd name="connsiteY36" fmla="*/ 433745 h 709333"/>
                <a:gd name="connsiteX37" fmla="*/ 489934 w 715565"/>
                <a:gd name="connsiteY37" fmla="*/ 439683 h 709333"/>
                <a:gd name="connsiteX38" fmla="*/ 525560 w 715565"/>
                <a:gd name="connsiteY38" fmla="*/ 445620 h 709333"/>
                <a:gd name="connsiteX39" fmla="*/ 549311 w 715565"/>
                <a:gd name="connsiteY39" fmla="*/ 421870 h 709333"/>
                <a:gd name="connsiteX40" fmla="*/ 567124 w 715565"/>
                <a:gd name="connsiteY40" fmla="*/ 415932 h 709333"/>
                <a:gd name="connsiteX41" fmla="*/ 602750 w 715565"/>
                <a:gd name="connsiteY41" fmla="*/ 409994 h 709333"/>
                <a:gd name="connsiteX42" fmla="*/ 626500 w 715565"/>
                <a:gd name="connsiteY42" fmla="*/ 362493 h 709333"/>
                <a:gd name="connsiteX43" fmla="*/ 644313 w 715565"/>
                <a:gd name="connsiteY43" fmla="*/ 368431 h 709333"/>
                <a:gd name="connsiteX44" fmla="*/ 691815 w 715565"/>
                <a:gd name="connsiteY44" fmla="*/ 380306 h 709333"/>
                <a:gd name="connsiteX45" fmla="*/ 668064 w 715565"/>
                <a:gd name="connsiteY45" fmla="*/ 409994 h 709333"/>
                <a:gd name="connsiteX46" fmla="*/ 674002 w 715565"/>
                <a:gd name="connsiteY46" fmla="*/ 427807 h 709333"/>
                <a:gd name="connsiteX47" fmla="*/ 679939 w 715565"/>
                <a:gd name="connsiteY47" fmla="*/ 600000 h 709333"/>
                <a:gd name="connsiteX48" fmla="*/ 685877 w 715565"/>
                <a:gd name="connsiteY48" fmla="*/ 617813 h 709333"/>
                <a:gd name="connsiteX49" fmla="*/ 697752 w 715565"/>
                <a:gd name="connsiteY49" fmla="*/ 689065 h 709333"/>
                <a:gd name="connsiteX50" fmla="*/ 703690 w 715565"/>
                <a:gd name="connsiteY50" fmla="*/ 706878 h 709333"/>
                <a:gd name="connsiteX51" fmla="*/ 715565 w 715565"/>
                <a:gd name="connsiteY51" fmla="*/ 700940 h 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15565" h="709333">
                  <a:moveTo>
                    <a:pt x="145550" y="564374"/>
                  </a:moveTo>
                  <a:cubicBezTo>
                    <a:pt x="129716" y="562395"/>
                    <a:pt x="113788" y="561059"/>
                    <a:pt x="98048" y="558436"/>
                  </a:cubicBezTo>
                  <a:cubicBezTo>
                    <a:pt x="89999" y="557094"/>
                    <a:pt x="78623" y="559418"/>
                    <a:pt x="74298" y="552498"/>
                  </a:cubicBezTo>
                  <a:cubicBezTo>
                    <a:pt x="66881" y="540630"/>
                    <a:pt x="71105" y="524658"/>
                    <a:pt x="68360" y="510935"/>
                  </a:cubicBezTo>
                  <a:cubicBezTo>
                    <a:pt x="63548" y="486876"/>
                    <a:pt x="64257" y="498384"/>
                    <a:pt x="50547" y="481246"/>
                  </a:cubicBezTo>
                  <a:cubicBezTo>
                    <a:pt x="46089" y="475674"/>
                    <a:pt x="44244" y="467891"/>
                    <a:pt x="38672" y="463433"/>
                  </a:cubicBezTo>
                  <a:cubicBezTo>
                    <a:pt x="33785" y="459523"/>
                    <a:pt x="26797" y="459475"/>
                    <a:pt x="20859" y="457496"/>
                  </a:cubicBezTo>
                  <a:cubicBezTo>
                    <a:pt x="13888" y="436585"/>
                    <a:pt x="0" y="414563"/>
                    <a:pt x="14921" y="392182"/>
                  </a:cubicBezTo>
                  <a:cubicBezTo>
                    <a:pt x="18393" y="386974"/>
                    <a:pt x="26796" y="388223"/>
                    <a:pt x="32734" y="386244"/>
                  </a:cubicBezTo>
                  <a:cubicBezTo>
                    <a:pt x="36692" y="380306"/>
                    <a:pt x="41711" y="374952"/>
                    <a:pt x="44609" y="368431"/>
                  </a:cubicBezTo>
                  <a:cubicBezTo>
                    <a:pt x="49693" y="356992"/>
                    <a:pt x="49542" y="343221"/>
                    <a:pt x="56485" y="332805"/>
                  </a:cubicBezTo>
                  <a:lnTo>
                    <a:pt x="80235" y="297179"/>
                  </a:lnTo>
                  <a:cubicBezTo>
                    <a:pt x="82214" y="287283"/>
                    <a:pt x="85116" y="277528"/>
                    <a:pt x="86173" y="267491"/>
                  </a:cubicBezTo>
                  <a:cubicBezTo>
                    <a:pt x="89081" y="239864"/>
                    <a:pt x="73111" y="204630"/>
                    <a:pt x="92111" y="184363"/>
                  </a:cubicBezTo>
                  <a:cubicBezTo>
                    <a:pt x="111255" y="163943"/>
                    <a:pt x="175238" y="172488"/>
                    <a:pt x="175238" y="172488"/>
                  </a:cubicBezTo>
                  <a:cubicBezTo>
                    <a:pt x="187093" y="156681"/>
                    <a:pt x="196064" y="149935"/>
                    <a:pt x="198989" y="130924"/>
                  </a:cubicBezTo>
                  <a:cubicBezTo>
                    <a:pt x="201878" y="112148"/>
                    <a:pt x="195241" y="70984"/>
                    <a:pt x="216802" y="53735"/>
                  </a:cubicBezTo>
                  <a:cubicBezTo>
                    <a:pt x="221689" y="49825"/>
                    <a:pt x="228677" y="49776"/>
                    <a:pt x="234615" y="47797"/>
                  </a:cubicBezTo>
                  <a:cubicBezTo>
                    <a:pt x="236594" y="41859"/>
                    <a:pt x="236126" y="34410"/>
                    <a:pt x="240552" y="29984"/>
                  </a:cubicBezTo>
                  <a:cubicBezTo>
                    <a:pt x="244978" y="25558"/>
                    <a:pt x="254455" y="28933"/>
                    <a:pt x="258365" y="24046"/>
                  </a:cubicBezTo>
                  <a:cubicBezTo>
                    <a:pt x="263463" y="17674"/>
                    <a:pt x="262324" y="8213"/>
                    <a:pt x="264303" y="296"/>
                  </a:cubicBezTo>
                  <a:cubicBezTo>
                    <a:pt x="268261" y="6234"/>
                    <a:pt x="269982" y="14569"/>
                    <a:pt x="276178" y="18109"/>
                  </a:cubicBezTo>
                  <a:cubicBezTo>
                    <a:pt x="341838" y="55627"/>
                    <a:pt x="281823" y="0"/>
                    <a:pt x="317742" y="35922"/>
                  </a:cubicBezTo>
                  <a:cubicBezTo>
                    <a:pt x="319721" y="47797"/>
                    <a:pt x="323680" y="59509"/>
                    <a:pt x="323680" y="71548"/>
                  </a:cubicBezTo>
                  <a:cubicBezTo>
                    <a:pt x="323680" y="89471"/>
                    <a:pt x="320689" y="107308"/>
                    <a:pt x="317742" y="124987"/>
                  </a:cubicBezTo>
                  <a:cubicBezTo>
                    <a:pt x="316713" y="131161"/>
                    <a:pt x="313523" y="136782"/>
                    <a:pt x="311804" y="142800"/>
                  </a:cubicBezTo>
                  <a:cubicBezTo>
                    <a:pt x="309562" y="150646"/>
                    <a:pt x="307846" y="158633"/>
                    <a:pt x="305867" y="166550"/>
                  </a:cubicBezTo>
                  <a:cubicBezTo>
                    <a:pt x="307846" y="188322"/>
                    <a:pt x="304891" y="211125"/>
                    <a:pt x="311804" y="231865"/>
                  </a:cubicBezTo>
                  <a:cubicBezTo>
                    <a:pt x="313783" y="237803"/>
                    <a:pt x="325979" y="232709"/>
                    <a:pt x="329617" y="237802"/>
                  </a:cubicBezTo>
                  <a:cubicBezTo>
                    <a:pt x="336893" y="247988"/>
                    <a:pt x="341493" y="273428"/>
                    <a:pt x="341493" y="273428"/>
                  </a:cubicBezTo>
                  <a:cubicBezTo>
                    <a:pt x="339514" y="279366"/>
                    <a:pt x="335555" y="284982"/>
                    <a:pt x="335555" y="291241"/>
                  </a:cubicBezTo>
                  <a:cubicBezTo>
                    <a:pt x="335555" y="327695"/>
                    <a:pt x="381070" y="316250"/>
                    <a:pt x="406807" y="320930"/>
                  </a:cubicBezTo>
                  <a:cubicBezTo>
                    <a:pt x="446644" y="347487"/>
                    <a:pt x="407614" y="316203"/>
                    <a:pt x="430558" y="350618"/>
                  </a:cubicBezTo>
                  <a:cubicBezTo>
                    <a:pt x="440380" y="365351"/>
                    <a:pt x="459317" y="375269"/>
                    <a:pt x="472121" y="386244"/>
                  </a:cubicBezTo>
                  <a:cubicBezTo>
                    <a:pt x="478497" y="391709"/>
                    <a:pt x="483996" y="398119"/>
                    <a:pt x="489934" y="404057"/>
                  </a:cubicBezTo>
                  <a:cubicBezTo>
                    <a:pt x="482017" y="406036"/>
                    <a:pt x="470382" y="402996"/>
                    <a:pt x="466183" y="409994"/>
                  </a:cubicBezTo>
                  <a:cubicBezTo>
                    <a:pt x="461984" y="416992"/>
                    <a:pt x="467023" y="427373"/>
                    <a:pt x="472121" y="433745"/>
                  </a:cubicBezTo>
                  <a:cubicBezTo>
                    <a:pt x="476031" y="438632"/>
                    <a:pt x="483824" y="438325"/>
                    <a:pt x="489934" y="439683"/>
                  </a:cubicBezTo>
                  <a:cubicBezTo>
                    <a:pt x="501686" y="442295"/>
                    <a:pt x="513685" y="443641"/>
                    <a:pt x="525560" y="445620"/>
                  </a:cubicBezTo>
                  <a:cubicBezTo>
                    <a:pt x="573059" y="429789"/>
                    <a:pt x="517645" y="453536"/>
                    <a:pt x="549311" y="421870"/>
                  </a:cubicBezTo>
                  <a:cubicBezTo>
                    <a:pt x="553737" y="417444"/>
                    <a:pt x="561014" y="417290"/>
                    <a:pt x="567124" y="415932"/>
                  </a:cubicBezTo>
                  <a:cubicBezTo>
                    <a:pt x="578876" y="413320"/>
                    <a:pt x="590875" y="411973"/>
                    <a:pt x="602750" y="409994"/>
                  </a:cubicBezTo>
                  <a:cubicBezTo>
                    <a:pt x="616395" y="369058"/>
                    <a:pt x="605774" y="383220"/>
                    <a:pt x="626500" y="362493"/>
                  </a:cubicBezTo>
                  <a:cubicBezTo>
                    <a:pt x="632438" y="364472"/>
                    <a:pt x="638241" y="366913"/>
                    <a:pt x="644313" y="368431"/>
                  </a:cubicBezTo>
                  <a:lnTo>
                    <a:pt x="691815" y="380306"/>
                  </a:lnTo>
                  <a:cubicBezTo>
                    <a:pt x="685471" y="386650"/>
                    <a:pt x="669562" y="401007"/>
                    <a:pt x="668064" y="409994"/>
                  </a:cubicBezTo>
                  <a:cubicBezTo>
                    <a:pt x="667035" y="416168"/>
                    <a:pt x="672023" y="421869"/>
                    <a:pt x="674002" y="427807"/>
                  </a:cubicBezTo>
                  <a:cubicBezTo>
                    <a:pt x="675981" y="485205"/>
                    <a:pt x="676357" y="542680"/>
                    <a:pt x="679939" y="600000"/>
                  </a:cubicBezTo>
                  <a:cubicBezTo>
                    <a:pt x="680329" y="606247"/>
                    <a:pt x="684650" y="611676"/>
                    <a:pt x="685877" y="617813"/>
                  </a:cubicBezTo>
                  <a:cubicBezTo>
                    <a:pt x="690599" y="641424"/>
                    <a:pt x="690137" y="666222"/>
                    <a:pt x="697752" y="689065"/>
                  </a:cubicBezTo>
                  <a:cubicBezTo>
                    <a:pt x="699731" y="695003"/>
                    <a:pt x="698482" y="703406"/>
                    <a:pt x="703690" y="706878"/>
                  </a:cubicBezTo>
                  <a:cubicBezTo>
                    <a:pt x="707372" y="709333"/>
                    <a:pt x="711607" y="702919"/>
                    <a:pt x="715565" y="70094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2315688" y="991590"/>
              <a:ext cx="594393" cy="380010"/>
            </a:xfrm>
            <a:custGeom>
              <a:avLst/>
              <a:gdLst>
                <a:gd name="connsiteX0" fmla="*/ 0 w 594393"/>
                <a:gd name="connsiteY0" fmla="*/ 0 h 380010"/>
                <a:gd name="connsiteX1" fmla="*/ 17813 w 594393"/>
                <a:gd name="connsiteY1" fmla="*/ 5937 h 380010"/>
                <a:gd name="connsiteX2" fmla="*/ 148442 w 594393"/>
                <a:gd name="connsiteY2" fmla="*/ 17813 h 380010"/>
                <a:gd name="connsiteX3" fmla="*/ 148442 w 594393"/>
                <a:gd name="connsiteY3" fmla="*/ 29688 h 380010"/>
                <a:gd name="connsiteX4" fmla="*/ 172193 w 594393"/>
                <a:gd name="connsiteY4" fmla="*/ 59376 h 380010"/>
                <a:gd name="connsiteX5" fmla="*/ 213756 w 594393"/>
                <a:gd name="connsiteY5" fmla="*/ 106878 h 380010"/>
                <a:gd name="connsiteX6" fmla="*/ 207818 w 594393"/>
                <a:gd name="connsiteY6" fmla="*/ 130628 h 380010"/>
                <a:gd name="connsiteX7" fmla="*/ 225631 w 594393"/>
                <a:gd name="connsiteY7" fmla="*/ 148441 h 380010"/>
                <a:gd name="connsiteX8" fmla="*/ 249382 w 594393"/>
                <a:gd name="connsiteY8" fmla="*/ 154379 h 380010"/>
                <a:gd name="connsiteX9" fmla="*/ 332509 w 594393"/>
                <a:gd name="connsiteY9" fmla="*/ 166254 h 380010"/>
                <a:gd name="connsiteX10" fmla="*/ 356260 w 594393"/>
                <a:gd name="connsiteY10" fmla="*/ 178129 h 380010"/>
                <a:gd name="connsiteX11" fmla="*/ 374073 w 594393"/>
                <a:gd name="connsiteY11" fmla="*/ 184067 h 380010"/>
                <a:gd name="connsiteX12" fmla="*/ 350322 w 594393"/>
                <a:gd name="connsiteY12" fmla="*/ 190005 h 380010"/>
                <a:gd name="connsiteX13" fmla="*/ 356260 w 594393"/>
                <a:gd name="connsiteY13" fmla="*/ 207818 h 380010"/>
                <a:gd name="connsiteX14" fmla="*/ 415637 w 594393"/>
                <a:gd name="connsiteY14" fmla="*/ 231568 h 380010"/>
                <a:gd name="connsiteX15" fmla="*/ 439387 w 594393"/>
                <a:gd name="connsiteY15" fmla="*/ 237506 h 380010"/>
                <a:gd name="connsiteX16" fmla="*/ 486889 w 594393"/>
                <a:gd name="connsiteY16" fmla="*/ 231568 h 380010"/>
                <a:gd name="connsiteX17" fmla="*/ 504702 w 594393"/>
                <a:gd name="connsiteY17" fmla="*/ 219693 h 380010"/>
                <a:gd name="connsiteX18" fmla="*/ 510639 w 594393"/>
                <a:gd name="connsiteY18" fmla="*/ 267194 h 380010"/>
                <a:gd name="connsiteX19" fmla="*/ 522515 w 594393"/>
                <a:gd name="connsiteY19" fmla="*/ 279070 h 380010"/>
                <a:gd name="connsiteX20" fmla="*/ 540328 w 594393"/>
                <a:gd name="connsiteY20" fmla="*/ 314696 h 380010"/>
                <a:gd name="connsiteX21" fmla="*/ 552203 w 594393"/>
                <a:gd name="connsiteY21" fmla="*/ 332509 h 380010"/>
                <a:gd name="connsiteX22" fmla="*/ 587829 w 594393"/>
                <a:gd name="connsiteY22" fmla="*/ 356259 h 380010"/>
                <a:gd name="connsiteX23" fmla="*/ 593767 w 594393"/>
                <a:gd name="connsiteY23" fmla="*/ 380010 h 3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4393" h="380010">
                  <a:moveTo>
                    <a:pt x="0" y="0"/>
                  </a:moveTo>
                  <a:cubicBezTo>
                    <a:pt x="5938" y="1979"/>
                    <a:pt x="11676" y="4710"/>
                    <a:pt x="17813" y="5937"/>
                  </a:cubicBezTo>
                  <a:cubicBezTo>
                    <a:pt x="58400" y="14054"/>
                    <a:pt x="110111" y="15257"/>
                    <a:pt x="148442" y="17813"/>
                  </a:cubicBezTo>
                  <a:cubicBezTo>
                    <a:pt x="189157" y="31383"/>
                    <a:pt x="155228" y="16116"/>
                    <a:pt x="148442" y="29688"/>
                  </a:cubicBezTo>
                  <a:cubicBezTo>
                    <a:pt x="141272" y="44028"/>
                    <a:pt x="166690" y="55708"/>
                    <a:pt x="172193" y="59376"/>
                  </a:cubicBezTo>
                  <a:cubicBezTo>
                    <a:pt x="187438" y="105113"/>
                    <a:pt x="172446" y="90353"/>
                    <a:pt x="213756" y="106878"/>
                  </a:cubicBezTo>
                  <a:cubicBezTo>
                    <a:pt x="211777" y="114795"/>
                    <a:pt x="205576" y="122782"/>
                    <a:pt x="207818" y="130628"/>
                  </a:cubicBezTo>
                  <a:cubicBezTo>
                    <a:pt x="210125" y="138702"/>
                    <a:pt x="218340" y="144275"/>
                    <a:pt x="225631" y="148441"/>
                  </a:cubicBezTo>
                  <a:cubicBezTo>
                    <a:pt x="232716" y="152490"/>
                    <a:pt x="241535" y="152137"/>
                    <a:pt x="249382" y="154379"/>
                  </a:cubicBezTo>
                  <a:cubicBezTo>
                    <a:pt x="297354" y="168085"/>
                    <a:pt x="228061" y="156758"/>
                    <a:pt x="332509" y="166254"/>
                  </a:cubicBezTo>
                  <a:cubicBezTo>
                    <a:pt x="340426" y="170212"/>
                    <a:pt x="348124" y="174642"/>
                    <a:pt x="356260" y="178129"/>
                  </a:cubicBezTo>
                  <a:cubicBezTo>
                    <a:pt x="362013" y="180594"/>
                    <a:pt x="376872" y="178469"/>
                    <a:pt x="374073" y="184067"/>
                  </a:cubicBezTo>
                  <a:cubicBezTo>
                    <a:pt x="370423" y="191366"/>
                    <a:pt x="358239" y="188026"/>
                    <a:pt x="350322" y="190005"/>
                  </a:cubicBezTo>
                  <a:cubicBezTo>
                    <a:pt x="352301" y="195943"/>
                    <a:pt x="352788" y="202610"/>
                    <a:pt x="356260" y="207818"/>
                  </a:cubicBezTo>
                  <a:cubicBezTo>
                    <a:pt x="374344" y="234943"/>
                    <a:pt x="381802" y="225416"/>
                    <a:pt x="415637" y="231568"/>
                  </a:cubicBezTo>
                  <a:cubicBezTo>
                    <a:pt x="423666" y="233028"/>
                    <a:pt x="431470" y="235527"/>
                    <a:pt x="439387" y="237506"/>
                  </a:cubicBezTo>
                  <a:cubicBezTo>
                    <a:pt x="455221" y="235527"/>
                    <a:pt x="472940" y="239317"/>
                    <a:pt x="486889" y="231568"/>
                  </a:cubicBezTo>
                  <a:cubicBezTo>
                    <a:pt x="510339" y="218541"/>
                    <a:pt x="475973" y="190966"/>
                    <a:pt x="504702" y="219693"/>
                  </a:cubicBezTo>
                  <a:cubicBezTo>
                    <a:pt x="506681" y="235527"/>
                    <a:pt x="506054" y="251910"/>
                    <a:pt x="510639" y="267194"/>
                  </a:cubicBezTo>
                  <a:cubicBezTo>
                    <a:pt x="512248" y="272556"/>
                    <a:pt x="519018" y="274698"/>
                    <a:pt x="522515" y="279070"/>
                  </a:cubicBezTo>
                  <a:cubicBezTo>
                    <a:pt x="545201" y="307428"/>
                    <a:pt x="525696" y="285432"/>
                    <a:pt x="540328" y="314696"/>
                  </a:cubicBezTo>
                  <a:cubicBezTo>
                    <a:pt x="543519" y="321079"/>
                    <a:pt x="546832" y="327810"/>
                    <a:pt x="552203" y="332509"/>
                  </a:cubicBezTo>
                  <a:cubicBezTo>
                    <a:pt x="562944" y="341907"/>
                    <a:pt x="587829" y="356259"/>
                    <a:pt x="587829" y="356259"/>
                  </a:cubicBezTo>
                  <a:cubicBezTo>
                    <a:pt x="594393" y="375950"/>
                    <a:pt x="593767" y="367813"/>
                    <a:pt x="593767" y="38001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Figura a mano libera 5"/>
            <p:cNvSpPr/>
            <p:nvPr/>
          </p:nvSpPr>
          <p:spPr>
            <a:xfrm>
              <a:off x="1690464" y="853359"/>
              <a:ext cx="470845" cy="762165"/>
            </a:xfrm>
            <a:custGeom>
              <a:avLst/>
              <a:gdLst>
                <a:gd name="connsiteX0" fmla="*/ 55209 w 470845"/>
                <a:gd name="connsiteY0" fmla="*/ 13540 h 762165"/>
                <a:gd name="connsiteX1" fmla="*/ 73022 w 470845"/>
                <a:gd name="connsiteY1" fmla="*/ 49166 h 762165"/>
                <a:gd name="connsiteX2" fmla="*/ 90835 w 470845"/>
                <a:gd name="connsiteY2" fmla="*/ 84792 h 762165"/>
                <a:gd name="connsiteX3" fmla="*/ 90835 w 470845"/>
                <a:gd name="connsiteY3" fmla="*/ 126355 h 762165"/>
                <a:gd name="connsiteX4" fmla="*/ 102710 w 470845"/>
                <a:gd name="connsiteY4" fmla="*/ 191670 h 762165"/>
                <a:gd name="connsiteX5" fmla="*/ 120523 w 470845"/>
                <a:gd name="connsiteY5" fmla="*/ 256984 h 762165"/>
                <a:gd name="connsiteX6" fmla="*/ 126461 w 470845"/>
                <a:gd name="connsiteY6" fmla="*/ 274797 h 762165"/>
                <a:gd name="connsiteX7" fmla="*/ 144274 w 470845"/>
                <a:gd name="connsiteY7" fmla="*/ 286672 h 762165"/>
                <a:gd name="connsiteX8" fmla="*/ 162087 w 470845"/>
                <a:gd name="connsiteY8" fmla="*/ 310423 h 762165"/>
                <a:gd name="connsiteX9" fmla="*/ 179900 w 470845"/>
                <a:gd name="connsiteY9" fmla="*/ 322298 h 762165"/>
                <a:gd name="connsiteX10" fmla="*/ 215526 w 470845"/>
                <a:gd name="connsiteY10" fmla="*/ 351986 h 762165"/>
                <a:gd name="connsiteX11" fmla="*/ 203650 w 470845"/>
                <a:gd name="connsiteY11" fmla="*/ 387612 h 762165"/>
                <a:gd name="connsiteX12" fmla="*/ 197713 w 470845"/>
                <a:gd name="connsiteY12" fmla="*/ 441051 h 762165"/>
                <a:gd name="connsiteX13" fmla="*/ 185837 w 470845"/>
                <a:gd name="connsiteY13" fmla="*/ 452927 h 762165"/>
                <a:gd name="connsiteX14" fmla="*/ 144274 w 470845"/>
                <a:gd name="connsiteY14" fmla="*/ 470740 h 762165"/>
                <a:gd name="connsiteX15" fmla="*/ 132398 w 470845"/>
                <a:gd name="connsiteY15" fmla="*/ 482615 h 762165"/>
                <a:gd name="connsiteX16" fmla="*/ 114585 w 470845"/>
                <a:gd name="connsiteY16" fmla="*/ 488553 h 762165"/>
                <a:gd name="connsiteX17" fmla="*/ 25520 w 470845"/>
                <a:gd name="connsiteY17" fmla="*/ 494490 h 762165"/>
                <a:gd name="connsiteX18" fmla="*/ 7707 w 470845"/>
                <a:gd name="connsiteY18" fmla="*/ 524179 h 762165"/>
                <a:gd name="connsiteX19" fmla="*/ 43333 w 470845"/>
                <a:gd name="connsiteY19" fmla="*/ 536054 h 762165"/>
                <a:gd name="connsiteX20" fmla="*/ 55209 w 470845"/>
                <a:gd name="connsiteY20" fmla="*/ 547929 h 762165"/>
                <a:gd name="connsiteX21" fmla="*/ 61146 w 470845"/>
                <a:gd name="connsiteY21" fmla="*/ 589493 h 762165"/>
                <a:gd name="connsiteX22" fmla="*/ 84897 w 470845"/>
                <a:gd name="connsiteY22" fmla="*/ 565742 h 762165"/>
                <a:gd name="connsiteX23" fmla="*/ 156149 w 470845"/>
                <a:gd name="connsiteY23" fmla="*/ 571680 h 762165"/>
                <a:gd name="connsiteX24" fmla="*/ 173962 w 470845"/>
                <a:gd name="connsiteY24" fmla="*/ 577618 h 762165"/>
                <a:gd name="connsiteX25" fmla="*/ 209588 w 470845"/>
                <a:gd name="connsiteY25" fmla="*/ 583555 h 762165"/>
                <a:gd name="connsiteX26" fmla="*/ 227401 w 470845"/>
                <a:gd name="connsiteY26" fmla="*/ 589493 h 762165"/>
                <a:gd name="connsiteX27" fmla="*/ 292715 w 470845"/>
                <a:gd name="connsiteY27" fmla="*/ 595431 h 762165"/>
                <a:gd name="connsiteX28" fmla="*/ 304591 w 470845"/>
                <a:gd name="connsiteY28" fmla="*/ 607306 h 762165"/>
                <a:gd name="connsiteX29" fmla="*/ 340217 w 470845"/>
                <a:gd name="connsiteY29" fmla="*/ 619181 h 762165"/>
                <a:gd name="connsiteX30" fmla="*/ 358030 w 470845"/>
                <a:gd name="connsiteY30" fmla="*/ 625119 h 762165"/>
                <a:gd name="connsiteX31" fmla="*/ 393655 w 470845"/>
                <a:gd name="connsiteY31" fmla="*/ 642932 h 762165"/>
                <a:gd name="connsiteX32" fmla="*/ 411468 w 470845"/>
                <a:gd name="connsiteY32" fmla="*/ 678558 h 762165"/>
                <a:gd name="connsiteX33" fmla="*/ 429281 w 470845"/>
                <a:gd name="connsiteY33" fmla="*/ 684496 h 762165"/>
                <a:gd name="connsiteX34" fmla="*/ 435219 w 470845"/>
                <a:gd name="connsiteY34" fmla="*/ 720122 h 762165"/>
                <a:gd name="connsiteX35" fmla="*/ 464907 w 470845"/>
                <a:gd name="connsiteY35" fmla="*/ 761685 h 762165"/>
                <a:gd name="connsiteX36" fmla="*/ 470845 w 470845"/>
                <a:gd name="connsiteY36" fmla="*/ 761685 h 76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70845" h="762165">
                  <a:moveTo>
                    <a:pt x="55209" y="13540"/>
                  </a:moveTo>
                  <a:cubicBezTo>
                    <a:pt x="89241" y="64589"/>
                    <a:pt x="48439" y="0"/>
                    <a:pt x="73022" y="49166"/>
                  </a:cubicBezTo>
                  <a:cubicBezTo>
                    <a:pt x="96043" y="95208"/>
                    <a:pt x="75910" y="40018"/>
                    <a:pt x="90835" y="84792"/>
                  </a:cubicBezTo>
                  <a:cubicBezTo>
                    <a:pt x="81045" y="114160"/>
                    <a:pt x="85036" y="91561"/>
                    <a:pt x="90835" y="126355"/>
                  </a:cubicBezTo>
                  <a:cubicBezTo>
                    <a:pt x="102025" y="193497"/>
                    <a:pt x="89970" y="153451"/>
                    <a:pt x="102710" y="191670"/>
                  </a:cubicBezTo>
                  <a:cubicBezTo>
                    <a:pt x="113395" y="277147"/>
                    <a:pt x="98070" y="212077"/>
                    <a:pt x="120523" y="256984"/>
                  </a:cubicBezTo>
                  <a:cubicBezTo>
                    <a:pt x="123322" y="262582"/>
                    <a:pt x="122551" y="269910"/>
                    <a:pt x="126461" y="274797"/>
                  </a:cubicBezTo>
                  <a:cubicBezTo>
                    <a:pt x="130919" y="280369"/>
                    <a:pt x="138336" y="282714"/>
                    <a:pt x="144274" y="286672"/>
                  </a:cubicBezTo>
                  <a:cubicBezTo>
                    <a:pt x="150212" y="294589"/>
                    <a:pt x="155089" y="303425"/>
                    <a:pt x="162087" y="310423"/>
                  </a:cubicBezTo>
                  <a:cubicBezTo>
                    <a:pt x="167133" y="315469"/>
                    <a:pt x="174093" y="318150"/>
                    <a:pt x="179900" y="322298"/>
                  </a:cubicBezTo>
                  <a:cubicBezTo>
                    <a:pt x="204597" y="339939"/>
                    <a:pt x="198650" y="335111"/>
                    <a:pt x="215526" y="351986"/>
                  </a:cubicBezTo>
                  <a:cubicBezTo>
                    <a:pt x="211567" y="363861"/>
                    <a:pt x="205032" y="375171"/>
                    <a:pt x="203650" y="387612"/>
                  </a:cubicBezTo>
                  <a:cubicBezTo>
                    <a:pt x="201671" y="405425"/>
                    <a:pt x="202429" y="423760"/>
                    <a:pt x="197713" y="441051"/>
                  </a:cubicBezTo>
                  <a:cubicBezTo>
                    <a:pt x="196240" y="446452"/>
                    <a:pt x="190209" y="449430"/>
                    <a:pt x="185837" y="452927"/>
                  </a:cubicBezTo>
                  <a:cubicBezTo>
                    <a:pt x="167199" y="467837"/>
                    <a:pt x="168126" y="464777"/>
                    <a:pt x="144274" y="470740"/>
                  </a:cubicBezTo>
                  <a:cubicBezTo>
                    <a:pt x="140315" y="474698"/>
                    <a:pt x="137198" y="479735"/>
                    <a:pt x="132398" y="482615"/>
                  </a:cubicBezTo>
                  <a:cubicBezTo>
                    <a:pt x="127031" y="485835"/>
                    <a:pt x="120806" y="487862"/>
                    <a:pt x="114585" y="488553"/>
                  </a:cubicBezTo>
                  <a:cubicBezTo>
                    <a:pt x="85013" y="491839"/>
                    <a:pt x="55208" y="492511"/>
                    <a:pt x="25520" y="494490"/>
                  </a:cubicBezTo>
                  <a:cubicBezTo>
                    <a:pt x="23008" y="497003"/>
                    <a:pt x="0" y="516472"/>
                    <a:pt x="7707" y="524179"/>
                  </a:cubicBezTo>
                  <a:cubicBezTo>
                    <a:pt x="16558" y="533030"/>
                    <a:pt x="43333" y="536054"/>
                    <a:pt x="43333" y="536054"/>
                  </a:cubicBezTo>
                  <a:cubicBezTo>
                    <a:pt x="47292" y="540012"/>
                    <a:pt x="53439" y="542618"/>
                    <a:pt x="55209" y="547929"/>
                  </a:cubicBezTo>
                  <a:cubicBezTo>
                    <a:pt x="59635" y="561206"/>
                    <a:pt x="49145" y="582292"/>
                    <a:pt x="61146" y="589493"/>
                  </a:cubicBezTo>
                  <a:cubicBezTo>
                    <a:pt x="70747" y="595254"/>
                    <a:pt x="84897" y="565742"/>
                    <a:pt x="84897" y="565742"/>
                  </a:cubicBezTo>
                  <a:cubicBezTo>
                    <a:pt x="108648" y="567721"/>
                    <a:pt x="132525" y="568530"/>
                    <a:pt x="156149" y="571680"/>
                  </a:cubicBezTo>
                  <a:cubicBezTo>
                    <a:pt x="162353" y="572507"/>
                    <a:pt x="167852" y="576260"/>
                    <a:pt x="173962" y="577618"/>
                  </a:cubicBezTo>
                  <a:cubicBezTo>
                    <a:pt x="185714" y="580230"/>
                    <a:pt x="197713" y="581576"/>
                    <a:pt x="209588" y="583555"/>
                  </a:cubicBezTo>
                  <a:cubicBezTo>
                    <a:pt x="215526" y="585534"/>
                    <a:pt x="221205" y="588608"/>
                    <a:pt x="227401" y="589493"/>
                  </a:cubicBezTo>
                  <a:cubicBezTo>
                    <a:pt x="249042" y="592585"/>
                    <a:pt x="271414" y="590515"/>
                    <a:pt x="292715" y="595431"/>
                  </a:cubicBezTo>
                  <a:cubicBezTo>
                    <a:pt x="298170" y="596690"/>
                    <a:pt x="299584" y="604803"/>
                    <a:pt x="304591" y="607306"/>
                  </a:cubicBezTo>
                  <a:cubicBezTo>
                    <a:pt x="315787" y="612904"/>
                    <a:pt x="328342" y="615223"/>
                    <a:pt x="340217" y="619181"/>
                  </a:cubicBezTo>
                  <a:cubicBezTo>
                    <a:pt x="346155" y="621160"/>
                    <a:pt x="352822" y="621647"/>
                    <a:pt x="358030" y="625119"/>
                  </a:cubicBezTo>
                  <a:cubicBezTo>
                    <a:pt x="381050" y="640466"/>
                    <a:pt x="369072" y="634737"/>
                    <a:pt x="393655" y="642932"/>
                  </a:cubicBezTo>
                  <a:cubicBezTo>
                    <a:pt x="397566" y="654666"/>
                    <a:pt x="401005" y="670187"/>
                    <a:pt x="411468" y="678558"/>
                  </a:cubicBezTo>
                  <a:cubicBezTo>
                    <a:pt x="416355" y="682468"/>
                    <a:pt x="423343" y="682517"/>
                    <a:pt x="429281" y="684496"/>
                  </a:cubicBezTo>
                  <a:cubicBezTo>
                    <a:pt x="431260" y="696371"/>
                    <a:pt x="432299" y="708442"/>
                    <a:pt x="435219" y="720122"/>
                  </a:cubicBezTo>
                  <a:cubicBezTo>
                    <a:pt x="444059" y="755483"/>
                    <a:pt x="437726" y="754889"/>
                    <a:pt x="464907" y="761685"/>
                  </a:cubicBezTo>
                  <a:cubicBezTo>
                    <a:pt x="466827" y="762165"/>
                    <a:pt x="468866" y="761685"/>
                    <a:pt x="470845" y="76168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2161309" y="1318161"/>
              <a:ext cx="745007" cy="391886"/>
            </a:xfrm>
            <a:custGeom>
              <a:avLst/>
              <a:gdLst>
                <a:gd name="connsiteX0" fmla="*/ 0 w 745007"/>
                <a:gd name="connsiteY0" fmla="*/ 320634 h 391886"/>
                <a:gd name="connsiteX1" fmla="*/ 11875 w 745007"/>
                <a:gd name="connsiteY1" fmla="*/ 356260 h 391886"/>
                <a:gd name="connsiteX2" fmla="*/ 29688 w 745007"/>
                <a:gd name="connsiteY2" fmla="*/ 362197 h 391886"/>
                <a:gd name="connsiteX3" fmla="*/ 65314 w 745007"/>
                <a:gd name="connsiteY3" fmla="*/ 380010 h 391886"/>
                <a:gd name="connsiteX4" fmla="*/ 112816 w 745007"/>
                <a:gd name="connsiteY4" fmla="*/ 391886 h 391886"/>
                <a:gd name="connsiteX5" fmla="*/ 124691 w 745007"/>
                <a:gd name="connsiteY5" fmla="*/ 380010 h 391886"/>
                <a:gd name="connsiteX6" fmla="*/ 136566 w 745007"/>
                <a:gd name="connsiteY6" fmla="*/ 362197 h 391886"/>
                <a:gd name="connsiteX7" fmla="*/ 154379 w 745007"/>
                <a:gd name="connsiteY7" fmla="*/ 350322 h 391886"/>
                <a:gd name="connsiteX8" fmla="*/ 184068 w 745007"/>
                <a:gd name="connsiteY8" fmla="*/ 326571 h 391886"/>
                <a:gd name="connsiteX9" fmla="*/ 190005 w 745007"/>
                <a:gd name="connsiteY9" fmla="*/ 231569 h 391886"/>
                <a:gd name="connsiteX10" fmla="*/ 195943 w 745007"/>
                <a:gd name="connsiteY10" fmla="*/ 201881 h 391886"/>
                <a:gd name="connsiteX11" fmla="*/ 237507 w 745007"/>
                <a:gd name="connsiteY11" fmla="*/ 166255 h 391886"/>
                <a:gd name="connsiteX12" fmla="*/ 261257 w 745007"/>
                <a:gd name="connsiteY12" fmla="*/ 160317 h 391886"/>
                <a:gd name="connsiteX13" fmla="*/ 255320 w 745007"/>
                <a:gd name="connsiteY13" fmla="*/ 106878 h 391886"/>
                <a:gd name="connsiteX14" fmla="*/ 249382 w 745007"/>
                <a:gd name="connsiteY14" fmla="*/ 89065 h 391886"/>
                <a:gd name="connsiteX15" fmla="*/ 267195 w 745007"/>
                <a:gd name="connsiteY15" fmla="*/ 29688 h 391886"/>
                <a:gd name="connsiteX16" fmla="*/ 273133 w 745007"/>
                <a:gd name="connsiteY16" fmla="*/ 11875 h 391886"/>
                <a:gd name="connsiteX17" fmla="*/ 290946 w 745007"/>
                <a:gd name="connsiteY17" fmla="*/ 0 h 391886"/>
                <a:gd name="connsiteX18" fmla="*/ 314696 w 745007"/>
                <a:gd name="connsiteY18" fmla="*/ 5938 h 391886"/>
                <a:gd name="connsiteX19" fmla="*/ 332509 w 745007"/>
                <a:gd name="connsiteY19" fmla="*/ 11875 h 391886"/>
                <a:gd name="connsiteX20" fmla="*/ 350322 w 745007"/>
                <a:gd name="connsiteY20" fmla="*/ 5938 h 391886"/>
                <a:gd name="connsiteX21" fmla="*/ 391886 w 745007"/>
                <a:gd name="connsiteY21" fmla="*/ 11875 h 391886"/>
                <a:gd name="connsiteX22" fmla="*/ 397823 w 745007"/>
                <a:gd name="connsiteY22" fmla="*/ 29688 h 391886"/>
                <a:gd name="connsiteX23" fmla="*/ 415636 w 745007"/>
                <a:gd name="connsiteY23" fmla="*/ 35626 h 391886"/>
                <a:gd name="connsiteX24" fmla="*/ 439387 w 745007"/>
                <a:gd name="connsiteY24" fmla="*/ 59377 h 391886"/>
                <a:gd name="connsiteX25" fmla="*/ 445325 w 745007"/>
                <a:gd name="connsiteY25" fmla="*/ 77190 h 391886"/>
                <a:gd name="connsiteX26" fmla="*/ 480951 w 745007"/>
                <a:gd name="connsiteY26" fmla="*/ 100940 h 391886"/>
                <a:gd name="connsiteX27" fmla="*/ 552203 w 745007"/>
                <a:gd name="connsiteY27" fmla="*/ 106878 h 391886"/>
                <a:gd name="connsiteX28" fmla="*/ 593766 w 745007"/>
                <a:gd name="connsiteY28" fmla="*/ 118753 h 391886"/>
                <a:gd name="connsiteX29" fmla="*/ 599704 w 745007"/>
                <a:gd name="connsiteY29" fmla="*/ 136566 h 391886"/>
                <a:gd name="connsiteX30" fmla="*/ 694707 w 745007"/>
                <a:gd name="connsiteY30" fmla="*/ 118753 h 391886"/>
                <a:gd name="connsiteX31" fmla="*/ 706582 w 745007"/>
                <a:gd name="connsiteY31" fmla="*/ 100940 h 391886"/>
                <a:gd name="connsiteX32" fmla="*/ 724395 w 745007"/>
                <a:gd name="connsiteY32" fmla="*/ 95003 h 391886"/>
                <a:gd name="connsiteX33" fmla="*/ 730333 w 745007"/>
                <a:gd name="connsiteY33" fmla="*/ 77190 h 391886"/>
                <a:gd name="connsiteX34" fmla="*/ 742208 w 745007"/>
                <a:gd name="connsiteY34" fmla="*/ 53439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5007" h="391886">
                  <a:moveTo>
                    <a:pt x="0" y="320634"/>
                  </a:moveTo>
                  <a:cubicBezTo>
                    <a:pt x="3958" y="332509"/>
                    <a:pt x="4599" y="346074"/>
                    <a:pt x="11875" y="356260"/>
                  </a:cubicBezTo>
                  <a:cubicBezTo>
                    <a:pt x="15513" y="361353"/>
                    <a:pt x="24090" y="359398"/>
                    <a:pt x="29688" y="362197"/>
                  </a:cubicBezTo>
                  <a:cubicBezTo>
                    <a:pt x="62124" y="378415"/>
                    <a:pt x="32474" y="371054"/>
                    <a:pt x="65314" y="380010"/>
                  </a:cubicBezTo>
                  <a:cubicBezTo>
                    <a:pt x="81060" y="384304"/>
                    <a:pt x="112816" y="391886"/>
                    <a:pt x="112816" y="391886"/>
                  </a:cubicBezTo>
                  <a:cubicBezTo>
                    <a:pt x="116774" y="387927"/>
                    <a:pt x="121194" y="384382"/>
                    <a:pt x="124691" y="380010"/>
                  </a:cubicBezTo>
                  <a:cubicBezTo>
                    <a:pt x="129149" y="374438"/>
                    <a:pt x="131520" y="367243"/>
                    <a:pt x="136566" y="362197"/>
                  </a:cubicBezTo>
                  <a:cubicBezTo>
                    <a:pt x="141612" y="357151"/>
                    <a:pt x="148807" y="354780"/>
                    <a:pt x="154379" y="350322"/>
                  </a:cubicBezTo>
                  <a:cubicBezTo>
                    <a:pt x="196694" y="316472"/>
                    <a:pt x="129227" y="363133"/>
                    <a:pt x="184068" y="326571"/>
                  </a:cubicBezTo>
                  <a:cubicBezTo>
                    <a:pt x="212051" y="284596"/>
                    <a:pt x="190005" y="325601"/>
                    <a:pt x="190005" y="231569"/>
                  </a:cubicBezTo>
                  <a:cubicBezTo>
                    <a:pt x="190005" y="221477"/>
                    <a:pt x="191042" y="210703"/>
                    <a:pt x="195943" y="201881"/>
                  </a:cubicBezTo>
                  <a:cubicBezTo>
                    <a:pt x="200553" y="193583"/>
                    <a:pt x="225794" y="171275"/>
                    <a:pt x="237507" y="166255"/>
                  </a:cubicBezTo>
                  <a:cubicBezTo>
                    <a:pt x="245008" y="163040"/>
                    <a:pt x="253340" y="162296"/>
                    <a:pt x="261257" y="160317"/>
                  </a:cubicBezTo>
                  <a:cubicBezTo>
                    <a:pt x="271154" y="130629"/>
                    <a:pt x="269174" y="148441"/>
                    <a:pt x="255320" y="106878"/>
                  </a:cubicBezTo>
                  <a:lnTo>
                    <a:pt x="249382" y="89065"/>
                  </a:lnTo>
                  <a:cubicBezTo>
                    <a:pt x="277610" y="4379"/>
                    <a:pt x="249242" y="92520"/>
                    <a:pt x="267195" y="29688"/>
                  </a:cubicBezTo>
                  <a:cubicBezTo>
                    <a:pt x="268915" y="23670"/>
                    <a:pt x="269223" y="16762"/>
                    <a:pt x="273133" y="11875"/>
                  </a:cubicBezTo>
                  <a:cubicBezTo>
                    <a:pt x="277591" y="6303"/>
                    <a:pt x="285008" y="3958"/>
                    <a:pt x="290946" y="0"/>
                  </a:cubicBezTo>
                  <a:cubicBezTo>
                    <a:pt x="298863" y="1979"/>
                    <a:pt x="306850" y="3696"/>
                    <a:pt x="314696" y="5938"/>
                  </a:cubicBezTo>
                  <a:cubicBezTo>
                    <a:pt x="320714" y="7657"/>
                    <a:pt x="326250" y="11875"/>
                    <a:pt x="332509" y="11875"/>
                  </a:cubicBezTo>
                  <a:cubicBezTo>
                    <a:pt x="338768" y="11875"/>
                    <a:pt x="344384" y="7917"/>
                    <a:pt x="350322" y="5938"/>
                  </a:cubicBezTo>
                  <a:cubicBezTo>
                    <a:pt x="364177" y="7917"/>
                    <a:pt x="379368" y="5616"/>
                    <a:pt x="391886" y="11875"/>
                  </a:cubicBezTo>
                  <a:cubicBezTo>
                    <a:pt x="397484" y="14674"/>
                    <a:pt x="393397" y="25262"/>
                    <a:pt x="397823" y="29688"/>
                  </a:cubicBezTo>
                  <a:cubicBezTo>
                    <a:pt x="402249" y="34114"/>
                    <a:pt x="409698" y="33647"/>
                    <a:pt x="415636" y="35626"/>
                  </a:cubicBezTo>
                  <a:cubicBezTo>
                    <a:pt x="423553" y="43543"/>
                    <a:pt x="435846" y="48755"/>
                    <a:pt x="439387" y="59377"/>
                  </a:cubicBezTo>
                  <a:cubicBezTo>
                    <a:pt x="441366" y="65315"/>
                    <a:pt x="440899" y="72764"/>
                    <a:pt x="445325" y="77190"/>
                  </a:cubicBezTo>
                  <a:cubicBezTo>
                    <a:pt x="455417" y="87282"/>
                    <a:pt x="466728" y="99755"/>
                    <a:pt x="480951" y="100940"/>
                  </a:cubicBezTo>
                  <a:lnTo>
                    <a:pt x="552203" y="106878"/>
                  </a:lnTo>
                  <a:cubicBezTo>
                    <a:pt x="552406" y="106929"/>
                    <a:pt x="590928" y="115915"/>
                    <a:pt x="593766" y="118753"/>
                  </a:cubicBezTo>
                  <a:cubicBezTo>
                    <a:pt x="598192" y="123179"/>
                    <a:pt x="597725" y="130628"/>
                    <a:pt x="599704" y="136566"/>
                  </a:cubicBezTo>
                  <a:cubicBezTo>
                    <a:pt x="654200" y="118401"/>
                    <a:pt x="622874" y="125937"/>
                    <a:pt x="694707" y="118753"/>
                  </a:cubicBezTo>
                  <a:cubicBezTo>
                    <a:pt x="698665" y="112815"/>
                    <a:pt x="701010" y="105398"/>
                    <a:pt x="706582" y="100940"/>
                  </a:cubicBezTo>
                  <a:cubicBezTo>
                    <a:pt x="711469" y="97030"/>
                    <a:pt x="719969" y="99429"/>
                    <a:pt x="724395" y="95003"/>
                  </a:cubicBezTo>
                  <a:cubicBezTo>
                    <a:pt x="728821" y="90577"/>
                    <a:pt x="727113" y="82557"/>
                    <a:pt x="730333" y="77190"/>
                  </a:cubicBezTo>
                  <a:cubicBezTo>
                    <a:pt x="745007" y="52733"/>
                    <a:pt x="742208" y="77829"/>
                    <a:pt x="742208" y="53439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5000628" y="0"/>
            <a:ext cx="414337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Il ducato di Milano nel  Seicento era sotto il potere della Spagna e Il territorio lombardo non era ancora una regione. </a:t>
            </a:r>
          </a:p>
          <a:p>
            <a:r>
              <a:rPr lang="it-IT" dirty="0" smtClean="0"/>
              <a:t>Aveva una forma molto diversa dall’attuale Lombardia</a:t>
            </a:r>
            <a:endParaRPr lang="it-IT" dirty="0"/>
          </a:p>
        </p:txBody>
      </p:sp>
      <p:grpSp>
        <p:nvGrpSpPr>
          <p:cNvPr id="3" name="Gruppo 12"/>
          <p:cNvGrpSpPr/>
          <p:nvPr/>
        </p:nvGrpSpPr>
        <p:grpSpPr>
          <a:xfrm>
            <a:off x="5072066" y="1569773"/>
            <a:ext cx="4071934" cy="5288227"/>
            <a:chOff x="5072066" y="1569773"/>
            <a:chExt cx="4071934" cy="5288227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6" y="1569773"/>
              <a:ext cx="4071934" cy="5288227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sp>
          <p:nvSpPr>
            <p:cNvPr id="12" name="Rettangolo 11"/>
            <p:cNvSpPr/>
            <p:nvPr/>
          </p:nvSpPr>
          <p:spPr>
            <a:xfrm>
              <a:off x="5572132" y="1857364"/>
              <a:ext cx="1071570" cy="100013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4.bp.blogspot.com/-WOPK4vF_Npo/Ubhnif55Z0I/AAAAAAAAAJc/-ZW-uxYaGoQ/s1600/Cartina+Luoghi+Manzoniani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4743542" cy="68580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3000364" y="2143116"/>
            <a:ext cx="1500198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214678" y="5500702"/>
            <a:ext cx="1500198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71472" y="1071546"/>
            <a:ext cx="142876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42910" y="1714488"/>
            <a:ext cx="128588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786314" y="214290"/>
            <a:ext cx="43576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</a:t>
            </a:r>
            <a:r>
              <a:rPr lang="it-IT" sz="2000" b="1" dirty="0" smtClean="0"/>
              <a:t>territorio di Lecco </a:t>
            </a:r>
            <a:r>
              <a:rPr lang="it-IT" sz="2000" dirty="0" smtClean="0"/>
              <a:t>aveva numerosi </a:t>
            </a:r>
            <a:br>
              <a:rPr lang="it-IT" sz="2000" dirty="0" smtClean="0"/>
            </a:br>
            <a:r>
              <a:rPr lang="it-IT" sz="2000" dirty="0" smtClean="0"/>
              <a:t>insediamenti sparsi, </a:t>
            </a:r>
            <a:r>
              <a:rPr lang="it-IT" sz="2000" b="1" dirty="0" smtClean="0"/>
              <a:t>piccoli paesi </a:t>
            </a:r>
            <a:r>
              <a:rPr lang="it-IT" sz="2000" dirty="0" smtClean="0"/>
              <a:t>distribuiti nel fondovalle, </a:t>
            </a:r>
            <a:r>
              <a:rPr lang="it-IT" sz="2000" b="1" dirty="0" smtClean="0"/>
              <a:t>soggetti al potere di signorotti onnipotenti ,</a:t>
            </a:r>
            <a:r>
              <a:rPr lang="it-IT" sz="2000" dirty="0" smtClean="0"/>
              <a:t>che  lo esercitavano in modo pressoché </a:t>
            </a:r>
            <a:r>
              <a:rPr lang="it-IT" sz="2000" b="1" dirty="0" smtClean="0"/>
              <a:t>totale</a:t>
            </a:r>
            <a:r>
              <a:rPr lang="it-IT" sz="2000" dirty="0" smtClean="0"/>
              <a:t> sulle </a:t>
            </a:r>
            <a:r>
              <a:rPr lang="it-IT" sz="2000" b="1" dirty="0" smtClean="0"/>
              <a:t>popolazioni residenti </a:t>
            </a:r>
            <a:r>
              <a:rPr lang="it-IT" sz="2000" dirty="0" smtClean="0"/>
              <a:t>( contadini, piccoli artigiani, commercianti.. ). Questi signori erano </a:t>
            </a:r>
            <a:r>
              <a:rPr lang="it-IT" sz="2000" b="1" dirty="0" smtClean="0"/>
              <a:t>fedeli al governo spagnolo </a:t>
            </a:r>
            <a:r>
              <a:rPr lang="it-IT" sz="2000" dirty="0" smtClean="0"/>
              <a:t>che li lasciava spadroneggiare sul territorio di loro competenza</a:t>
            </a:r>
          </a:p>
          <a:p>
            <a:endParaRPr lang="it-IT" sz="2000" dirty="0" smtClean="0"/>
          </a:p>
          <a:p>
            <a:r>
              <a:rPr lang="it-IT" sz="2000" dirty="0" smtClean="0"/>
              <a:t>Non esisteva una vera legge uguale per tutti, ma si imponeva piuttosto </a:t>
            </a:r>
            <a:r>
              <a:rPr lang="it-IT" sz="2000" b="1" dirty="0" smtClean="0"/>
              <a:t>il volere di queste autorità locali</a:t>
            </a:r>
          </a:p>
          <a:p>
            <a:endParaRPr lang="it-IT" sz="2000" dirty="0" smtClean="0"/>
          </a:p>
          <a:p>
            <a:r>
              <a:rPr lang="it-IT" sz="2000" dirty="0" smtClean="0"/>
              <a:t>La Chiesa teoricamente era libera, ma i piccoli curati di campagna non avevano alcun a autonomia ed erano costretti ad obbedire anch’essi ai soprusi dei signorotti locali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4.bp.blogspot.com/-WOPK4vF_Npo/Ubhnif55Z0I/AAAAAAAAAJc/-ZW-uxYaGoQ/s1600/Cartina+Luoghi+Manzoniani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4743542" cy="68580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3000364" y="2143116"/>
            <a:ext cx="150019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214678" y="5500702"/>
            <a:ext cx="150019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71472" y="1071546"/>
            <a:ext cx="142876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42910" y="1714488"/>
            <a:ext cx="128588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675" name="Picture 3" descr="Villa sul colle dello zuccolo prima della demolizione"/>
          <p:cNvPicPr>
            <a:picLocks noChangeAspect="1" noChangeArrowheads="1"/>
          </p:cNvPicPr>
          <p:nvPr/>
        </p:nvPicPr>
        <p:blipFill>
          <a:blip r:embed="rId3" cstate="print"/>
          <a:srcRect b="5264"/>
          <a:stretch>
            <a:fillRect/>
          </a:stretch>
        </p:blipFill>
        <p:spPr bwMode="auto">
          <a:xfrm>
            <a:off x="4761536" y="0"/>
            <a:ext cx="4382464" cy="2714620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786314" y="2841516"/>
            <a:ext cx="4357686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744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5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Il </a:t>
            </a:r>
            <a:r>
              <a:rPr kumimoji="0" lang="it-IT" sz="1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palazzotto di Don Rodrigo </a:t>
            </a:r>
            <a:r>
              <a:rPr kumimoji="0" lang="it-IT" sz="15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sorgeva </a:t>
            </a:r>
            <a:r>
              <a:rPr kumimoji="0" lang="it-IT" sz="1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isolato</a:t>
            </a:r>
            <a:r>
              <a:rPr kumimoji="0" lang="it-IT" sz="15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, a somiglianza</a:t>
            </a:r>
            <a:r>
              <a:rPr kumimoji="0" lang="it-IT" sz="1500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</a:rPr>
              <a:t>  </a:t>
            </a:r>
            <a:r>
              <a:rPr kumimoji="0" lang="it-IT" sz="15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d’una bicocca, </a:t>
            </a:r>
            <a:r>
              <a:rPr kumimoji="0" lang="it-IT" sz="1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sulla cima d’uno de’ poggi </a:t>
            </a:r>
            <a:r>
              <a:rPr kumimoji="0" lang="it-IT" sz="15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ond</a:t>
            </a:r>
            <a:r>
              <a:rPr kumimoji="0" lang="it-IT" sz="1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’è sparsa e rilevata quella costiera</a:t>
            </a:r>
            <a:r>
              <a:rPr kumimoji="0" lang="it-IT" sz="15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. …..era </a:t>
            </a:r>
            <a:r>
              <a:rPr kumimoji="0" lang="it-IT" sz="1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più in su del paesello degli sposi, discosto</a:t>
            </a:r>
            <a:r>
              <a:rPr kumimoji="0" lang="it-IT" sz="15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da questo forse tre miglia, e quattro dal convento. </a:t>
            </a:r>
            <a:r>
              <a:rPr kumimoji="0" lang="it-IT" sz="15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Appiè</a:t>
            </a:r>
            <a:r>
              <a:rPr kumimoji="0" lang="it-IT" sz="15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del poggio, dalla parte che guarda a mezzogiorno, e verso il lago, giaceva un </a:t>
            </a:r>
            <a:r>
              <a:rPr kumimoji="0" lang="it-IT" sz="1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mucchietto di casupole, abitate da contadini di don Rodrigo; ed era come la piccola capitale del suo </a:t>
            </a:r>
            <a:r>
              <a:rPr kumimoji="0" lang="it-IT" sz="15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piccol</a:t>
            </a:r>
            <a:r>
              <a:rPr kumimoji="0" lang="it-IT" sz="1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regno</a:t>
            </a:r>
            <a:r>
              <a:rPr kumimoji="0" lang="it-IT" sz="15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. Bastava passarvi, per esser chiarito della </a:t>
            </a:r>
            <a:r>
              <a:rPr kumimoji="0" lang="it-IT" sz="1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condizione e de’ costumi del paese</a:t>
            </a:r>
            <a:r>
              <a:rPr kumimoji="0" lang="it-IT" sz="15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. Dando un’occhiata alle stanze terrene, dove qualche uscio fosse aperto, </a:t>
            </a:r>
            <a:r>
              <a:rPr kumimoji="0" lang="it-IT" sz="1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si vedevano attaccati al muro schioppi, tromboni, zappe, rastrelli, cappelli di paglia, reticelle e fiaschetti di polvere, alla </a:t>
            </a:r>
            <a:r>
              <a:rPr kumimoji="0" lang="it-IT" sz="15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rinfusa…</a:t>
            </a:r>
            <a:r>
              <a:rPr kumimoji="0" lang="it-IT" sz="1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</a:t>
            </a:r>
            <a:endParaRPr kumimoji="0" lang="it-IT" sz="15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4429124" y="857232"/>
            <a:ext cx="2071702" cy="1500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4857752" y="0"/>
            <a:ext cx="4286248" cy="6858000"/>
            <a:chOff x="4857752" y="0"/>
            <a:chExt cx="4286248" cy="6858000"/>
          </a:xfrm>
        </p:grpSpPr>
        <p:grpSp>
          <p:nvGrpSpPr>
            <p:cNvPr id="3" name="Gruppo 10"/>
            <p:cNvGrpSpPr/>
            <p:nvPr/>
          </p:nvGrpSpPr>
          <p:grpSpPr>
            <a:xfrm>
              <a:off x="6096000" y="4572000"/>
              <a:ext cx="3048000" cy="2286000"/>
              <a:chOff x="5715008" y="4572000"/>
              <a:chExt cx="3048000" cy="2286000"/>
            </a:xfrm>
          </p:grpSpPr>
          <p:pic>
            <p:nvPicPr>
              <p:cNvPr id="8" name="Picture 6" descr="http://3.bp.blogspot.com/-e-gDmrOk9jk/Uc8G_oNV0kI/AAAAAAAAAT4/y6_7UcdjqpY/s320/Pescarenico+8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15008" y="4572000"/>
                <a:ext cx="3048000" cy="2286000"/>
              </a:xfrm>
              <a:prstGeom prst="rect">
                <a:avLst/>
              </a:prstGeom>
              <a:noFill/>
            </p:spPr>
          </p:pic>
          <p:sp>
            <p:nvSpPr>
              <p:cNvPr id="9" name="CasellaDiTesto 8"/>
              <p:cNvSpPr txBox="1"/>
              <p:nvPr/>
            </p:nvSpPr>
            <p:spPr>
              <a:xfrm>
                <a:off x="7215206" y="6286520"/>
                <a:ext cx="1295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chemeClr val="bg1"/>
                    </a:solidFill>
                  </a:rPr>
                  <a:t>Pescarenico</a:t>
                </a:r>
                <a:endParaRPr lang="it-IT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" name="Picture 8" descr="http://www.scoprilecco.it/luoghi%20manzon/lecco%20con%20ponte%20183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29322" y="0"/>
              <a:ext cx="3183848" cy="2366940"/>
            </a:xfrm>
            <a:prstGeom prst="rect">
              <a:avLst/>
            </a:prstGeom>
            <a:noFill/>
          </p:spPr>
        </p:pic>
        <p:sp>
          <p:nvSpPr>
            <p:cNvPr id="5" name="CasellaDiTesto 4"/>
            <p:cNvSpPr txBox="1"/>
            <p:nvPr/>
          </p:nvSpPr>
          <p:spPr>
            <a:xfrm>
              <a:off x="6000760" y="2000240"/>
              <a:ext cx="1865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Territorio di Lecco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0" descr="Casa di Lucia a Ola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7752" y="2428868"/>
              <a:ext cx="2466975" cy="2124075"/>
            </a:xfrm>
            <a:prstGeom prst="rect">
              <a:avLst/>
            </a:prstGeom>
            <a:noFill/>
          </p:spPr>
        </p:pic>
        <p:sp>
          <p:nvSpPr>
            <p:cNvPr id="7" name="CasellaDiTesto 6"/>
            <p:cNvSpPr txBox="1"/>
            <p:nvPr/>
          </p:nvSpPr>
          <p:spPr>
            <a:xfrm>
              <a:off x="7278425" y="4000504"/>
              <a:ext cx="1380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Casa di Lucia</a:t>
              </a:r>
              <a:endParaRPr lang="it-IT" dirty="0"/>
            </a:p>
          </p:txBody>
        </p:sp>
      </p:grpSp>
      <p:pic>
        <p:nvPicPr>
          <p:cNvPr id="10" name="Picture 4" descr="http://4.bp.blogspot.com/-WOPK4vF_Npo/Ubhnif55Z0I/AAAAAAAAAJc/-ZW-uxYaGoQ/s1600/Cartina+Luoghi+Manzoniani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4743542" cy="6858000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3000364" y="2143116"/>
            <a:ext cx="150019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214678" y="5500702"/>
            <a:ext cx="150019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71472" y="1071546"/>
            <a:ext cx="142876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42910" y="1714488"/>
            <a:ext cx="128588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http://www.scoprilecco.it/la%20grande/pescaren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5"/>
            <a:ext cx="3429024" cy="2106401"/>
          </a:xfrm>
          <a:prstGeom prst="rect">
            <a:avLst/>
          </a:prstGeom>
          <a:noFill/>
        </p:spPr>
      </p:pic>
      <p:pic>
        <p:nvPicPr>
          <p:cNvPr id="27653" name="Picture 5" descr="http://www.scoprilecco.it/luoghi%20manzon/fu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611058" cy="2290766"/>
          </a:xfrm>
          <a:prstGeom prst="rect">
            <a:avLst/>
          </a:prstGeom>
          <a:noFill/>
        </p:spPr>
      </p:pic>
      <p:pic>
        <p:nvPicPr>
          <p:cNvPr id="27655" name="Picture 7" descr="Castello Innomina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5163154" cy="210026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57158" y="59513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Resti del Castello dell’Innominato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5720" y="2500306"/>
            <a:ext cx="244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Pescarenico</a:t>
            </a:r>
            <a:r>
              <a:rPr lang="it-IT" dirty="0" smtClean="0"/>
              <a:t> al tramonto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00628" y="2500306"/>
            <a:ext cx="303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Ricostruzione dell’</a:t>
            </a:r>
            <a:r>
              <a:rPr lang="it-IT" i="1" dirty="0" smtClean="0"/>
              <a:t>Addio monti</a:t>
            </a:r>
            <a:endParaRPr lang="it-IT" i="1" dirty="0"/>
          </a:p>
        </p:txBody>
      </p:sp>
      <p:pic>
        <p:nvPicPr>
          <p:cNvPr id="27657" name="Picture 9" descr="http://www.scoprilecco.it/luoghi%20manzon/innominat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928934"/>
            <a:ext cx="2500330" cy="311652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4786314" y="6072206"/>
            <a:ext cx="4070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Antico incastellamento – Roca de  </a:t>
            </a:r>
            <a:r>
              <a:rPr lang="it-IT" dirty="0" err="1" smtClean="0"/>
              <a:t>Leucho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Nel 1157 costruita contro il Barbarossa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27984" y="0"/>
            <a:ext cx="47160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i="1" dirty="0" smtClean="0"/>
          </a:p>
          <a:p>
            <a:r>
              <a:rPr lang="it-IT" b="1" i="1" dirty="0" smtClean="0"/>
              <a:t>Don </a:t>
            </a:r>
            <a:r>
              <a:rPr lang="it-IT" b="1" i="1" dirty="0" err="1" smtClean="0"/>
              <a:t>Abbondio</a:t>
            </a:r>
            <a:r>
              <a:rPr lang="it-IT" b="1" i="1" dirty="0" smtClean="0"/>
              <a:t> </a:t>
            </a:r>
            <a:r>
              <a:rPr lang="it-IT" i="1" dirty="0" smtClean="0"/>
              <a:t>(il lettore se n’è già avveduto) </a:t>
            </a:r>
            <a:r>
              <a:rPr lang="it-IT" b="1" i="1" dirty="0" smtClean="0"/>
              <a:t>non era nato con un cuor di leone.</a:t>
            </a:r>
            <a:r>
              <a:rPr lang="it-IT" i="1" dirty="0" smtClean="0"/>
              <a:t> Ma, fin da’ primi suoi anni, aveva dovuto comprendere che </a:t>
            </a:r>
            <a:r>
              <a:rPr lang="it-IT" b="1" i="1" dirty="0" smtClean="0"/>
              <a:t>la peggior condizione, a </a:t>
            </a:r>
            <a:r>
              <a:rPr lang="it-IT" b="1" i="1" dirty="0" err="1" smtClean="0"/>
              <a:t>que</a:t>
            </a:r>
            <a:r>
              <a:rPr lang="it-IT" b="1" i="1" dirty="0" smtClean="0"/>
              <a:t>’ tempi, era quella d’un animale senza artigli e senza zanne, e che pure non si sentisse inclinazione d’esser divorato</a:t>
            </a:r>
            <a:r>
              <a:rPr lang="it-IT" i="1" dirty="0" smtClean="0"/>
              <a:t>. </a:t>
            </a:r>
          </a:p>
          <a:p>
            <a:r>
              <a:rPr lang="it-IT" b="1" i="1" dirty="0" smtClean="0">
                <a:solidFill>
                  <a:srgbClr val="FF0000"/>
                </a:solidFill>
              </a:rPr>
              <a:t>La forza legale non proteggeva in alcun conto l’uomo tranquillo, inoffensivo, e che non avesse altri mezzi di far paura altrui</a:t>
            </a:r>
            <a:r>
              <a:rPr lang="it-IT" i="1" dirty="0" smtClean="0"/>
              <a:t>. </a:t>
            </a:r>
          </a:p>
          <a:p>
            <a:endParaRPr lang="it-IT" i="1" dirty="0" smtClean="0"/>
          </a:p>
          <a:p>
            <a:r>
              <a:rPr lang="it-IT" b="1" i="1" dirty="0" smtClean="0">
                <a:solidFill>
                  <a:srgbClr val="FF0000"/>
                </a:solidFill>
              </a:rPr>
              <a:t>Non già che mancassero leggi e pene contro le violenze private. Le leggi anzi diluviavano</a:t>
            </a:r>
            <a:r>
              <a:rPr lang="it-IT" i="1" dirty="0" smtClean="0"/>
              <a:t>; i delitti erano enumerati, e particolareggiati, con minuta prolissità; </a:t>
            </a:r>
            <a:r>
              <a:rPr lang="it-IT" b="1" i="1" dirty="0" smtClean="0"/>
              <a:t>le pene, pazzamente esorbitanti</a:t>
            </a:r>
            <a:r>
              <a:rPr lang="it-IT" i="1" dirty="0" smtClean="0"/>
              <a:t> e, se non basta, aumentabili, quasi per ogni caso, ad arbitrio del legislatore stesso e di cento esecutori; le procedure, studiate  solo liberare il giudice da ogni cosa che potesse essergli d’impedimento a proferire una condanna: gli squarci che </a:t>
            </a:r>
            <a:r>
              <a:rPr lang="it-IT" i="1" dirty="0" err="1" smtClean="0"/>
              <a:t>abbiam</a:t>
            </a:r>
            <a:r>
              <a:rPr lang="it-IT" i="1" dirty="0" smtClean="0"/>
              <a:t> riportati delle </a:t>
            </a:r>
            <a:r>
              <a:rPr lang="it-IT" i="1" dirty="0" err="1" smtClean="0"/>
              <a:t>gride</a:t>
            </a:r>
            <a:r>
              <a:rPr lang="it-IT" i="1" dirty="0" smtClean="0"/>
              <a:t> contro i bravi, ne sono un piccolo, ma </a:t>
            </a:r>
            <a:r>
              <a:rPr lang="it-IT" i="1" dirty="0" err="1" smtClean="0"/>
              <a:t>fedel</a:t>
            </a:r>
            <a:r>
              <a:rPr lang="it-IT" i="1" dirty="0" smtClean="0"/>
              <a:t> saggio. </a:t>
            </a:r>
            <a:endParaRPr lang="it-IT" i="1" dirty="0"/>
          </a:p>
        </p:txBody>
      </p:sp>
      <p:pic>
        <p:nvPicPr>
          <p:cNvPr id="33794" name="Picture 2" descr="http://www.unpaeseperstarbene.it/wp-content/uploads/2012/10/D.A.+2-bravi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3264361" cy="2952328"/>
          </a:xfrm>
          <a:prstGeom prst="rect">
            <a:avLst/>
          </a:prstGeom>
          <a:noFill/>
        </p:spPr>
      </p:pic>
      <p:pic>
        <p:nvPicPr>
          <p:cNvPr id="33796" name="Picture 4" descr="http://promessisposi.weebly.com/uploads/8/1/0/6/8106705/13251601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75672"/>
            <a:ext cx="2664296" cy="3372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0" y="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 smtClean="0"/>
              <a:t>Con tutto ciò, anzi in gran parte a </a:t>
            </a:r>
            <a:r>
              <a:rPr lang="it-IT" i="1" dirty="0" err="1" smtClean="0"/>
              <a:t>cagion</a:t>
            </a:r>
            <a:r>
              <a:rPr lang="it-IT" i="1" dirty="0" smtClean="0"/>
              <a:t> di ciò, </a:t>
            </a:r>
            <a:r>
              <a:rPr lang="it-IT" b="1" i="1" dirty="0" smtClean="0">
                <a:solidFill>
                  <a:srgbClr val="FF0000"/>
                </a:solidFill>
              </a:rPr>
              <a:t>quelle </a:t>
            </a:r>
            <a:r>
              <a:rPr lang="it-IT" b="1" i="1" dirty="0" err="1" smtClean="0">
                <a:solidFill>
                  <a:srgbClr val="FF0000"/>
                </a:solidFill>
              </a:rPr>
              <a:t>gride</a:t>
            </a:r>
            <a:r>
              <a:rPr lang="it-IT" b="1" i="1" dirty="0" smtClean="0"/>
              <a:t>, ripubblicate e rinforzate di governo in governo, </a:t>
            </a:r>
            <a:r>
              <a:rPr lang="it-IT" b="1" i="1" dirty="0" smtClean="0">
                <a:solidFill>
                  <a:srgbClr val="FF0000"/>
                </a:solidFill>
              </a:rPr>
              <a:t>non servivano ad altro che ad attestare ampollosamente l’impotenza de’ loro autori</a:t>
            </a:r>
            <a:r>
              <a:rPr lang="it-IT" i="1" dirty="0" smtClean="0"/>
              <a:t>; o, se </a:t>
            </a:r>
            <a:r>
              <a:rPr lang="it-IT" i="1" dirty="0" err="1" smtClean="0"/>
              <a:t>producevan</a:t>
            </a:r>
            <a:r>
              <a:rPr lang="it-IT" i="1" dirty="0" smtClean="0"/>
              <a:t> qualche effetto immediato, era principalmente </a:t>
            </a:r>
            <a:r>
              <a:rPr lang="it-IT" b="1" i="1" dirty="0" smtClean="0"/>
              <a:t>d’aggiunger molte vessazioni a quelle che i pacifici e i deboli già soffrivano </a:t>
            </a:r>
            <a:r>
              <a:rPr lang="it-IT" i="1" dirty="0" smtClean="0"/>
              <a:t>da’ perturbatori, e </a:t>
            </a:r>
            <a:r>
              <a:rPr lang="it-IT" b="1" i="1" dirty="0" smtClean="0"/>
              <a:t>d’accrescer le violenze e l’astuzia di questi. </a:t>
            </a:r>
          </a:p>
          <a:p>
            <a:endParaRPr lang="it-IT" i="1" dirty="0" smtClean="0"/>
          </a:p>
          <a:p>
            <a:r>
              <a:rPr lang="it-IT" b="1" i="1" dirty="0" smtClean="0">
                <a:solidFill>
                  <a:srgbClr val="FF0000"/>
                </a:solidFill>
              </a:rPr>
              <a:t>L’impunità era organizzata</a:t>
            </a:r>
            <a:r>
              <a:rPr lang="it-IT" i="1" dirty="0" smtClean="0"/>
              <a:t>, e aveva radici che le </a:t>
            </a:r>
            <a:r>
              <a:rPr lang="it-IT" i="1" dirty="0" err="1" smtClean="0"/>
              <a:t>gride</a:t>
            </a:r>
            <a:r>
              <a:rPr lang="it-IT" i="1" dirty="0" smtClean="0"/>
              <a:t> non toccavano, o non potevano </a:t>
            </a:r>
            <a:r>
              <a:rPr lang="it-IT" i="1" dirty="0" err="1" smtClean="0"/>
              <a:t>smovere</a:t>
            </a:r>
            <a:r>
              <a:rPr lang="it-IT" i="1" dirty="0" smtClean="0"/>
              <a:t>. </a:t>
            </a:r>
            <a:r>
              <a:rPr lang="it-IT" b="1" i="1" dirty="0" smtClean="0"/>
              <a:t>Tali </a:t>
            </a:r>
            <a:r>
              <a:rPr lang="it-IT" b="1" i="1" dirty="0" err="1" smtClean="0"/>
              <a:t>eran</a:t>
            </a:r>
            <a:r>
              <a:rPr lang="it-IT" b="1" i="1" dirty="0" smtClean="0"/>
              <a:t> gli asili, </a:t>
            </a:r>
            <a:r>
              <a:rPr lang="it-IT" b="1" i="1" dirty="0" smtClean="0">
                <a:solidFill>
                  <a:srgbClr val="FF0000"/>
                </a:solidFill>
              </a:rPr>
              <a:t>tali i privilegi d’alcune classi</a:t>
            </a:r>
            <a:r>
              <a:rPr lang="it-IT" b="1" i="1" dirty="0" smtClean="0"/>
              <a:t>, in parte riconosciuti dalla forza legale, in parte tollerati </a:t>
            </a:r>
            <a:r>
              <a:rPr lang="it-IT" i="1" dirty="0" smtClean="0"/>
              <a:t>con astioso silenzio, o impugnati con vane proteste, ma </a:t>
            </a:r>
            <a:r>
              <a:rPr lang="it-IT" b="1" i="1" dirty="0" smtClean="0">
                <a:solidFill>
                  <a:srgbClr val="FF0000"/>
                </a:solidFill>
              </a:rPr>
              <a:t>sostenuti in fatto e difesi da quelle classi, con attività d’interesse, e con gelosia di puntiglio</a:t>
            </a:r>
            <a:r>
              <a:rPr lang="it-IT" i="1" dirty="0" smtClean="0"/>
              <a:t>. Ora, </a:t>
            </a:r>
            <a:r>
              <a:rPr lang="it-IT" b="1" i="1" dirty="0" smtClean="0"/>
              <a:t>quest’impunità minacciata e insultata</a:t>
            </a:r>
            <a:r>
              <a:rPr lang="it-IT" i="1" dirty="0" smtClean="0"/>
              <a:t>, </a:t>
            </a:r>
            <a:r>
              <a:rPr lang="it-IT" b="1" i="1" dirty="0" smtClean="0"/>
              <a:t>ma non distrutta dalle </a:t>
            </a:r>
            <a:r>
              <a:rPr lang="it-IT" b="1" i="1" dirty="0" err="1" smtClean="0"/>
              <a:t>gride</a:t>
            </a:r>
            <a:r>
              <a:rPr lang="it-IT" i="1" dirty="0" smtClean="0"/>
              <a:t>, </a:t>
            </a:r>
            <a:r>
              <a:rPr lang="it-IT" b="1" i="1" dirty="0" smtClean="0"/>
              <a:t>doveva</a:t>
            </a:r>
            <a:r>
              <a:rPr lang="it-IT" i="1" dirty="0" smtClean="0"/>
              <a:t> naturalmente, a ogni minaccia, e a ogni insulto, </a:t>
            </a:r>
            <a:r>
              <a:rPr lang="it-IT" b="1" i="1" dirty="0" smtClean="0"/>
              <a:t>adoperar nuovi sforzi e nuove invenzioni, per conservarsi</a:t>
            </a:r>
            <a:endParaRPr lang="it-IT" b="1" i="1" dirty="0"/>
          </a:p>
        </p:txBody>
      </p:sp>
      <p:pic>
        <p:nvPicPr>
          <p:cNvPr id="32770" name="Picture 2" descr="http://upload.wikimedia.org/wikipedia/commons/thumb/7/75/I_promessi_sposi_056.jpg/400px-I_promessi_sposi_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44824"/>
            <a:ext cx="4547873" cy="345638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404664"/>
            <a:ext cx="3755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L’impunità era organizzata.</a:t>
            </a:r>
          </a:p>
          <a:p>
            <a:r>
              <a:rPr lang="it-IT" sz="2400" b="1" i="1" dirty="0" err="1" smtClean="0"/>
              <a:t>…minacciata</a:t>
            </a:r>
            <a:r>
              <a:rPr lang="it-IT" sz="2400" b="1" i="1" dirty="0" smtClean="0"/>
              <a:t>  e insultata </a:t>
            </a:r>
          </a:p>
          <a:p>
            <a:r>
              <a:rPr lang="it-IT" sz="2400" b="1" i="1" dirty="0" smtClean="0"/>
              <a:t>ma non distrutta dalle grida</a:t>
            </a:r>
            <a:endParaRPr lang="it-IT" sz="2400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5229200"/>
            <a:ext cx="2942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Renzo dal dottor Azzeccagarbugli</a:t>
            </a:r>
            <a:endParaRPr lang="it-IT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2692</Words>
  <Application>Microsoft Office PowerPoint</Application>
  <PresentationFormat>Presentazione su schermo (4:3)</PresentationFormat>
  <Paragraphs>131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Roberto Crosio</cp:lastModifiedBy>
  <cp:revision>18</cp:revision>
  <dcterms:modified xsi:type="dcterms:W3CDTF">2013-11-19T20:51:55Z</dcterms:modified>
</cp:coreProperties>
</file>