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57" r:id="rId5"/>
    <p:sldId id="258" r:id="rId6"/>
    <p:sldId id="259" r:id="rId7"/>
    <p:sldId id="260" r:id="rId8"/>
    <p:sldId id="261" r:id="rId9"/>
    <p:sldId id="266" r:id="rId10"/>
    <p:sldId id="267" r:id="rId11"/>
    <p:sldId id="262" r:id="rId12"/>
    <p:sldId id="263" r:id="rId13"/>
    <p:sldId id="268" r:id="rId14"/>
    <p:sldId id="272" r:id="rId15"/>
    <p:sldId id="274" r:id="rId16"/>
    <p:sldId id="273" r:id="rId17"/>
    <p:sldId id="275" r:id="rId18"/>
    <p:sldId id="279" r:id="rId19"/>
    <p:sldId id="276" r:id="rId20"/>
    <p:sldId id="278" r:id="rId21"/>
    <p:sldId id="280" r:id="rId22"/>
    <p:sldId id="277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FF00"/>
    <a:srgbClr val="ABFFFF"/>
    <a:srgbClr val="66FFFF"/>
    <a:srgbClr val="CCFF99"/>
    <a:srgbClr val="66FF33"/>
    <a:srgbClr val="FFFFCC"/>
    <a:srgbClr val="92D050"/>
    <a:srgbClr val="5DD5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0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138E22-55CA-47A5-B153-B9F7C0CB0D1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B1DAFB9-3CEF-484C-9C18-2FC220B77DDA}">
      <dgm:prSet phldrT="[Tes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it-IT" dirty="0" smtClean="0"/>
            <a:t>mano</a:t>
          </a:r>
          <a:endParaRPr lang="it-IT" dirty="0"/>
        </a:p>
      </dgm:t>
    </dgm:pt>
    <dgm:pt modelId="{5CBF59CE-D606-4FA0-A109-0B48D059A6A6}" type="parTrans" cxnId="{03C4F272-DB88-4A8D-BEC3-6E41F93AF7B6}">
      <dgm:prSet/>
      <dgm:spPr/>
      <dgm:t>
        <a:bodyPr/>
        <a:lstStyle/>
        <a:p>
          <a:endParaRPr lang="it-IT"/>
        </a:p>
      </dgm:t>
    </dgm:pt>
    <dgm:pt modelId="{D20775BB-E94F-4AFB-8276-437D2EEE7805}" type="sibTrans" cxnId="{03C4F272-DB88-4A8D-BEC3-6E41F93AF7B6}">
      <dgm:prSet/>
      <dgm:spPr/>
      <dgm:t>
        <a:bodyPr/>
        <a:lstStyle/>
        <a:p>
          <a:endParaRPr lang="it-IT"/>
        </a:p>
      </dgm:t>
    </dgm:pt>
    <dgm:pt modelId="{1B0C2751-889B-4478-B2F9-00FD955356C5}">
      <dgm:prSet phldrT="[Testo]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it-IT" dirty="0" smtClean="0"/>
            <a:t>mente</a:t>
          </a:r>
          <a:endParaRPr lang="it-IT" dirty="0"/>
        </a:p>
      </dgm:t>
    </dgm:pt>
    <dgm:pt modelId="{8CEFF42C-213B-4EFE-99DF-5190945CC5DE}" type="parTrans" cxnId="{9B339ED4-A250-471E-A446-DF6078449994}">
      <dgm:prSet/>
      <dgm:spPr/>
      <dgm:t>
        <a:bodyPr/>
        <a:lstStyle/>
        <a:p>
          <a:endParaRPr lang="it-IT"/>
        </a:p>
      </dgm:t>
    </dgm:pt>
    <dgm:pt modelId="{2B9D39F8-2739-4BCF-A566-1D465BF0DDE6}" type="sibTrans" cxnId="{9B339ED4-A250-471E-A446-DF6078449994}">
      <dgm:prSet/>
      <dgm:spPr/>
      <dgm:t>
        <a:bodyPr/>
        <a:lstStyle/>
        <a:p>
          <a:endParaRPr lang="it-IT"/>
        </a:p>
      </dgm:t>
    </dgm:pt>
    <dgm:pt modelId="{C8751292-2D4C-429E-9070-CC6EA6679B12}">
      <dgm:prSet phldrT="[Testo]"/>
      <dgm:spPr>
        <a:solidFill>
          <a:srgbClr val="FF0000"/>
        </a:solidFill>
      </dgm:spPr>
      <dgm:t>
        <a:bodyPr/>
        <a:lstStyle/>
        <a:p>
          <a:pPr algn="ctr"/>
          <a:r>
            <a:rPr lang="it-IT" dirty="0" smtClean="0"/>
            <a:t>cuore</a:t>
          </a:r>
          <a:endParaRPr lang="it-IT" dirty="0"/>
        </a:p>
      </dgm:t>
    </dgm:pt>
    <dgm:pt modelId="{265138BC-2AA1-403E-90A9-E9A31DF18D9D}" type="parTrans" cxnId="{DF7B6480-D294-4AC4-970C-478753A3B0E9}">
      <dgm:prSet/>
      <dgm:spPr/>
      <dgm:t>
        <a:bodyPr/>
        <a:lstStyle/>
        <a:p>
          <a:endParaRPr lang="it-IT"/>
        </a:p>
      </dgm:t>
    </dgm:pt>
    <dgm:pt modelId="{D6225AFC-73A2-4819-B68C-159AFF184691}" type="sibTrans" cxnId="{DF7B6480-D294-4AC4-970C-478753A3B0E9}">
      <dgm:prSet/>
      <dgm:spPr/>
      <dgm:t>
        <a:bodyPr/>
        <a:lstStyle/>
        <a:p>
          <a:endParaRPr lang="it-IT"/>
        </a:p>
      </dgm:t>
    </dgm:pt>
    <dgm:pt modelId="{9C9011DF-42B4-4C47-BB1F-46D807B6F022}">
      <dgm:prSet/>
      <dgm:spPr/>
      <dgm:t>
        <a:bodyPr/>
        <a:lstStyle/>
        <a:p>
          <a:r>
            <a:rPr lang="it-IT" dirty="0" smtClean="0"/>
            <a:t>Educazione professionale</a:t>
          </a:r>
          <a:endParaRPr lang="it-IT" dirty="0"/>
        </a:p>
      </dgm:t>
    </dgm:pt>
    <dgm:pt modelId="{CBA91614-F0A5-49C0-9509-93DF2D660D0C}" type="parTrans" cxnId="{7D37D391-9780-46E9-BBBC-7952DC73CBCB}">
      <dgm:prSet/>
      <dgm:spPr/>
      <dgm:t>
        <a:bodyPr/>
        <a:lstStyle/>
        <a:p>
          <a:endParaRPr lang="it-IT"/>
        </a:p>
      </dgm:t>
    </dgm:pt>
    <dgm:pt modelId="{AC9B7651-7013-4F36-A4A6-8DAA752B8C94}" type="sibTrans" cxnId="{7D37D391-9780-46E9-BBBC-7952DC73CBCB}">
      <dgm:prSet/>
      <dgm:spPr/>
      <dgm:t>
        <a:bodyPr/>
        <a:lstStyle/>
        <a:p>
          <a:endParaRPr lang="it-IT"/>
        </a:p>
      </dgm:t>
    </dgm:pt>
    <dgm:pt modelId="{7028FAC4-21DA-4507-837C-1E51DF30DAE9}">
      <dgm:prSet/>
      <dgm:spPr/>
      <dgm:t>
        <a:bodyPr/>
        <a:lstStyle/>
        <a:p>
          <a:r>
            <a:rPr lang="it-IT" dirty="0" smtClean="0"/>
            <a:t>Educazione intellettuale</a:t>
          </a:r>
          <a:endParaRPr lang="it-IT" dirty="0"/>
        </a:p>
      </dgm:t>
    </dgm:pt>
    <dgm:pt modelId="{4102D158-0B03-497C-A133-A97D3D09EA0E}" type="parTrans" cxnId="{EE592E47-DD59-4D24-9104-4A05E5ADA92B}">
      <dgm:prSet/>
      <dgm:spPr/>
      <dgm:t>
        <a:bodyPr/>
        <a:lstStyle/>
        <a:p>
          <a:endParaRPr lang="it-IT"/>
        </a:p>
      </dgm:t>
    </dgm:pt>
    <dgm:pt modelId="{86E98FD3-DFA4-45FA-8A60-28E853D51475}" type="sibTrans" cxnId="{EE592E47-DD59-4D24-9104-4A05E5ADA92B}">
      <dgm:prSet/>
      <dgm:spPr/>
      <dgm:t>
        <a:bodyPr/>
        <a:lstStyle/>
        <a:p>
          <a:endParaRPr lang="it-IT"/>
        </a:p>
      </dgm:t>
    </dgm:pt>
    <dgm:pt modelId="{B3B15494-8275-4960-8CF4-AD8D56FB8223}">
      <dgm:prSet/>
      <dgm:spPr/>
      <dgm:t>
        <a:bodyPr/>
        <a:lstStyle/>
        <a:p>
          <a:r>
            <a:rPr lang="it-IT" dirty="0" smtClean="0"/>
            <a:t>Educazione morale</a:t>
          </a:r>
          <a:endParaRPr lang="it-IT" dirty="0"/>
        </a:p>
      </dgm:t>
    </dgm:pt>
    <dgm:pt modelId="{81D109B0-79AC-433D-BF9D-0877EEC24755}" type="parTrans" cxnId="{9A62F077-9054-41A1-A373-6888ABB5DCA8}">
      <dgm:prSet/>
      <dgm:spPr/>
      <dgm:t>
        <a:bodyPr/>
        <a:lstStyle/>
        <a:p>
          <a:endParaRPr lang="it-IT"/>
        </a:p>
      </dgm:t>
    </dgm:pt>
    <dgm:pt modelId="{1F7AC298-104B-40E3-81E5-E2237E2077BC}" type="sibTrans" cxnId="{9A62F077-9054-41A1-A373-6888ABB5DCA8}">
      <dgm:prSet/>
      <dgm:spPr/>
      <dgm:t>
        <a:bodyPr/>
        <a:lstStyle/>
        <a:p>
          <a:endParaRPr lang="it-IT"/>
        </a:p>
      </dgm:t>
    </dgm:pt>
    <dgm:pt modelId="{23990B41-DF3C-4CCD-992C-02D5DBB56E77}" type="pres">
      <dgm:prSet presAssocID="{7F138E22-55CA-47A5-B153-B9F7C0CB0D1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5D92F2D-645D-49F3-97FB-8854A0302431}" type="pres">
      <dgm:prSet presAssocID="{9B1DAFB9-3CEF-484C-9C18-2FC220B77DDA}" presName="parentLin" presStyleCnt="0"/>
      <dgm:spPr/>
    </dgm:pt>
    <dgm:pt modelId="{530729DE-11C3-46F6-9914-832B69E04831}" type="pres">
      <dgm:prSet presAssocID="{9B1DAFB9-3CEF-484C-9C18-2FC220B77DDA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2CB6FCFC-9250-4A4E-8A12-D6122781A823}" type="pres">
      <dgm:prSet presAssocID="{9B1DAFB9-3CEF-484C-9C18-2FC220B77DDA}" presName="parentText" presStyleLbl="node1" presStyleIdx="0" presStyleCnt="3" custScaleX="3638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90DD95D-CD47-47E8-B54D-CE76D5034B47}" type="pres">
      <dgm:prSet presAssocID="{9B1DAFB9-3CEF-484C-9C18-2FC220B77DDA}" presName="negativeSpace" presStyleCnt="0"/>
      <dgm:spPr/>
    </dgm:pt>
    <dgm:pt modelId="{E3159195-C8CE-4D74-818D-A79DB9CEB333}" type="pres">
      <dgm:prSet presAssocID="{9B1DAFB9-3CEF-484C-9C18-2FC220B77DD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E28622F-98D7-4662-84D7-4A72BE6FFB7E}" type="pres">
      <dgm:prSet presAssocID="{D20775BB-E94F-4AFB-8276-437D2EEE7805}" presName="spaceBetweenRectangles" presStyleCnt="0"/>
      <dgm:spPr/>
    </dgm:pt>
    <dgm:pt modelId="{D3A59B9C-B07C-465A-B9D2-9EC8308FD6D7}" type="pres">
      <dgm:prSet presAssocID="{1B0C2751-889B-4478-B2F9-00FD955356C5}" presName="parentLin" presStyleCnt="0"/>
      <dgm:spPr/>
    </dgm:pt>
    <dgm:pt modelId="{A346D42B-904F-4E84-A371-C8F1A16556B8}" type="pres">
      <dgm:prSet presAssocID="{1B0C2751-889B-4478-B2F9-00FD955356C5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9FDC3FB5-F66D-40EC-9EB2-156A7EFBAFEE}" type="pres">
      <dgm:prSet presAssocID="{1B0C2751-889B-4478-B2F9-00FD955356C5}" presName="parentText" presStyleLbl="node1" presStyleIdx="1" presStyleCnt="3" custScaleX="3973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7E39F47-3AE6-4ED3-9E33-74E310511757}" type="pres">
      <dgm:prSet presAssocID="{1B0C2751-889B-4478-B2F9-00FD955356C5}" presName="negativeSpace" presStyleCnt="0"/>
      <dgm:spPr/>
    </dgm:pt>
    <dgm:pt modelId="{7341996B-57A4-46FF-918F-9E609A23ADEE}" type="pres">
      <dgm:prSet presAssocID="{1B0C2751-889B-4478-B2F9-00FD955356C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732D041-6BCC-411B-A54E-B0ADEA36D3EB}" type="pres">
      <dgm:prSet presAssocID="{2B9D39F8-2739-4BCF-A566-1D465BF0DDE6}" presName="spaceBetweenRectangles" presStyleCnt="0"/>
      <dgm:spPr/>
    </dgm:pt>
    <dgm:pt modelId="{4B9CA4AE-2EF8-4B22-AD1B-E9FCEAD90E69}" type="pres">
      <dgm:prSet presAssocID="{C8751292-2D4C-429E-9070-CC6EA6679B12}" presName="parentLin" presStyleCnt="0"/>
      <dgm:spPr/>
    </dgm:pt>
    <dgm:pt modelId="{5B15101B-918E-4025-8681-739F3E29F0A0}" type="pres">
      <dgm:prSet presAssocID="{C8751292-2D4C-429E-9070-CC6EA6679B12}" presName="parentLeftMargin" presStyleLbl="node1" presStyleIdx="1" presStyleCnt="3"/>
      <dgm:spPr/>
      <dgm:t>
        <a:bodyPr/>
        <a:lstStyle/>
        <a:p>
          <a:endParaRPr lang="it-IT"/>
        </a:p>
      </dgm:t>
    </dgm:pt>
    <dgm:pt modelId="{04D0FD2F-6C97-4549-8E45-3126737A8203}" type="pres">
      <dgm:prSet presAssocID="{C8751292-2D4C-429E-9070-CC6EA6679B12}" presName="parentText" presStyleLbl="node1" presStyleIdx="2" presStyleCnt="3" custScaleX="3638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FEBB132-E653-42C3-9133-586867C30D6B}" type="pres">
      <dgm:prSet presAssocID="{C8751292-2D4C-429E-9070-CC6EA6679B12}" presName="negativeSpace" presStyleCnt="0"/>
      <dgm:spPr/>
    </dgm:pt>
    <dgm:pt modelId="{40B8EE78-3597-440A-9291-D6B9D45D7637}" type="pres">
      <dgm:prSet presAssocID="{C8751292-2D4C-429E-9070-CC6EA6679B12}" presName="childText" presStyleLbl="conFgAcc1" presStyleIdx="2" presStyleCnt="3" custLinFactNeighborY="214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3C4F272-DB88-4A8D-BEC3-6E41F93AF7B6}" srcId="{7F138E22-55CA-47A5-B153-B9F7C0CB0D15}" destId="{9B1DAFB9-3CEF-484C-9C18-2FC220B77DDA}" srcOrd="0" destOrd="0" parTransId="{5CBF59CE-D606-4FA0-A109-0B48D059A6A6}" sibTransId="{D20775BB-E94F-4AFB-8276-437D2EEE7805}"/>
    <dgm:cxn modelId="{1A96EECD-7165-4B0B-8FE5-2E0896DADBF2}" type="presOf" srcId="{C8751292-2D4C-429E-9070-CC6EA6679B12}" destId="{5B15101B-918E-4025-8681-739F3E29F0A0}" srcOrd="0" destOrd="0" presId="urn:microsoft.com/office/officeart/2005/8/layout/list1"/>
    <dgm:cxn modelId="{91E03E5A-0AF9-425C-A24A-D45ACAE6DE1D}" type="presOf" srcId="{1B0C2751-889B-4478-B2F9-00FD955356C5}" destId="{9FDC3FB5-F66D-40EC-9EB2-156A7EFBAFEE}" srcOrd="1" destOrd="0" presId="urn:microsoft.com/office/officeart/2005/8/layout/list1"/>
    <dgm:cxn modelId="{128DDE33-5590-4F96-A8B8-33F0222B6E6F}" type="presOf" srcId="{7028FAC4-21DA-4507-837C-1E51DF30DAE9}" destId="{7341996B-57A4-46FF-918F-9E609A23ADEE}" srcOrd="0" destOrd="0" presId="urn:microsoft.com/office/officeart/2005/8/layout/list1"/>
    <dgm:cxn modelId="{235FED37-3BC1-43AF-B1A1-89682D59C71E}" type="presOf" srcId="{7F138E22-55CA-47A5-B153-B9F7C0CB0D15}" destId="{23990B41-DF3C-4CCD-992C-02D5DBB56E77}" srcOrd="0" destOrd="0" presId="urn:microsoft.com/office/officeart/2005/8/layout/list1"/>
    <dgm:cxn modelId="{63BC53D1-2561-427D-9A19-DB8976957007}" type="presOf" srcId="{B3B15494-8275-4960-8CF4-AD8D56FB8223}" destId="{40B8EE78-3597-440A-9291-D6B9D45D7637}" srcOrd="0" destOrd="0" presId="urn:microsoft.com/office/officeart/2005/8/layout/list1"/>
    <dgm:cxn modelId="{DF7B6480-D294-4AC4-970C-478753A3B0E9}" srcId="{7F138E22-55CA-47A5-B153-B9F7C0CB0D15}" destId="{C8751292-2D4C-429E-9070-CC6EA6679B12}" srcOrd="2" destOrd="0" parTransId="{265138BC-2AA1-403E-90A9-E9A31DF18D9D}" sibTransId="{D6225AFC-73A2-4819-B68C-159AFF184691}"/>
    <dgm:cxn modelId="{824B548C-258B-46C5-A6C8-102E3E83363F}" type="presOf" srcId="{9B1DAFB9-3CEF-484C-9C18-2FC220B77DDA}" destId="{2CB6FCFC-9250-4A4E-8A12-D6122781A823}" srcOrd="1" destOrd="0" presId="urn:microsoft.com/office/officeart/2005/8/layout/list1"/>
    <dgm:cxn modelId="{9A62F077-9054-41A1-A373-6888ABB5DCA8}" srcId="{C8751292-2D4C-429E-9070-CC6EA6679B12}" destId="{B3B15494-8275-4960-8CF4-AD8D56FB8223}" srcOrd="0" destOrd="0" parTransId="{81D109B0-79AC-433D-BF9D-0877EEC24755}" sibTransId="{1F7AC298-104B-40E3-81E5-E2237E2077BC}"/>
    <dgm:cxn modelId="{9B339ED4-A250-471E-A446-DF6078449994}" srcId="{7F138E22-55CA-47A5-B153-B9F7C0CB0D15}" destId="{1B0C2751-889B-4478-B2F9-00FD955356C5}" srcOrd="1" destOrd="0" parTransId="{8CEFF42C-213B-4EFE-99DF-5190945CC5DE}" sibTransId="{2B9D39F8-2739-4BCF-A566-1D465BF0DDE6}"/>
    <dgm:cxn modelId="{85203D77-5215-4D87-83E2-448023832D76}" type="presOf" srcId="{1B0C2751-889B-4478-B2F9-00FD955356C5}" destId="{A346D42B-904F-4E84-A371-C8F1A16556B8}" srcOrd="0" destOrd="0" presId="urn:microsoft.com/office/officeart/2005/8/layout/list1"/>
    <dgm:cxn modelId="{6D952C2E-D050-46D6-838C-E9FE8609ED5C}" type="presOf" srcId="{9B1DAFB9-3CEF-484C-9C18-2FC220B77DDA}" destId="{530729DE-11C3-46F6-9914-832B69E04831}" srcOrd="0" destOrd="0" presId="urn:microsoft.com/office/officeart/2005/8/layout/list1"/>
    <dgm:cxn modelId="{670BA541-DB81-46C3-8968-AD54F4A5961D}" type="presOf" srcId="{C8751292-2D4C-429E-9070-CC6EA6679B12}" destId="{04D0FD2F-6C97-4549-8E45-3126737A8203}" srcOrd="1" destOrd="0" presId="urn:microsoft.com/office/officeart/2005/8/layout/list1"/>
    <dgm:cxn modelId="{D75E8600-0164-46A4-A945-7654A3A1AAE3}" type="presOf" srcId="{9C9011DF-42B4-4C47-BB1F-46D807B6F022}" destId="{E3159195-C8CE-4D74-818D-A79DB9CEB333}" srcOrd="0" destOrd="0" presId="urn:microsoft.com/office/officeart/2005/8/layout/list1"/>
    <dgm:cxn modelId="{EE592E47-DD59-4D24-9104-4A05E5ADA92B}" srcId="{1B0C2751-889B-4478-B2F9-00FD955356C5}" destId="{7028FAC4-21DA-4507-837C-1E51DF30DAE9}" srcOrd="0" destOrd="0" parTransId="{4102D158-0B03-497C-A133-A97D3D09EA0E}" sibTransId="{86E98FD3-DFA4-45FA-8A60-28E853D51475}"/>
    <dgm:cxn modelId="{7D37D391-9780-46E9-BBBC-7952DC73CBCB}" srcId="{9B1DAFB9-3CEF-484C-9C18-2FC220B77DDA}" destId="{9C9011DF-42B4-4C47-BB1F-46D807B6F022}" srcOrd="0" destOrd="0" parTransId="{CBA91614-F0A5-49C0-9509-93DF2D660D0C}" sibTransId="{AC9B7651-7013-4F36-A4A6-8DAA752B8C94}"/>
    <dgm:cxn modelId="{9454AABB-83A7-488F-A5E1-1D19666CE82B}" type="presParOf" srcId="{23990B41-DF3C-4CCD-992C-02D5DBB56E77}" destId="{D5D92F2D-645D-49F3-97FB-8854A0302431}" srcOrd="0" destOrd="0" presId="urn:microsoft.com/office/officeart/2005/8/layout/list1"/>
    <dgm:cxn modelId="{187B584E-6248-474E-B350-3B54A84F1725}" type="presParOf" srcId="{D5D92F2D-645D-49F3-97FB-8854A0302431}" destId="{530729DE-11C3-46F6-9914-832B69E04831}" srcOrd="0" destOrd="0" presId="urn:microsoft.com/office/officeart/2005/8/layout/list1"/>
    <dgm:cxn modelId="{9B47646A-EDE8-4AFA-AE8F-5C2ACFB2EF1D}" type="presParOf" srcId="{D5D92F2D-645D-49F3-97FB-8854A0302431}" destId="{2CB6FCFC-9250-4A4E-8A12-D6122781A823}" srcOrd="1" destOrd="0" presId="urn:microsoft.com/office/officeart/2005/8/layout/list1"/>
    <dgm:cxn modelId="{A2DAB8D6-2D45-4A69-9ADD-29BC293FCA12}" type="presParOf" srcId="{23990B41-DF3C-4CCD-992C-02D5DBB56E77}" destId="{890DD95D-CD47-47E8-B54D-CE76D5034B47}" srcOrd="1" destOrd="0" presId="urn:microsoft.com/office/officeart/2005/8/layout/list1"/>
    <dgm:cxn modelId="{CA6DDDEF-CBE6-461F-8483-9B46EA7AC77F}" type="presParOf" srcId="{23990B41-DF3C-4CCD-992C-02D5DBB56E77}" destId="{E3159195-C8CE-4D74-818D-A79DB9CEB333}" srcOrd="2" destOrd="0" presId="urn:microsoft.com/office/officeart/2005/8/layout/list1"/>
    <dgm:cxn modelId="{A7A19AB2-D8DB-48BE-80BB-8A6A5EE4843E}" type="presParOf" srcId="{23990B41-DF3C-4CCD-992C-02D5DBB56E77}" destId="{5E28622F-98D7-4662-84D7-4A72BE6FFB7E}" srcOrd="3" destOrd="0" presId="urn:microsoft.com/office/officeart/2005/8/layout/list1"/>
    <dgm:cxn modelId="{497136DF-A51B-4181-B5C7-9C6C573C97DD}" type="presParOf" srcId="{23990B41-DF3C-4CCD-992C-02D5DBB56E77}" destId="{D3A59B9C-B07C-465A-B9D2-9EC8308FD6D7}" srcOrd="4" destOrd="0" presId="urn:microsoft.com/office/officeart/2005/8/layout/list1"/>
    <dgm:cxn modelId="{8C179EF9-26C7-447E-80CE-33239192DEEA}" type="presParOf" srcId="{D3A59B9C-B07C-465A-B9D2-9EC8308FD6D7}" destId="{A346D42B-904F-4E84-A371-C8F1A16556B8}" srcOrd="0" destOrd="0" presId="urn:microsoft.com/office/officeart/2005/8/layout/list1"/>
    <dgm:cxn modelId="{77CFB74E-5CB4-448D-AB76-E4C5BFB6F820}" type="presParOf" srcId="{D3A59B9C-B07C-465A-B9D2-9EC8308FD6D7}" destId="{9FDC3FB5-F66D-40EC-9EB2-156A7EFBAFEE}" srcOrd="1" destOrd="0" presId="urn:microsoft.com/office/officeart/2005/8/layout/list1"/>
    <dgm:cxn modelId="{F844022B-2393-4CF3-A0A5-F69035C09CC3}" type="presParOf" srcId="{23990B41-DF3C-4CCD-992C-02D5DBB56E77}" destId="{87E39F47-3AE6-4ED3-9E33-74E310511757}" srcOrd="5" destOrd="0" presId="urn:microsoft.com/office/officeart/2005/8/layout/list1"/>
    <dgm:cxn modelId="{F01113B8-0C21-47AA-9C77-573A4CAD98AD}" type="presParOf" srcId="{23990B41-DF3C-4CCD-992C-02D5DBB56E77}" destId="{7341996B-57A4-46FF-918F-9E609A23ADEE}" srcOrd="6" destOrd="0" presId="urn:microsoft.com/office/officeart/2005/8/layout/list1"/>
    <dgm:cxn modelId="{5838B753-E2B9-4F0C-B727-46447C494271}" type="presParOf" srcId="{23990B41-DF3C-4CCD-992C-02D5DBB56E77}" destId="{0732D041-6BCC-411B-A54E-B0ADEA36D3EB}" srcOrd="7" destOrd="0" presId="urn:microsoft.com/office/officeart/2005/8/layout/list1"/>
    <dgm:cxn modelId="{0E022A3B-950E-4F3E-80CE-23A86D6E47BC}" type="presParOf" srcId="{23990B41-DF3C-4CCD-992C-02D5DBB56E77}" destId="{4B9CA4AE-2EF8-4B22-AD1B-E9FCEAD90E69}" srcOrd="8" destOrd="0" presId="urn:microsoft.com/office/officeart/2005/8/layout/list1"/>
    <dgm:cxn modelId="{F4A4A782-A5B8-49CE-B78E-1C0AC2078D32}" type="presParOf" srcId="{4B9CA4AE-2EF8-4B22-AD1B-E9FCEAD90E69}" destId="{5B15101B-918E-4025-8681-739F3E29F0A0}" srcOrd="0" destOrd="0" presId="urn:microsoft.com/office/officeart/2005/8/layout/list1"/>
    <dgm:cxn modelId="{9A998DDC-F15A-4375-8D78-BA4883BB0F78}" type="presParOf" srcId="{4B9CA4AE-2EF8-4B22-AD1B-E9FCEAD90E69}" destId="{04D0FD2F-6C97-4549-8E45-3126737A8203}" srcOrd="1" destOrd="0" presId="urn:microsoft.com/office/officeart/2005/8/layout/list1"/>
    <dgm:cxn modelId="{D0F0D956-489E-4B64-A3F4-DDDD0E8D56B5}" type="presParOf" srcId="{23990B41-DF3C-4CCD-992C-02D5DBB56E77}" destId="{BFEBB132-E653-42C3-9133-586867C30D6B}" srcOrd="9" destOrd="0" presId="urn:microsoft.com/office/officeart/2005/8/layout/list1"/>
    <dgm:cxn modelId="{8876A028-BD26-4564-BD9B-83C752E607B2}" type="presParOf" srcId="{23990B41-DF3C-4CCD-992C-02D5DBB56E77}" destId="{40B8EE78-3597-440A-9291-D6B9D45D763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159195-C8CE-4D74-818D-A79DB9CEB333}">
      <dsp:nvSpPr>
        <dsp:cNvPr id="0" name=""/>
        <dsp:cNvSpPr/>
      </dsp:nvSpPr>
      <dsp:spPr>
        <a:xfrm>
          <a:off x="0" y="347514"/>
          <a:ext cx="6096000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458216" rIns="47311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200" kern="1200" dirty="0" smtClean="0"/>
            <a:t>Educazione professionale</a:t>
          </a:r>
          <a:endParaRPr lang="it-IT" sz="2200" kern="1200" dirty="0"/>
        </a:p>
      </dsp:txBody>
      <dsp:txXfrm>
        <a:off x="0" y="347514"/>
        <a:ext cx="6096000" cy="935550"/>
      </dsp:txXfrm>
    </dsp:sp>
    <dsp:sp modelId="{2CB6FCFC-9250-4A4E-8A12-D6122781A823}">
      <dsp:nvSpPr>
        <dsp:cNvPr id="0" name=""/>
        <dsp:cNvSpPr/>
      </dsp:nvSpPr>
      <dsp:spPr>
        <a:xfrm>
          <a:off x="304800" y="22794"/>
          <a:ext cx="1552620" cy="64944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mano</a:t>
          </a:r>
          <a:endParaRPr lang="it-IT" sz="2200" kern="1200" dirty="0"/>
        </a:p>
      </dsp:txBody>
      <dsp:txXfrm>
        <a:off x="304800" y="22794"/>
        <a:ext cx="1552620" cy="649440"/>
      </dsp:txXfrm>
    </dsp:sp>
    <dsp:sp modelId="{7341996B-57A4-46FF-918F-9E609A23ADEE}">
      <dsp:nvSpPr>
        <dsp:cNvPr id="0" name=""/>
        <dsp:cNvSpPr/>
      </dsp:nvSpPr>
      <dsp:spPr>
        <a:xfrm>
          <a:off x="0" y="1726585"/>
          <a:ext cx="6096000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458216" rIns="47311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200" kern="1200" dirty="0" smtClean="0"/>
            <a:t>Educazione intellettuale</a:t>
          </a:r>
          <a:endParaRPr lang="it-IT" sz="2200" kern="1200" dirty="0"/>
        </a:p>
      </dsp:txBody>
      <dsp:txXfrm>
        <a:off x="0" y="1726585"/>
        <a:ext cx="6096000" cy="935550"/>
      </dsp:txXfrm>
    </dsp:sp>
    <dsp:sp modelId="{9FDC3FB5-F66D-40EC-9EB2-156A7EFBAFEE}">
      <dsp:nvSpPr>
        <dsp:cNvPr id="0" name=""/>
        <dsp:cNvSpPr/>
      </dsp:nvSpPr>
      <dsp:spPr>
        <a:xfrm>
          <a:off x="304800" y="1401864"/>
          <a:ext cx="1695401" cy="649440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mente</a:t>
          </a:r>
          <a:endParaRPr lang="it-IT" sz="2200" kern="1200" dirty="0"/>
        </a:p>
      </dsp:txBody>
      <dsp:txXfrm>
        <a:off x="304800" y="1401864"/>
        <a:ext cx="1695401" cy="649440"/>
      </dsp:txXfrm>
    </dsp:sp>
    <dsp:sp modelId="{40B8EE78-3597-440A-9291-D6B9D45D7637}">
      <dsp:nvSpPr>
        <dsp:cNvPr id="0" name=""/>
        <dsp:cNvSpPr/>
      </dsp:nvSpPr>
      <dsp:spPr>
        <a:xfrm>
          <a:off x="0" y="3112616"/>
          <a:ext cx="6096000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458216" rIns="47311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200" kern="1200" dirty="0" smtClean="0"/>
            <a:t>Educazione morale</a:t>
          </a:r>
          <a:endParaRPr lang="it-IT" sz="2200" kern="1200" dirty="0"/>
        </a:p>
      </dsp:txBody>
      <dsp:txXfrm>
        <a:off x="0" y="3112616"/>
        <a:ext cx="6096000" cy="935550"/>
      </dsp:txXfrm>
    </dsp:sp>
    <dsp:sp modelId="{04D0FD2F-6C97-4549-8E45-3126737A8203}">
      <dsp:nvSpPr>
        <dsp:cNvPr id="0" name=""/>
        <dsp:cNvSpPr/>
      </dsp:nvSpPr>
      <dsp:spPr>
        <a:xfrm>
          <a:off x="304800" y="2780934"/>
          <a:ext cx="1552578" cy="64944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cuore</a:t>
          </a:r>
          <a:endParaRPr lang="it-IT" sz="2200" kern="1200" dirty="0"/>
        </a:p>
      </dsp:txBody>
      <dsp:txXfrm>
        <a:off x="304800" y="2780934"/>
        <a:ext cx="1552578" cy="649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17/03/2014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17/03/2014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17/03/2014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17/03/2014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hyperlink" Target="http://lascuola.it/nuovadidattica/it/hom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hyperlink" Target="http://latintainvisible.files.wordpress.com/2012/02/0057_ensenar_imagenes_comenio_maestro_nino_01.gif" TargetMode="Externa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www.aquilanidigitali.nuvolaverde.org/docs/progetto/mangiotutto2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hyperlink" Target="http://genova.erasuperba.it/notizie-genova/scuola-di-robotica-cnr-ieiit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hyperlink" Target="http://onlinelearninginsights.files.wordpress.com/2013/09/design.gif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6/67/Legge_Casati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520" y="188640"/>
            <a:ext cx="8568952" cy="6740307"/>
          </a:xfrm>
          <a:prstGeom prst="rect">
            <a:avLst/>
          </a:prstGeom>
          <a:solidFill>
            <a:srgbClr val="3399FF">
              <a:alpha val="89020"/>
            </a:srgbClr>
          </a:solidFill>
        </p:spPr>
        <p:txBody>
          <a:bodyPr wrap="square" rtlCol="0">
            <a:spAutoFit/>
          </a:bodyPr>
          <a:lstStyle/>
          <a:p>
            <a:endParaRPr lang="it-IT" sz="4800" b="1" i="1" dirty="0" smtClean="0">
              <a:solidFill>
                <a:srgbClr val="FFFF00"/>
              </a:solidFill>
            </a:endParaRPr>
          </a:p>
          <a:p>
            <a:endParaRPr lang="it-IT" sz="4800" b="1" i="1" dirty="0" smtClean="0">
              <a:solidFill>
                <a:srgbClr val="FFFF00"/>
              </a:solidFill>
            </a:endParaRPr>
          </a:p>
          <a:p>
            <a:endParaRPr lang="it-IT" sz="4800" b="1" i="1" dirty="0" smtClean="0">
              <a:solidFill>
                <a:srgbClr val="FFFF00"/>
              </a:solidFill>
            </a:endParaRPr>
          </a:p>
          <a:p>
            <a:r>
              <a:rPr lang="it-IT" sz="4800" b="1" i="1" dirty="0" smtClean="0">
                <a:solidFill>
                  <a:srgbClr val="FFFF00"/>
                </a:solidFill>
              </a:rPr>
              <a:t>Teorie e modelli</a:t>
            </a:r>
          </a:p>
          <a:p>
            <a:pPr algn="r"/>
            <a:r>
              <a:rPr lang="it-IT" sz="4800" b="1" dirty="0" smtClean="0">
                <a:solidFill>
                  <a:srgbClr val="FFFF00"/>
                </a:solidFill>
              </a:rPr>
              <a:t>Loredana Perla</a:t>
            </a:r>
            <a:r>
              <a:rPr lang="it-IT" sz="4800" dirty="0" smtClean="0">
                <a:solidFill>
                  <a:srgbClr val="FFFF00"/>
                </a:solidFill>
              </a:rPr>
              <a:t>    </a:t>
            </a:r>
          </a:p>
          <a:p>
            <a:endParaRPr lang="it-IT" sz="2800" b="1" i="1" dirty="0" smtClean="0">
              <a:solidFill>
                <a:srgbClr val="FFFF00"/>
              </a:solidFill>
            </a:endParaRPr>
          </a:p>
          <a:p>
            <a:endParaRPr lang="it-IT" sz="2800" b="1" i="1" dirty="0" smtClean="0">
              <a:solidFill>
                <a:srgbClr val="FFFF00"/>
              </a:solidFill>
            </a:endParaRPr>
          </a:p>
          <a:p>
            <a:endParaRPr lang="it-IT" sz="2800" b="1" i="1" dirty="0" smtClean="0">
              <a:solidFill>
                <a:srgbClr val="FFFF00"/>
              </a:solidFill>
            </a:endParaRPr>
          </a:p>
          <a:p>
            <a:endParaRPr lang="it-IT" sz="2800" b="1" i="1" dirty="0" smtClean="0">
              <a:solidFill>
                <a:srgbClr val="FFFF00"/>
              </a:solidFill>
            </a:endParaRPr>
          </a:p>
          <a:p>
            <a:endParaRPr lang="it-IT" sz="2800" b="1" i="1" dirty="0" smtClean="0">
              <a:solidFill>
                <a:srgbClr val="FFFF00"/>
              </a:solidFill>
            </a:endParaRPr>
          </a:p>
          <a:p>
            <a:r>
              <a:rPr lang="it-IT" sz="2800" b="1" i="1" dirty="0" smtClean="0">
                <a:solidFill>
                  <a:srgbClr val="FFFF00"/>
                </a:solidFill>
              </a:rPr>
              <a:t>L’agire didattico, Rivoltella, Rossi, a cura di, cap.2</a:t>
            </a:r>
          </a:p>
          <a:p>
            <a:r>
              <a:rPr lang="it-IT" sz="2400" b="1" i="1" dirty="0" smtClean="0">
                <a:solidFill>
                  <a:srgbClr val="FFFF00"/>
                </a:solidFill>
                <a:hlinkClick r:id="rId2"/>
              </a:rPr>
              <a:t>http://lascuola.it/nuovadidattica/it/home</a:t>
            </a:r>
            <a:r>
              <a:rPr lang="it-IT" sz="2400" b="1" i="1" dirty="0" smtClean="0">
                <a:solidFill>
                  <a:srgbClr val="FFFF00"/>
                </a:solidFill>
              </a:rPr>
              <a:t> </a:t>
            </a:r>
            <a:endParaRPr lang="it-IT" sz="2400" b="1" i="1" dirty="0">
              <a:solidFill>
                <a:srgbClr val="FFFF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r="15783"/>
          <a:stretch>
            <a:fillRect/>
          </a:stretch>
        </p:blipFill>
        <p:spPr bwMode="auto">
          <a:xfrm>
            <a:off x="4644008" y="4221088"/>
            <a:ext cx="4176464" cy="168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Immagine"/>
          <p:cNvPicPr>
            <a:picLocks noChangeAspect="1" noChangeArrowheads="1"/>
          </p:cNvPicPr>
          <p:nvPr/>
        </p:nvPicPr>
        <p:blipFill>
          <a:blip r:embed="rId4" cstate="print"/>
          <a:srcRect l="6859" t="38075" r="14597" b="4533"/>
          <a:stretch>
            <a:fillRect/>
          </a:stretch>
        </p:blipFill>
        <p:spPr bwMode="auto">
          <a:xfrm>
            <a:off x="467544" y="260648"/>
            <a:ext cx="2880320" cy="2088232"/>
          </a:xfrm>
          <a:prstGeom prst="rect">
            <a:avLst/>
          </a:prstGeom>
          <a:noFill/>
        </p:spPr>
      </p:pic>
      <p:pic>
        <p:nvPicPr>
          <p:cNvPr id="8199" name="Picture 7" descr="http://latintainvisible.files.wordpress.com/2012/02/0057_ensenar_imagenes_comenio_maestro_nino_01.gif?w=300&amp;h=25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2778" t="4633" r="5556" b="5277"/>
          <a:stretch>
            <a:fillRect/>
          </a:stretch>
        </p:blipFill>
        <p:spPr bwMode="auto">
          <a:xfrm>
            <a:off x="5940152" y="260647"/>
            <a:ext cx="2592288" cy="2199517"/>
          </a:xfrm>
          <a:prstGeom prst="rect">
            <a:avLst/>
          </a:prstGeom>
          <a:noFill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149080"/>
            <a:ext cx="3131840" cy="176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po 37"/>
          <p:cNvGrpSpPr/>
          <p:nvPr/>
        </p:nvGrpSpPr>
        <p:grpSpPr>
          <a:xfrm>
            <a:off x="1643042" y="857232"/>
            <a:ext cx="5433111" cy="1961862"/>
            <a:chOff x="1639220" y="1214423"/>
            <a:chExt cx="5433111" cy="1961862"/>
          </a:xfrm>
        </p:grpSpPr>
        <p:sp>
          <p:nvSpPr>
            <p:cNvPr id="2" name="CasellaDiTesto 1"/>
            <p:cNvSpPr txBox="1"/>
            <p:nvPr/>
          </p:nvSpPr>
          <p:spPr>
            <a:xfrm>
              <a:off x="1639220" y="2000240"/>
              <a:ext cx="19556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2400" b="1" dirty="0" smtClean="0"/>
                <a:t>Connessione</a:t>
              </a:r>
            </a:p>
            <a:p>
              <a:pPr algn="r"/>
              <a:r>
                <a:rPr lang="it-IT" sz="2400" b="1" dirty="0" smtClean="0"/>
                <a:t>necessaria tra</a:t>
              </a:r>
              <a:endParaRPr lang="it-IT" sz="2400" dirty="0"/>
            </a:p>
          </p:txBody>
        </p:sp>
        <p:grpSp>
          <p:nvGrpSpPr>
            <p:cNvPr id="3" name="Gruppo 2"/>
            <p:cNvGrpSpPr/>
            <p:nvPr/>
          </p:nvGrpSpPr>
          <p:grpSpPr>
            <a:xfrm>
              <a:off x="3929058" y="1357298"/>
              <a:ext cx="1283365" cy="1818987"/>
              <a:chOff x="3571868" y="1285860"/>
              <a:chExt cx="1283365" cy="1818987"/>
            </a:xfrm>
          </p:grpSpPr>
          <p:sp>
            <p:nvSpPr>
              <p:cNvPr id="5" name="CasellaDiTesto 4"/>
              <p:cNvSpPr txBox="1"/>
              <p:nvPr/>
            </p:nvSpPr>
            <p:spPr>
              <a:xfrm>
                <a:off x="3571868" y="1928802"/>
                <a:ext cx="12833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b="1" i="1" dirty="0" smtClean="0"/>
                  <a:t>Tecniche</a:t>
                </a:r>
                <a:endParaRPr lang="it-IT" sz="2400" b="1" i="1" dirty="0"/>
              </a:p>
            </p:txBody>
          </p:sp>
          <p:sp>
            <p:nvSpPr>
              <p:cNvPr id="6" name="CasellaDiTesto 5"/>
              <p:cNvSpPr txBox="1"/>
              <p:nvPr/>
            </p:nvSpPr>
            <p:spPr>
              <a:xfrm>
                <a:off x="3571868" y="1285860"/>
                <a:ext cx="11057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b="1" i="1" dirty="0" smtClean="0"/>
                  <a:t>Metodi</a:t>
                </a:r>
                <a:endParaRPr lang="it-IT" sz="2400" b="1" i="1" dirty="0"/>
              </a:p>
            </p:txBody>
          </p:sp>
          <p:sp>
            <p:nvSpPr>
              <p:cNvPr id="7" name="CasellaDiTesto 6"/>
              <p:cNvSpPr txBox="1"/>
              <p:nvPr/>
            </p:nvSpPr>
            <p:spPr>
              <a:xfrm>
                <a:off x="3643306" y="2643182"/>
                <a:ext cx="11412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b="1" i="1" dirty="0" smtClean="0">
                    <a:solidFill>
                      <a:srgbClr val="FF0000"/>
                    </a:solidFill>
                  </a:rPr>
                  <a:t>Finalità</a:t>
                </a:r>
                <a:endParaRPr lang="it-IT" sz="2400" b="1" i="1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9" name="Connettore 4 12"/>
            <p:cNvCxnSpPr/>
            <p:nvPr/>
          </p:nvCxnSpPr>
          <p:spPr>
            <a:xfrm rot="16200000" flipV="1">
              <a:off x="3571868" y="2643182"/>
              <a:ext cx="357193" cy="357193"/>
            </a:xfrm>
            <a:prstGeom prst="straightConnector1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4 12"/>
            <p:cNvCxnSpPr>
              <a:stCxn id="2" idx="3"/>
            </p:cNvCxnSpPr>
            <p:nvPr/>
          </p:nvCxnSpPr>
          <p:spPr>
            <a:xfrm flipV="1">
              <a:off x="3594884" y="2285995"/>
              <a:ext cx="334175" cy="129744"/>
            </a:xfrm>
            <a:prstGeom prst="straightConnector1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4 12"/>
            <p:cNvCxnSpPr/>
            <p:nvPr/>
          </p:nvCxnSpPr>
          <p:spPr>
            <a:xfrm rot="5400000" flipH="1" flipV="1">
              <a:off x="3357555" y="1643051"/>
              <a:ext cx="571503" cy="428629"/>
            </a:xfrm>
            <a:prstGeom prst="straightConnector1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uppo 17"/>
            <p:cNvGrpSpPr/>
            <p:nvPr/>
          </p:nvGrpSpPr>
          <p:grpSpPr>
            <a:xfrm>
              <a:off x="5141770" y="1214423"/>
              <a:ext cx="1930561" cy="1731030"/>
              <a:chOff x="5141770" y="1065650"/>
              <a:chExt cx="1930561" cy="1873906"/>
            </a:xfrm>
          </p:grpSpPr>
          <p:grpSp>
            <p:nvGrpSpPr>
              <p:cNvPr id="13" name="Gruppo 12"/>
              <p:cNvGrpSpPr/>
              <p:nvPr/>
            </p:nvGrpSpPr>
            <p:grpSpPr>
              <a:xfrm>
                <a:off x="5141770" y="1529655"/>
                <a:ext cx="1930561" cy="1409901"/>
                <a:chOff x="5737482" y="2029721"/>
                <a:chExt cx="1291887" cy="1409901"/>
              </a:xfrm>
            </p:grpSpPr>
            <p:cxnSp>
              <p:nvCxnSpPr>
                <p:cNvPr id="14" name="Connettore 1 13"/>
                <p:cNvCxnSpPr>
                  <a:stCxn id="7" idx="3"/>
                </p:cNvCxnSpPr>
                <p:nvPr/>
              </p:nvCxnSpPr>
              <p:spPr>
                <a:xfrm flipV="1">
                  <a:off x="5737482" y="3421741"/>
                  <a:ext cx="1291886" cy="17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Connettore 1 14"/>
                <p:cNvCxnSpPr/>
                <p:nvPr/>
              </p:nvCxnSpPr>
              <p:spPr>
                <a:xfrm rot="5400000" flipH="1" flipV="1">
                  <a:off x="6333360" y="2725729"/>
                  <a:ext cx="1392018" cy="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Connettore 1 15"/>
                <p:cNvCxnSpPr/>
                <p:nvPr/>
              </p:nvCxnSpPr>
              <p:spPr>
                <a:xfrm>
                  <a:off x="5786447" y="2029722"/>
                  <a:ext cx="1242921" cy="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CasellaDiTesto 16"/>
              <p:cNvSpPr txBox="1"/>
              <p:nvPr/>
            </p:nvSpPr>
            <p:spPr>
              <a:xfrm>
                <a:off x="5143504" y="1065650"/>
                <a:ext cx="1896866" cy="4331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b="1" i="1" dirty="0" smtClean="0">
                    <a:solidFill>
                      <a:srgbClr val="FF0000"/>
                    </a:solidFill>
                  </a:rPr>
                  <a:t>Senso educativo</a:t>
                </a:r>
                <a:endParaRPr lang="it-IT" sz="2000" b="1" i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3" name="CasellaDiTesto 22"/>
          <p:cNvSpPr txBox="1"/>
          <p:nvPr/>
        </p:nvSpPr>
        <p:spPr>
          <a:xfrm>
            <a:off x="1428728" y="142852"/>
            <a:ext cx="6176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i="1" dirty="0" smtClean="0"/>
              <a:t>Novecento: necessità di modelli didattici</a:t>
            </a:r>
            <a:endParaRPr lang="it-IT" sz="2800" b="1" dirty="0"/>
          </a:p>
        </p:txBody>
      </p:sp>
      <p:grpSp>
        <p:nvGrpSpPr>
          <p:cNvPr id="39" name="Gruppo 38"/>
          <p:cNvGrpSpPr/>
          <p:nvPr/>
        </p:nvGrpSpPr>
        <p:grpSpPr>
          <a:xfrm>
            <a:off x="857224" y="3000372"/>
            <a:ext cx="7545641" cy="3104871"/>
            <a:chOff x="1142976" y="3286124"/>
            <a:chExt cx="7545641" cy="3104871"/>
          </a:xfrm>
        </p:grpSpPr>
        <p:sp>
          <p:nvSpPr>
            <p:cNvPr id="24" name="CasellaDiTesto 23"/>
            <p:cNvSpPr txBox="1"/>
            <p:nvPr/>
          </p:nvSpPr>
          <p:spPr>
            <a:xfrm>
              <a:off x="1571604" y="3286124"/>
              <a:ext cx="71170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b="1" dirty="0" smtClean="0"/>
                <a:t>Sistematizzare in </a:t>
              </a:r>
              <a:r>
                <a:rPr lang="it-IT" sz="2800" b="1" u="sng" dirty="0" smtClean="0"/>
                <a:t>modelli</a:t>
              </a:r>
              <a:r>
                <a:rPr lang="it-IT" sz="2800" b="1" dirty="0" smtClean="0"/>
                <a:t> didattici è necessario</a:t>
              </a:r>
              <a:endParaRPr lang="it-IT" sz="2800" b="1" dirty="0"/>
            </a:p>
          </p:txBody>
        </p:sp>
        <p:sp>
          <p:nvSpPr>
            <p:cNvPr id="28" name="Freccia in giù 27"/>
            <p:cNvSpPr/>
            <p:nvPr/>
          </p:nvSpPr>
          <p:spPr>
            <a:xfrm>
              <a:off x="4500562" y="3857628"/>
              <a:ext cx="428628" cy="642942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2143108" y="4500570"/>
              <a:ext cx="52355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400" b="1" dirty="0" smtClean="0"/>
                <a:t>Per rendere chiari i rapporti di coerenza</a:t>
              </a:r>
            </a:p>
            <a:p>
              <a:pPr algn="ctr"/>
              <a:r>
                <a:rPr lang="it-IT" sz="2400" b="1" dirty="0" smtClean="0"/>
                <a:t>tra </a:t>
              </a:r>
              <a:r>
                <a:rPr lang="it-IT" sz="2400" b="1" u="sng" dirty="0" smtClean="0">
                  <a:solidFill>
                    <a:srgbClr val="FF0000"/>
                  </a:solidFill>
                </a:rPr>
                <a:t>finalità</a:t>
              </a:r>
              <a:r>
                <a:rPr lang="it-IT" sz="2400" b="1" dirty="0" smtClean="0"/>
                <a:t>, </a:t>
              </a:r>
              <a:r>
                <a:rPr lang="it-IT" sz="2400" b="1" u="sng" dirty="0" smtClean="0">
                  <a:solidFill>
                    <a:schemeClr val="accent1">
                      <a:lumMod val="75000"/>
                    </a:schemeClr>
                  </a:solidFill>
                </a:rPr>
                <a:t>metodi</a:t>
              </a:r>
              <a:r>
                <a:rPr lang="it-IT" sz="2400" b="1" dirty="0" smtClean="0"/>
                <a:t> e </a:t>
              </a:r>
              <a:r>
                <a:rPr lang="it-IT" sz="2400" b="1" u="sng" dirty="0" smtClean="0">
                  <a:solidFill>
                    <a:schemeClr val="accent1">
                      <a:lumMod val="75000"/>
                    </a:schemeClr>
                  </a:solidFill>
                </a:rPr>
                <a:t>tecniche</a:t>
              </a:r>
              <a:endParaRPr lang="it-IT" sz="2400" b="1" u="sng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37" name="Gruppo 36"/>
            <p:cNvGrpSpPr/>
            <p:nvPr/>
          </p:nvGrpSpPr>
          <p:grpSpPr>
            <a:xfrm>
              <a:off x="1142976" y="5286388"/>
              <a:ext cx="7279092" cy="1104607"/>
              <a:chOff x="571472" y="5357826"/>
              <a:chExt cx="7279092" cy="1104607"/>
            </a:xfrm>
          </p:grpSpPr>
          <p:sp>
            <p:nvSpPr>
              <p:cNvPr id="33" name="Freccia in giù 32"/>
              <p:cNvSpPr/>
              <p:nvPr/>
            </p:nvSpPr>
            <p:spPr>
              <a:xfrm>
                <a:off x="2714612" y="5357826"/>
                <a:ext cx="428628" cy="642942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4" name="Freccia in giù 33"/>
              <p:cNvSpPr/>
              <p:nvPr/>
            </p:nvSpPr>
            <p:spPr>
              <a:xfrm>
                <a:off x="4000496" y="5357826"/>
                <a:ext cx="428628" cy="642942"/>
              </a:xfrm>
              <a:prstGeom prst="downArrow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5" name="CasellaDiTesto 34"/>
              <p:cNvSpPr txBox="1"/>
              <p:nvPr/>
            </p:nvSpPr>
            <p:spPr>
              <a:xfrm>
                <a:off x="571472" y="6000768"/>
                <a:ext cx="28562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b="1" i="1" dirty="0" smtClean="0">
                    <a:solidFill>
                      <a:srgbClr val="FF0000"/>
                    </a:solidFill>
                  </a:rPr>
                  <a:t>Elemento teleologico</a:t>
                </a:r>
                <a:endParaRPr lang="it-IT" sz="2400" b="1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CasellaDiTesto 35"/>
              <p:cNvSpPr txBox="1"/>
              <p:nvPr/>
            </p:nvSpPr>
            <p:spPr>
              <a:xfrm>
                <a:off x="3786182" y="6000768"/>
                <a:ext cx="40643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b="1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Funzione analitico - descrittiva</a:t>
                </a:r>
                <a:endParaRPr lang="it-IT" sz="2400" b="1" i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0"/>
            <a:ext cx="7579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i="1" dirty="0" smtClean="0"/>
              <a:t>Che cos’è un modello didattico? Alcune definizioni</a:t>
            </a:r>
            <a:endParaRPr lang="it-IT" sz="28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0" y="4725144"/>
            <a:ext cx="9144000" cy="230832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► </a:t>
            </a:r>
            <a:r>
              <a:rPr lang="it-IT" dirty="0" smtClean="0">
                <a:solidFill>
                  <a:schemeClr val="bg1"/>
                </a:solidFill>
              </a:rPr>
              <a:t>Sintetizzando, il </a:t>
            </a:r>
            <a:r>
              <a:rPr lang="it-IT" b="1" dirty="0" smtClean="0">
                <a:solidFill>
                  <a:schemeClr val="bg1"/>
                </a:solidFill>
              </a:rPr>
              <a:t>modello</a:t>
            </a:r>
            <a:r>
              <a:rPr lang="it-IT" dirty="0" smtClean="0">
                <a:solidFill>
                  <a:schemeClr val="bg1"/>
                </a:solidFill>
              </a:rPr>
              <a:t> è una </a:t>
            </a:r>
            <a:r>
              <a:rPr lang="it-IT" b="1" dirty="0" smtClean="0">
                <a:solidFill>
                  <a:schemeClr val="bg1"/>
                </a:solidFill>
              </a:rPr>
              <a:t>struttura di mediazione fra teoria e pratica</a:t>
            </a:r>
            <a:r>
              <a:rPr lang="it-IT" dirty="0" smtClean="0">
                <a:solidFill>
                  <a:schemeClr val="bg1"/>
                </a:solidFill>
              </a:rPr>
              <a:t>, che produce una </a:t>
            </a:r>
            <a:r>
              <a:rPr lang="it-IT" b="1" dirty="0" smtClean="0">
                <a:solidFill>
                  <a:schemeClr val="bg1"/>
                </a:solidFill>
              </a:rPr>
              <a:t>semplificata e parziale rappresentazione dell’agire didattico </a:t>
            </a:r>
            <a:r>
              <a:rPr lang="it-IT" dirty="0" smtClean="0">
                <a:solidFill>
                  <a:schemeClr val="bg1"/>
                </a:solidFill>
              </a:rPr>
              <a:t>( riduttrice della sua complessità ). Il modello nasce da operazione di </a:t>
            </a:r>
            <a:r>
              <a:rPr lang="it-IT" b="1" dirty="0" smtClean="0">
                <a:solidFill>
                  <a:schemeClr val="bg1"/>
                </a:solidFill>
              </a:rPr>
              <a:t>astrazione e di semplificazione</a:t>
            </a:r>
            <a:r>
              <a:rPr lang="it-IT" dirty="0" smtClean="0">
                <a:solidFill>
                  <a:schemeClr val="bg1"/>
                </a:solidFill>
              </a:rPr>
              <a:t>, condizioni necessarie per </a:t>
            </a:r>
            <a:r>
              <a:rPr lang="it-IT" b="1" dirty="0" smtClean="0">
                <a:solidFill>
                  <a:schemeClr val="bg1"/>
                </a:solidFill>
              </a:rPr>
              <a:t>padroneggiare l’esperienza educativa</a:t>
            </a:r>
          </a:p>
          <a:p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► </a:t>
            </a:r>
            <a:r>
              <a:rPr lang="it-IT" dirty="0" smtClean="0">
                <a:solidFill>
                  <a:schemeClr val="bg1"/>
                </a:solidFill>
              </a:rPr>
              <a:t>Un modello </a:t>
            </a:r>
            <a:r>
              <a:rPr lang="it-IT" b="1" dirty="0" smtClean="0">
                <a:solidFill>
                  <a:schemeClr val="bg1"/>
                </a:solidFill>
              </a:rPr>
              <a:t>non è una teoria</a:t>
            </a:r>
            <a:r>
              <a:rPr lang="it-IT" dirty="0" smtClean="0">
                <a:solidFill>
                  <a:schemeClr val="bg1"/>
                </a:solidFill>
              </a:rPr>
              <a:t>, ma una sua </a:t>
            </a:r>
            <a:r>
              <a:rPr lang="it-IT" b="1" dirty="0" smtClean="0">
                <a:solidFill>
                  <a:schemeClr val="bg1"/>
                </a:solidFill>
              </a:rPr>
              <a:t>approssimazione</a:t>
            </a:r>
            <a:r>
              <a:rPr lang="it-IT" dirty="0" smtClean="0">
                <a:solidFill>
                  <a:schemeClr val="bg1"/>
                </a:solidFill>
              </a:rPr>
              <a:t>. Una teoria nasce invece dalla </a:t>
            </a:r>
            <a:r>
              <a:rPr lang="it-IT" b="1" dirty="0" smtClean="0">
                <a:solidFill>
                  <a:schemeClr val="bg1"/>
                </a:solidFill>
              </a:rPr>
              <a:t>modellizzazione dell’esperienza , poi formalizzata teoricamente </a:t>
            </a:r>
            <a:r>
              <a:rPr lang="it-IT" dirty="0" smtClean="0">
                <a:solidFill>
                  <a:schemeClr val="bg1"/>
                </a:solidFill>
              </a:rPr>
              <a:t>( metodo ipotetico - deduttivo )</a:t>
            </a:r>
            <a:br>
              <a:rPr lang="it-IT" dirty="0" smtClean="0">
                <a:solidFill>
                  <a:schemeClr val="bg1"/>
                </a:solidFill>
              </a:rPr>
            </a:br>
            <a:endParaRPr lang="it-IT" dirty="0">
              <a:solidFill>
                <a:schemeClr val="bg1"/>
              </a:solidFill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323528" y="692696"/>
            <a:ext cx="8509201" cy="3938954"/>
            <a:chOff x="395536" y="980728"/>
            <a:chExt cx="8509201" cy="3938954"/>
          </a:xfrm>
        </p:grpSpPr>
        <p:sp>
          <p:nvSpPr>
            <p:cNvPr id="3" name="CasellaDiTesto 2"/>
            <p:cNvSpPr txBox="1"/>
            <p:nvPr/>
          </p:nvSpPr>
          <p:spPr>
            <a:xfrm>
              <a:off x="1403648" y="980728"/>
              <a:ext cx="734481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/>
                <a:t>1) </a:t>
              </a:r>
              <a:r>
                <a:rPr lang="it-IT" sz="1600" b="1" dirty="0" smtClean="0">
                  <a:solidFill>
                    <a:srgbClr val="C00000"/>
                  </a:solidFill>
                </a:rPr>
                <a:t>Rappresentazione semplificata di schemi operativi</a:t>
              </a:r>
              <a:r>
                <a:rPr lang="it-IT" sz="1600" dirty="0" smtClean="0"/>
                <a:t>, per realizzare azioni educative istituzionalizzate.  I modelli sono </a:t>
              </a:r>
              <a:r>
                <a:rPr lang="it-IT" sz="1600" b="1" dirty="0" smtClean="0">
                  <a:solidFill>
                    <a:srgbClr val="C00000"/>
                  </a:solidFill>
                </a:rPr>
                <a:t>proposte</a:t>
              </a:r>
              <a:r>
                <a:rPr lang="it-IT" sz="1600" dirty="0" smtClean="0"/>
                <a:t>, organiche, ma riduttive rispetto all’esperienza, che </a:t>
              </a:r>
              <a:r>
                <a:rPr lang="it-IT" sz="1600" b="1" dirty="0" smtClean="0">
                  <a:solidFill>
                    <a:srgbClr val="C00000"/>
                  </a:solidFill>
                </a:rPr>
                <a:t>suggeriscono determinate pratiche didattiche</a:t>
              </a:r>
              <a:r>
                <a:rPr lang="it-IT" sz="1600" dirty="0" smtClean="0"/>
                <a:t>. Presentano alcuni aspetti ridondanti, altri riduttivi.</a:t>
              </a:r>
              <a:endParaRPr lang="it-IT" sz="1600" dirty="0"/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1403648" y="2132856"/>
              <a:ext cx="73448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/>
                <a:t>2) </a:t>
              </a:r>
              <a:r>
                <a:rPr lang="it-IT" sz="1600" b="1" dirty="0" smtClean="0">
                  <a:solidFill>
                    <a:srgbClr val="C00000"/>
                  </a:solidFill>
                </a:rPr>
                <a:t>Concettualizzazione essenziale di un complesso di proposte teoriche</a:t>
              </a:r>
              <a:r>
                <a:rPr lang="it-IT" sz="1600" dirty="0" smtClean="0"/>
                <a:t>, organiche e coerenti, relative all’azione didattica.</a:t>
              </a:r>
              <a:endParaRPr lang="it-IT" sz="1600" dirty="0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1403648" y="2881738"/>
              <a:ext cx="73448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/>
                <a:t>3) </a:t>
              </a:r>
              <a:r>
                <a:rPr lang="it-IT" sz="1600" b="1" dirty="0" smtClean="0">
                  <a:solidFill>
                    <a:srgbClr val="C00000"/>
                  </a:solidFill>
                </a:rPr>
                <a:t>Dispositivo teorico progettuale e strategico</a:t>
              </a:r>
              <a:r>
                <a:rPr lang="it-IT" sz="1600" dirty="0" smtClean="0"/>
                <a:t>, capace di </a:t>
              </a:r>
              <a:r>
                <a:rPr lang="it-IT" sz="1600" b="1" dirty="0" smtClean="0">
                  <a:solidFill>
                    <a:srgbClr val="C00000"/>
                  </a:solidFill>
                </a:rPr>
                <a:t>indicare possibilità operative </a:t>
              </a:r>
              <a:r>
                <a:rPr lang="it-IT" sz="1600" dirty="0" smtClean="0"/>
                <a:t>( strategie, risorse, concrete azioni didattiche … ) in relazione a precisi </a:t>
              </a:r>
              <a:r>
                <a:rPr lang="it-IT" sz="1600" b="1" dirty="0" smtClean="0">
                  <a:solidFill>
                    <a:srgbClr val="C00000"/>
                  </a:solidFill>
                </a:rPr>
                <a:t>contesti attuativi</a:t>
              </a:r>
              <a:endParaRPr lang="it-IT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1403648" y="3717032"/>
              <a:ext cx="73448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/>
                <a:t>4) Schema concettuale per </a:t>
              </a:r>
              <a:r>
                <a:rPr lang="it-IT" sz="1600" b="1" dirty="0" smtClean="0">
                  <a:solidFill>
                    <a:srgbClr val="C00000"/>
                  </a:solidFill>
                </a:rPr>
                <a:t>connettere e ordinare vari aspetti della vita educativa </a:t>
              </a:r>
              <a:r>
                <a:rPr lang="it-IT" sz="1600" dirty="0" smtClean="0"/>
                <a:t>in rapporto </a:t>
              </a:r>
              <a:r>
                <a:rPr lang="it-IT" sz="1600" b="1" dirty="0" smtClean="0">
                  <a:solidFill>
                    <a:srgbClr val="C00000"/>
                  </a:solidFill>
                </a:rPr>
                <a:t>a finalità ultime , a concetti </a:t>
              </a:r>
              <a:r>
                <a:rPr lang="it-IT" sz="1600" dirty="0" smtClean="0"/>
                <a:t>di carattere </a:t>
              </a:r>
              <a:r>
                <a:rPr lang="it-IT" sz="1600" b="1" dirty="0" err="1" smtClean="0">
                  <a:solidFill>
                    <a:srgbClr val="C00000"/>
                  </a:solidFill>
                </a:rPr>
                <a:t>assiologico</a:t>
              </a:r>
              <a:r>
                <a:rPr lang="it-IT" sz="1600" b="1" dirty="0" smtClean="0">
                  <a:solidFill>
                    <a:srgbClr val="C00000"/>
                  </a:solidFill>
                </a:rPr>
                <a:t>, normativo, etico</a:t>
              </a:r>
              <a:r>
                <a:rPr lang="it-IT" sz="1600" dirty="0" smtClean="0"/>
                <a:t>.</a:t>
              </a:r>
              <a:br>
                <a:rPr lang="it-IT" sz="1600" dirty="0" smtClean="0"/>
              </a:br>
              <a:r>
                <a:rPr lang="it-IT" sz="1600" dirty="0" smtClean="0"/>
                <a:t>In base cioè a un </a:t>
              </a:r>
              <a:r>
                <a:rPr lang="it-IT" sz="1600" b="1" dirty="0" smtClean="0">
                  <a:solidFill>
                    <a:srgbClr val="C00000"/>
                  </a:solidFill>
                </a:rPr>
                <a:t>principio teleologico </a:t>
              </a:r>
              <a:r>
                <a:rPr lang="it-IT" sz="1600" dirty="0" smtClean="0"/>
                <a:t>che assicura coerenza e organicità.</a:t>
              </a:r>
              <a:endParaRPr lang="it-IT" sz="1600" dirty="0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1403648" y="4581128"/>
              <a:ext cx="75010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/>
                <a:t>5) Un modello è uno </a:t>
              </a:r>
              <a:r>
                <a:rPr lang="it-IT" sz="1600" b="1" dirty="0" smtClean="0">
                  <a:solidFill>
                    <a:srgbClr val="C00000"/>
                  </a:solidFill>
                </a:rPr>
                <a:t>schema – guida </a:t>
              </a:r>
              <a:r>
                <a:rPr lang="it-IT" sz="1600" dirty="0" smtClean="0"/>
                <a:t>che aiuta a </a:t>
              </a:r>
              <a:r>
                <a:rPr lang="it-IT" sz="1600" b="1" dirty="0" smtClean="0">
                  <a:solidFill>
                    <a:srgbClr val="C00000"/>
                  </a:solidFill>
                </a:rPr>
                <a:t>indirizzare le pratiche didattiche</a:t>
              </a:r>
              <a:r>
                <a:rPr lang="it-IT" sz="1600" dirty="0" smtClean="0"/>
                <a:t>.</a:t>
              </a:r>
              <a:endParaRPr lang="it-IT" sz="1600" dirty="0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395536" y="1052736"/>
              <a:ext cx="11464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 smtClean="0">
                  <a:solidFill>
                    <a:srgbClr val="008000"/>
                  </a:solidFill>
                </a:rPr>
                <a:t>Damiano</a:t>
              </a:r>
              <a:endParaRPr lang="it-IT" b="1" dirty="0">
                <a:solidFill>
                  <a:srgbClr val="008000"/>
                </a:solidFill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395536" y="2132856"/>
              <a:ext cx="9360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 err="1" smtClean="0">
                  <a:solidFill>
                    <a:srgbClr val="008000"/>
                  </a:solidFill>
                </a:rPr>
                <a:t>Laneve</a:t>
              </a:r>
              <a:endParaRPr lang="it-IT" b="1" dirty="0">
                <a:solidFill>
                  <a:srgbClr val="008000"/>
                </a:solidFill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395536" y="2867338"/>
              <a:ext cx="9551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 err="1" smtClean="0">
                  <a:solidFill>
                    <a:srgbClr val="008000"/>
                  </a:solidFill>
                </a:rPr>
                <a:t>Calvani</a:t>
              </a:r>
              <a:endParaRPr lang="it-IT" b="1" dirty="0">
                <a:solidFill>
                  <a:srgbClr val="008000"/>
                </a:solidFill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395536" y="3789040"/>
              <a:ext cx="8386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 err="1" smtClean="0">
                  <a:solidFill>
                    <a:srgbClr val="008000"/>
                  </a:solidFill>
                </a:rPr>
                <a:t>Bertin</a:t>
              </a:r>
              <a:endParaRPr lang="it-IT" b="1" dirty="0">
                <a:solidFill>
                  <a:srgbClr val="008000"/>
                </a:solidFill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95536" y="4509120"/>
              <a:ext cx="1059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 err="1" smtClean="0">
                  <a:solidFill>
                    <a:srgbClr val="008000"/>
                  </a:solidFill>
                </a:rPr>
                <a:t>Baldacci</a:t>
              </a:r>
              <a:endParaRPr lang="it-IT" b="1" dirty="0">
                <a:solidFill>
                  <a:srgbClr val="008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 smtClean="0"/>
              <a:t>La svolta:  la nuova attenzione alle pratiche didattiche. </a:t>
            </a:r>
            <a:br>
              <a:rPr lang="it-IT" sz="2800" b="1" i="1" dirty="0" smtClean="0"/>
            </a:br>
            <a:r>
              <a:rPr lang="it-IT" sz="2800" b="1" i="1" dirty="0" smtClean="0"/>
              <a:t>I modelli, come strutture in progress</a:t>
            </a:r>
            <a:endParaRPr lang="it-IT" sz="28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23528" y="902524"/>
            <a:ext cx="856895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400" b="1" i="1" dirty="0" smtClean="0"/>
              <a:t> Importanza della </a:t>
            </a:r>
            <a:r>
              <a:rPr lang="it-IT" sz="2400" b="1" i="1" dirty="0" smtClean="0"/>
              <a:t> </a:t>
            </a:r>
            <a:r>
              <a:rPr lang="it-IT" sz="2400" b="1" i="1" dirty="0" smtClean="0">
                <a:solidFill>
                  <a:srgbClr val="C00000"/>
                </a:solidFill>
              </a:rPr>
              <a:t>logica </a:t>
            </a:r>
            <a:r>
              <a:rPr lang="it-IT" sz="2400" b="1" i="1" dirty="0" smtClean="0">
                <a:solidFill>
                  <a:srgbClr val="C00000"/>
                </a:solidFill>
              </a:rPr>
              <a:t>che soggiace alle pratiche</a:t>
            </a:r>
            <a:r>
              <a:rPr lang="it-IT" sz="2400" b="1" i="1" dirty="0" smtClean="0"/>
              <a:t/>
            </a:r>
            <a:br>
              <a:rPr lang="it-IT" sz="2400" b="1" i="1" dirty="0" smtClean="0"/>
            </a:br>
            <a:endParaRPr lang="it-IT" sz="1100" b="1" i="1" dirty="0" smtClean="0"/>
          </a:p>
          <a:p>
            <a:pPr>
              <a:buFont typeface="Arial" pitchFamily="34" charset="0"/>
              <a:buChar char="•"/>
            </a:pPr>
            <a:r>
              <a:rPr lang="it-IT" sz="2400" b="1" i="1" dirty="0" smtClean="0"/>
              <a:t> I </a:t>
            </a:r>
            <a:r>
              <a:rPr lang="it-IT" sz="2400" b="1" i="1" dirty="0" smtClean="0">
                <a:solidFill>
                  <a:srgbClr val="C00000"/>
                </a:solidFill>
              </a:rPr>
              <a:t>repertori latenti </a:t>
            </a:r>
            <a:r>
              <a:rPr lang="it-IT" sz="2400" b="1" i="1" dirty="0" smtClean="0"/>
              <a:t>nelle pratiche didattiche: habitus, congetture, credenze, abduzioni ( sillogismi </a:t>
            </a:r>
            <a:r>
              <a:rPr lang="it-IT" sz="2400" b="1" i="1" smtClean="0"/>
              <a:t>probabilistici </a:t>
            </a:r>
            <a:r>
              <a:rPr lang="it-IT" sz="2400" b="1" i="1" smtClean="0"/>
              <a:t>), </a:t>
            </a:r>
            <a:r>
              <a:rPr lang="it-IT" sz="2400" b="1" i="1" dirty="0" smtClean="0">
                <a:solidFill>
                  <a:srgbClr val="C00000"/>
                </a:solidFill>
              </a:rPr>
              <a:t>teorie ingenue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400" b="1" i="1" dirty="0" smtClean="0"/>
              <a:t>  </a:t>
            </a:r>
            <a:r>
              <a:rPr lang="it-IT" sz="2400" b="1" i="1" dirty="0" smtClean="0">
                <a:solidFill>
                  <a:srgbClr val="C00000"/>
                </a:solidFill>
              </a:rPr>
              <a:t>Teorie implicite </a:t>
            </a:r>
            <a:r>
              <a:rPr lang="it-IT" sz="2400" b="1" i="1" dirty="0" smtClean="0"/>
              <a:t>su insegnamento - apprendimento, mente allievi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400" b="1" i="1" dirty="0" smtClean="0"/>
              <a:t>  </a:t>
            </a:r>
            <a:r>
              <a:rPr lang="it-IT" sz="2400" b="1" i="1" dirty="0" smtClean="0">
                <a:solidFill>
                  <a:srgbClr val="C00000"/>
                </a:solidFill>
              </a:rPr>
              <a:t>Influenza minore delle teorie formali</a:t>
            </a:r>
            <a:endParaRPr lang="it-IT" sz="1100" b="1" i="1" dirty="0" smtClean="0">
              <a:solidFill>
                <a:srgbClr val="C0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3789040"/>
            <a:ext cx="9144000" cy="304698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tabLst>
                <a:tab pos="361950" algn="l"/>
              </a:tabLst>
            </a:pPr>
            <a:r>
              <a:rPr lang="it-IT" sz="2400" b="1" i="1" dirty="0" smtClean="0">
                <a:solidFill>
                  <a:srgbClr val="FFFFCC"/>
                </a:solidFill>
              </a:rPr>
              <a:t> il modello didattico </a:t>
            </a:r>
            <a:r>
              <a:rPr lang="it-IT" sz="2400" b="1" i="1" u="sng" dirty="0" smtClean="0">
                <a:solidFill>
                  <a:srgbClr val="FFFF00"/>
                </a:solidFill>
              </a:rPr>
              <a:t>rappresenta</a:t>
            </a:r>
            <a:r>
              <a:rPr lang="it-IT" sz="2400" b="1" i="1" dirty="0" smtClean="0">
                <a:solidFill>
                  <a:srgbClr val="FFFF00"/>
                </a:solidFill>
              </a:rPr>
              <a:t> in modo semplificato le</a:t>
            </a:r>
            <a:r>
              <a:rPr lang="it-IT" sz="2400" b="1" i="1" dirty="0" smtClean="0">
                <a:solidFill>
                  <a:srgbClr val="FFFFCC"/>
                </a:solidFill>
              </a:rPr>
              <a:t> </a:t>
            </a:r>
            <a:r>
              <a:rPr lang="it-IT" sz="2400" b="1" i="1" u="sng" dirty="0" smtClean="0">
                <a:solidFill>
                  <a:srgbClr val="FFFF00"/>
                </a:solidFill>
              </a:rPr>
              <a:t>azioni</a:t>
            </a:r>
            <a:r>
              <a:rPr lang="it-IT" sz="2400" b="1" i="1" u="sng" dirty="0" smtClean="0">
                <a:solidFill>
                  <a:srgbClr val="FFFFCC"/>
                </a:solidFill>
              </a:rPr>
              <a:t> </a:t>
            </a:r>
            <a:r>
              <a:rPr lang="it-IT" sz="2400" b="1" i="1" u="sng" dirty="0" smtClean="0">
                <a:solidFill>
                  <a:srgbClr val="FFFF00"/>
                </a:solidFill>
              </a:rPr>
              <a:t>di insegnamento</a:t>
            </a:r>
            <a:r>
              <a:rPr lang="it-IT" sz="2400" b="1" i="1" dirty="0" smtClean="0">
                <a:solidFill>
                  <a:srgbClr val="FFFF00"/>
                </a:solidFill>
              </a:rPr>
              <a:t>,</a:t>
            </a:r>
            <a:r>
              <a:rPr lang="it-IT" sz="2400" b="1" i="1" dirty="0" smtClean="0">
                <a:solidFill>
                  <a:srgbClr val="FFFFCC"/>
                </a:solidFill>
              </a:rPr>
              <a:t> </a:t>
            </a:r>
            <a:r>
              <a:rPr lang="it-IT" sz="2400" b="1" i="1" u="sng" dirty="0" smtClean="0">
                <a:solidFill>
                  <a:srgbClr val="FFFF00"/>
                </a:solidFill>
              </a:rPr>
              <a:t>enfatizzando</a:t>
            </a:r>
            <a:r>
              <a:rPr lang="it-IT" sz="2400" b="1" i="1" dirty="0" smtClean="0">
                <a:solidFill>
                  <a:srgbClr val="FFFFCC"/>
                </a:solidFill>
              </a:rPr>
              <a:t>, di volta in volta, </a:t>
            </a:r>
            <a:r>
              <a:rPr lang="it-IT" sz="2400" b="1" i="1" dirty="0" smtClean="0">
                <a:solidFill>
                  <a:srgbClr val="FFFF00"/>
                </a:solidFill>
              </a:rPr>
              <a:t>a seconda dei contesti</a:t>
            </a:r>
            <a:r>
              <a:rPr lang="it-IT" sz="2400" b="1" i="1" dirty="0" smtClean="0">
                <a:solidFill>
                  <a:srgbClr val="FFFFCC"/>
                </a:solidFill>
              </a:rPr>
              <a:t>, gli </a:t>
            </a:r>
            <a:r>
              <a:rPr lang="it-IT" sz="2400" b="1" i="1" dirty="0" smtClean="0">
                <a:solidFill>
                  <a:srgbClr val="FFFF00"/>
                </a:solidFill>
              </a:rPr>
              <a:t>aspetti ritenuti soggettivamente rilevanti.</a:t>
            </a:r>
            <a:endParaRPr lang="it-IT" sz="2400" b="1" i="1" dirty="0" smtClean="0">
              <a:solidFill>
                <a:srgbClr val="FFFFCC"/>
              </a:solidFill>
            </a:endParaRPr>
          </a:p>
          <a:p>
            <a:pPr algn="ctr"/>
            <a:r>
              <a:rPr lang="it-IT" sz="1200" b="1" i="1" dirty="0" smtClean="0">
                <a:solidFill>
                  <a:srgbClr val="FFFFCC"/>
                </a:solidFill>
              </a:rPr>
              <a:t/>
            </a:r>
            <a:br>
              <a:rPr lang="it-IT" sz="1200" b="1" i="1" dirty="0" smtClean="0">
                <a:solidFill>
                  <a:srgbClr val="FFFFCC"/>
                </a:solidFill>
              </a:rPr>
            </a:br>
            <a:endParaRPr lang="it-IT" sz="1200" b="1" i="1" dirty="0" smtClean="0">
              <a:solidFill>
                <a:srgbClr val="FFFFC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400" b="1" i="1" dirty="0" smtClean="0">
                <a:solidFill>
                  <a:srgbClr val="FFFFCC"/>
                </a:solidFill>
              </a:rPr>
              <a:t> il modello didattico, descrivendo pratiche didattiche reali,  </a:t>
            </a:r>
            <a:r>
              <a:rPr lang="it-IT" sz="2400" b="1" i="1" u="sng" dirty="0" smtClean="0">
                <a:solidFill>
                  <a:srgbClr val="FFFF00"/>
                </a:solidFill>
              </a:rPr>
              <a:t>rappresenta</a:t>
            </a:r>
            <a:r>
              <a:rPr lang="it-IT" sz="2400" b="1" i="1" dirty="0" smtClean="0">
                <a:solidFill>
                  <a:srgbClr val="FFFF00"/>
                </a:solidFill>
              </a:rPr>
              <a:t> - in modo semplificato </a:t>
            </a:r>
            <a:r>
              <a:rPr lang="it-IT" sz="2400" b="1" i="1" smtClean="0">
                <a:solidFill>
                  <a:srgbClr val="FFFF00"/>
                </a:solidFill>
              </a:rPr>
              <a:t>- gli </a:t>
            </a:r>
            <a:r>
              <a:rPr lang="it-IT" sz="2400" b="1" i="1" u="sng" dirty="0" smtClean="0">
                <a:solidFill>
                  <a:srgbClr val="FFFF00"/>
                </a:solidFill>
              </a:rPr>
              <a:t>elementi rilevanti </a:t>
            </a:r>
            <a:r>
              <a:rPr lang="it-IT" sz="2400" b="1" i="1" dirty="0" smtClean="0">
                <a:solidFill>
                  <a:srgbClr val="FFFFCC"/>
                </a:solidFill>
              </a:rPr>
              <a:t>dell’agire didattico, nelle loro </a:t>
            </a:r>
            <a:r>
              <a:rPr lang="it-IT" sz="2400" b="1" i="1" u="sng" dirty="0" smtClean="0">
                <a:solidFill>
                  <a:srgbClr val="FFFF00"/>
                </a:solidFill>
              </a:rPr>
              <a:t>relazioni</a:t>
            </a:r>
            <a:r>
              <a:rPr lang="it-IT" sz="2400" b="1" i="1" dirty="0" smtClean="0">
                <a:solidFill>
                  <a:srgbClr val="FFFF00"/>
                </a:solidFill>
              </a:rPr>
              <a:t> fondamentali</a:t>
            </a:r>
            <a:r>
              <a:rPr lang="it-IT" sz="2400" b="1" i="1" dirty="0" smtClean="0">
                <a:solidFill>
                  <a:srgbClr val="FFFFCC"/>
                </a:solidFill>
              </a:rPr>
              <a:t>.</a:t>
            </a:r>
            <a:br>
              <a:rPr lang="it-IT" sz="2400" b="1" i="1" dirty="0" smtClean="0">
                <a:solidFill>
                  <a:srgbClr val="FFFFCC"/>
                </a:solidFill>
              </a:rPr>
            </a:br>
            <a:endParaRPr lang="it-IT" sz="2400" b="1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i="1" dirty="0" smtClean="0"/>
              <a:t>Tre classi di modelli didattici nel Novecento</a:t>
            </a:r>
            <a:br>
              <a:rPr lang="it-IT" sz="3200" b="1" i="1" dirty="0" smtClean="0"/>
            </a:br>
            <a:r>
              <a:rPr lang="it-IT" sz="3200" b="1" i="1" dirty="0" smtClean="0"/>
              <a:t>individuati con criterio epistemologico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0" y="1196752"/>
            <a:ext cx="9247581" cy="5467384"/>
            <a:chOff x="0" y="1196752"/>
            <a:chExt cx="9247581" cy="5467384"/>
          </a:xfrm>
        </p:grpSpPr>
        <p:sp>
          <p:nvSpPr>
            <p:cNvPr id="3" name="CasellaDiTesto 2"/>
            <p:cNvSpPr txBox="1"/>
            <p:nvPr/>
          </p:nvSpPr>
          <p:spPr>
            <a:xfrm>
              <a:off x="0" y="1196752"/>
              <a:ext cx="8892480" cy="1384995"/>
            </a:xfrm>
            <a:prstGeom prst="rect">
              <a:avLst/>
            </a:prstGeom>
            <a:solidFill>
              <a:srgbClr val="FFFF00">
                <a:alpha val="76863"/>
              </a:srgbClr>
            </a:solidFill>
          </p:spPr>
          <p:txBody>
            <a:bodyPr wrap="square" rtlCol="0">
              <a:spAutoFit/>
            </a:bodyPr>
            <a:lstStyle/>
            <a:p>
              <a:pPr marL="173038"/>
              <a:r>
                <a:rPr lang="it-IT" sz="2700" b="1" i="1" dirty="0" smtClean="0"/>
                <a:t>1) L’agire didattico è orientato al </a:t>
              </a:r>
              <a:r>
                <a:rPr lang="it-IT" sz="2700" b="1" i="1" u="sng" dirty="0" smtClean="0">
                  <a:solidFill>
                    <a:srgbClr val="C00000"/>
                  </a:solidFill>
                </a:rPr>
                <a:t>processo</a:t>
              </a:r>
              <a:r>
                <a:rPr lang="it-IT" sz="2700" b="1" i="1" dirty="0" smtClean="0">
                  <a:solidFill>
                    <a:srgbClr val="C00000"/>
                  </a:solidFill>
                </a:rPr>
                <a:t> </a:t>
              </a:r>
              <a:br>
                <a:rPr lang="it-IT" sz="2700" b="1" i="1" dirty="0" smtClean="0">
                  <a:solidFill>
                    <a:srgbClr val="C00000"/>
                  </a:solidFill>
                </a:rPr>
              </a:br>
              <a:r>
                <a:rPr lang="it-IT" sz="2700" b="1" i="1" dirty="0" smtClean="0">
                  <a:solidFill>
                    <a:srgbClr val="C00000"/>
                  </a:solidFill>
                </a:rPr>
                <a:t>di apprendimento dell’allievo</a:t>
              </a:r>
              <a:r>
                <a:rPr lang="it-IT" sz="2700" b="1" i="1" dirty="0" smtClean="0"/>
                <a:t>. </a:t>
              </a:r>
              <a:r>
                <a:rPr lang="it-IT" sz="2700" dirty="0" smtClean="0"/>
                <a:t>Attivismo </a:t>
              </a:r>
              <a:br>
                <a:rPr lang="it-IT" sz="2700" dirty="0" smtClean="0"/>
              </a:br>
              <a:r>
                <a:rPr lang="it-IT" sz="2700" dirty="0" smtClean="0"/>
                <a:t>pedagogico prevalente. ( </a:t>
              </a:r>
              <a:r>
                <a:rPr lang="it-IT" sz="2700" b="1" i="1" dirty="0" err="1" smtClean="0"/>
                <a:t>process</a:t>
              </a:r>
              <a:r>
                <a:rPr lang="it-IT" sz="2700" b="1" i="1" dirty="0" smtClean="0"/>
                <a:t> – </a:t>
              </a:r>
              <a:r>
                <a:rPr lang="it-IT" sz="2700" b="1" i="1" dirty="0" err="1" smtClean="0"/>
                <a:t>oriented</a:t>
              </a:r>
              <a:r>
                <a:rPr lang="it-IT" sz="2700" b="1" i="1" dirty="0" smtClean="0"/>
                <a:t> </a:t>
              </a:r>
              <a:r>
                <a:rPr lang="it-IT" sz="2700" dirty="0" smtClean="0"/>
                <a:t>)</a:t>
              </a:r>
              <a:endParaRPr lang="it-IT" sz="2700" i="1" dirty="0" smtClean="0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0" y="2780928"/>
              <a:ext cx="6732240" cy="1569660"/>
            </a:xfrm>
            <a:prstGeom prst="rect">
              <a:avLst/>
            </a:prstGeom>
            <a:solidFill>
              <a:srgbClr val="CCE9AD">
                <a:alpha val="67451"/>
              </a:srgbClr>
            </a:solidFill>
          </p:spPr>
          <p:txBody>
            <a:bodyPr wrap="square">
              <a:spAutoFit/>
            </a:bodyPr>
            <a:lstStyle/>
            <a:p>
              <a:pPr marL="173038" indent="-173038"/>
              <a:r>
                <a:rPr lang="it-IT" sz="2400" b="1" i="1" dirty="0" smtClean="0"/>
                <a:t>2) L’agire didattico è orientato al </a:t>
              </a:r>
              <a:r>
                <a:rPr lang="it-IT" sz="2400" b="1" i="1" u="sng" dirty="0" smtClean="0">
                  <a:solidFill>
                    <a:srgbClr val="C00000"/>
                  </a:solidFill>
                </a:rPr>
                <a:t>prodotto</a:t>
              </a:r>
              <a:r>
                <a:rPr lang="it-IT" sz="2400" b="1" i="1" dirty="0" smtClean="0"/>
                <a:t>, </a:t>
              </a:r>
              <a:r>
                <a:rPr lang="it-IT" sz="2400" b="1" i="1" dirty="0" smtClean="0">
                  <a:solidFill>
                    <a:srgbClr val="C00000"/>
                  </a:solidFill>
                </a:rPr>
                <a:t>agli esiti dell’apprendimento </a:t>
              </a:r>
              <a:r>
                <a:rPr lang="it-IT" sz="2400" i="1" dirty="0" smtClean="0"/>
                <a:t>( </a:t>
              </a:r>
              <a:r>
                <a:rPr lang="it-IT" sz="2400" b="1" i="1" dirty="0" err="1" smtClean="0"/>
                <a:t>product</a:t>
              </a:r>
              <a:r>
                <a:rPr lang="it-IT" sz="2400" b="1" i="1" dirty="0" smtClean="0"/>
                <a:t> – </a:t>
              </a:r>
              <a:r>
                <a:rPr lang="it-IT" sz="2400" b="1" i="1" dirty="0" err="1" smtClean="0"/>
                <a:t>oriented</a:t>
              </a:r>
              <a:r>
                <a:rPr lang="it-IT" sz="2400" b="1" i="1" dirty="0" smtClean="0"/>
                <a:t> </a:t>
              </a:r>
              <a:r>
                <a:rPr lang="it-IT" sz="2400" i="1" dirty="0" smtClean="0"/>
                <a:t>) </a:t>
              </a:r>
              <a:r>
                <a:rPr lang="it-IT" sz="2400" b="1" i="1" dirty="0" err="1" smtClean="0">
                  <a:solidFill>
                    <a:srgbClr val="008000"/>
                  </a:solidFill>
                </a:rPr>
                <a:t>Bruner</a:t>
              </a:r>
              <a:r>
                <a:rPr lang="it-IT" sz="2400" b="1" i="1" dirty="0" smtClean="0">
                  <a:solidFill>
                    <a:srgbClr val="008000"/>
                  </a:solidFill>
                </a:rPr>
                <a:t>, </a:t>
              </a:r>
              <a:r>
                <a:rPr lang="it-IT" sz="2400" b="1" i="1" dirty="0" err="1" smtClean="0">
                  <a:solidFill>
                    <a:srgbClr val="008000"/>
                  </a:solidFill>
                </a:rPr>
                <a:t>Skinner</a:t>
              </a:r>
              <a:r>
                <a:rPr lang="it-IT" sz="2400" dirty="0" smtClean="0">
                  <a:solidFill>
                    <a:srgbClr val="008000"/>
                  </a:solidFill>
                </a:rPr>
                <a:t>, </a:t>
              </a:r>
              <a:r>
                <a:rPr lang="it-IT" sz="2400" dirty="0" smtClean="0"/>
                <a:t>teorie del curricolo,  didattiche per competenze, cognitivismo </a:t>
              </a:r>
              <a:r>
                <a:rPr lang="it-IT" sz="2400" dirty="0" err="1" smtClean="0"/>
                <a:t>informazionale</a:t>
              </a:r>
              <a:endParaRPr lang="it-IT" sz="2400" dirty="0" smtClean="0"/>
            </a:p>
          </p:txBody>
        </p:sp>
        <p:sp>
          <p:nvSpPr>
            <p:cNvPr id="5" name="Rettangolo 4"/>
            <p:cNvSpPr/>
            <p:nvPr/>
          </p:nvSpPr>
          <p:spPr>
            <a:xfrm>
              <a:off x="0" y="4725144"/>
              <a:ext cx="6732240" cy="1938992"/>
            </a:xfrm>
            <a:prstGeom prst="rect">
              <a:avLst/>
            </a:prstGeom>
            <a:solidFill>
              <a:srgbClr val="5DD5FF">
                <a:alpha val="25098"/>
              </a:srgbClr>
            </a:solidFill>
          </p:spPr>
          <p:txBody>
            <a:bodyPr wrap="square">
              <a:spAutoFit/>
            </a:bodyPr>
            <a:lstStyle/>
            <a:p>
              <a:r>
                <a:rPr lang="it-IT" sz="2400" b="1" i="1" dirty="0" smtClean="0"/>
                <a:t>2) L’agire didattico è orientato al </a:t>
              </a:r>
              <a:r>
                <a:rPr lang="it-IT" sz="2400" b="1" i="1" u="sng" dirty="0" smtClean="0">
                  <a:solidFill>
                    <a:srgbClr val="C00000"/>
                  </a:solidFill>
                </a:rPr>
                <a:t>contesto</a:t>
              </a:r>
              <a:r>
                <a:rPr lang="it-IT" sz="2400" b="1" i="1" dirty="0" smtClean="0"/>
                <a:t>, </a:t>
              </a:r>
              <a:r>
                <a:rPr lang="it-IT" sz="2400" b="1" i="1" dirty="0" smtClean="0">
                  <a:solidFill>
                    <a:srgbClr val="C00000"/>
                  </a:solidFill>
                </a:rPr>
                <a:t>ai </a:t>
              </a:r>
              <a:r>
                <a:rPr lang="it-IT" sz="2400" b="1" i="1" u="sng" dirty="0" smtClean="0">
                  <a:solidFill>
                    <a:srgbClr val="C00000"/>
                  </a:solidFill>
                </a:rPr>
                <a:t>processi mediatori dell’apprendimento </a:t>
              </a:r>
              <a:r>
                <a:rPr lang="it-IT" sz="2400" b="1" i="1" dirty="0" smtClean="0"/>
                <a:t>( </a:t>
              </a:r>
              <a:r>
                <a:rPr lang="it-IT" sz="2400" b="1" i="1" dirty="0" err="1" smtClean="0"/>
                <a:t>context–</a:t>
              </a:r>
              <a:r>
                <a:rPr lang="it-IT" sz="2400" b="1" i="1" dirty="0" smtClean="0"/>
                <a:t> </a:t>
              </a:r>
              <a:r>
                <a:rPr lang="it-IT" sz="2400" b="1" i="1" dirty="0" err="1" smtClean="0"/>
                <a:t>oriented</a:t>
              </a:r>
              <a:r>
                <a:rPr lang="it-IT" sz="2400" b="1" i="1" dirty="0" smtClean="0"/>
                <a:t> </a:t>
              </a:r>
              <a:r>
                <a:rPr lang="it-IT" sz="2400" i="1" dirty="0" smtClean="0"/>
                <a:t>) </a:t>
              </a:r>
              <a:r>
                <a:rPr lang="it-IT" sz="2400" dirty="0" smtClean="0"/>
                <a:t>Matrici ecologiche, interazioniste, socio-costruttiviste. Organizzazione di ambienti di apprendimento e potenziale formativo dei saperi</a:t>
              </a:r>
            </a:p>
          </p:txBody>
        </p:sp>
        <p:pic>
          <p:nvPicPr>
            <p:cNvPr id="4098" name="Picture 2" descr="immagine di un ragazzo che studi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32240" y="3122662"/>
              <a:ext cx="2411760" cy="1447056"/>
            </a:xfrm>
            <a:prstGeom prst="rect">
              <a:avLst/>
            </a:prstGeom>
            <a:noFill/>
          </p:spPr>
        </p:pic>
        <p:pic>
          <p:nvPicPr>
            <p:cNvPr id="4100" name="Picture 4" descr="http://adnkronos.com/IGN/Assets/Imgs/R/ragazzini_studiano_web--400x300.jpg"/>
            <p:cNvPicPr>
              <a:picLocks noChangeAspect="1" noChangeArrowheads="1"/>
            </p:cNvPicPr>
            <p:nvPr/>
          </p:nvPicPr>
          <p:blipFill>
            <a:blip r:embed="rId3" cstate="print"/>
            <a:srcRect t="14615"/>
            <a:stretch>
              <a:fillRect/>
            </a:stretch>
          </p:blipFill>
          <p:spPr bwMode="auto">
            <a:xfrm>
              <a:off x="6732240" y="5013176"/>
              <a:ext cx="2515341" cy="1610798"/>
            </a:xfrm>
            <a:prstGeom prst="rect">
              <a:avLst/>
            </a:prstGeom>
            <a:noFill/>
          </p:spPr>
        </p:pic>
      </p:grpSp>
      <p:pic>
        <p:nvPicPr>
          <p:cNvPr id="4104" name="Picture 8" descr="http://www.aquilanidigitali.nuvolaverde.org/docs/progetto/mangiotutto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196752"/>
            <a:ext cx="2411760" cy="1614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i="1" dirty="0" smtClean="0"/>
              <a:t>Modelli </a:t>
            </a:r>
            <a:r>
              <a:rPr lang="it-IT" sz="2800" b="1" i="1" dirty="0" err="1" smtClean="0"/>
              <a:t>process–</a:t>
            </a:r>
            <a:r>
              <a:rPr lang="it-IT" sz="2800" b="1" i="1" dirty="0" smtClean="0"/>
              <a:t> </a:t>
            </a:r>
            <a:r>
              <a:rPr lang="it-IT" sz="2800" b="1" i="1" dirty="0" err="1" smtClean="0"/>
              <a:t>oriented</a:t>
            </a:r>
            <a:r>
              <a:rPr lang="it-IT" sz="2800" b="1" i="1" dirty="0" smtClean="0"/>
              <a:t> </a:t>
            </a:r>
            <a:endParaRPr lang="it-IT" sz="2800" dirty="0"/>
          </a:p>
        </p:txBody>
      </p:sp>
      <p:sp>
        <p:nvSpPr>
          <p:cNvPr id="3" name="Rettangolo 2"/>
          <p:cNvSpPr/>
          <p:nvPr/>
        </p:nvSpPr>
        <p:spPr>
          <a:xfrm>
            <a:off x="323528" y="476672"/>
            <a:ext cx="8424936" cy="2631490"/>
          </a:xfrm>
          <a:prstGeom prst="rect">
            <a:avLst/>
          </a:prstGeom>
          <a:solidFill>
            <a:srgbClr val="FFFFCC">
              <a:alpha val="74118"/>
            </a:srgbClr>
          </a:solidFill>
        </p:spPr>
        <p:txBody>
          <a:bodyPr wrap="square">
            <a:spAutoFit/>
          </a:bodyPr>
          <a:lstStyle/>
          <a:p>
            <a:pPr marL="0" lvl="1">
              <a:tabLst>
                <a:tab pos="0" algn="l"/>
              </a:tabLst>
            </a:pPr>
            <a:r>
              <a:rPr lang="it-IT" sz="2000" b="1" dirty="0" smtClean="0"/>
              <a:t>Modelli culturali di riferimento e quadri teorici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sz="600" b="1" dirty="0" smtClean="0"/>
              <a:t/>
            </a:r>
            <a:br>
              <a:rPr lang="it-IT" sz="600" b="1" dirty="0" smtClean="0"/>
            </a:br>
            <a:r>
              <a:rPr lang="it-IT" sz="2000" b="1" dirty="0" smtClean="0">
                <a:solidFill>
                  <a:srgbClr val="FF0000"/>
                </a:solidFill>
              </a:rPr>
              <a:t>- Attivismo. </a:t>
            </a:r>
            <a:r>
              <a:rPr lang="it-IT" sz="1700" dirty="0" smtClean="0"/>
              <a:t>Nell’agire didattico enfasi sul </a:t>
            </a:r>
            <a:r>
              <a:rPr lang="it-IT" sz="1700" b="1" dirty="0" smtClean="0">
                <a:solidFill>
                  <a:srgbClr val="FF0000"/>
                </a:solidFill>
              </a:rPr>
              <a:t>soggetto</a:t>
            </a:r>
            <a:r>
              <a:rPr lang="it-IT" sz="1700" b="1" dirty="0" smtClean="0"/>
              <a:t> </a:t>
            </a:r>
            <a:r>
              <a:rPr lang="it-IT" sz="1700" b="1" dirty="0" smtClean="0">
                <a:solidFill>
                  <a:srgbClr val="FF0000"/>
                </a:solidFill>
              </a:rPr>
              <a:t>in formazione  </a:t>
            </a:r>
            <a:r>
              <a:rPr lang="it-IT" sz="1700" dirty="0" smtClean="0"/>
              <a:t>con i suoi processi di  apprendimento. E’ </a:t>
            </a:r>
            <a:r>
              <a:rPr lang="it-IT" sz="1700" b="1" dirty="0" smtClean="0"/>
              <a:t>l’allievo</a:t>
            </a:r>
            <a:r>
              <a:rPr lang="it-IT" sz="1700" dirty="0" smtClean="0"/>
              <a:t> che </a:t>
            </a:r>
            <a:r>
              <a:rPr lang="it-IT" sz="1700" b="1" dirty="0" smtClean="0"/>
              <a:t>definisce i criteri dell’intervento didattico</a:t>
            </a:r>
            <a:r>
              <a:rPr lang="it-IT" sz="1700" dirty="0" smtClean="0"/>
              <a:t>.  Solo lui può trasformare – attraverso il </a:t>
            </a:r>
            <a:r>
              <a:rPr lang="it-IT" sz="1700" b="1" dirty="0" smtClean="0"/>
              <a:t>consenso</a:t>
            </a:r>
            <a:r>
              <a:rPr lang="it-IT" sz="1700" dirty="0" smtClean="0"/>
              <a:t> dato al voler apprendere – le sollecitazioni in </a:t>
            </a:r>
            <a:r>
              <a:rPr lang="it-IT" sz="1700" b="1" dirty="0" smtClean="0"/>
              <a:t>operazioni significative </a:t>
            </a:r>
            <a:r>
              <a:rPr lang="it-IT" sz="1700" dirty="0" smtClean="0"/>
              <a:t>per la propria crescita.</a:t>
            </a:r>
            <a:br>
              <a:rPr lang="it-IT" sz="1700" dirty="0" smtClean="0"/>
            </a:br>
            <a:r>
              <a:rPr lang="it-IT" sz="1700" dirty="0" smtClean="0"/>
              <a:t>         Nel biennio 1894-1896, </a:t>
            </a:r>
            <a:r>
              <a:rPr lang="it-IT" sz="1700" b="1" i="1" dirty="0" err="1" smtClean="0">
                <a:solidFill>
                  <a:srgbClr val="008000"/>
                </a:solidFill>
              </a:rPr>
              <a:t>Dewey</a:t>
            </a:r>
            <a:r>
              <a:rPr lang="it-IT" sz="1700" dirty="0" smtClean="0"/>
              <a:t> fonda a Chicago una scuola elementare basata su  nuove concezioni pedagogiche;  abbandono di contenuti prefissati e attenzione al </a:t>
            </a:r>
            <a:r>
              <a:rPr lang="it-IT" sz="1700" b="1" dirty="0" smtClean="0"/>
              <a:t>metodo</a:t>
            </a:r>
            <a:r>
              <a:rPr lang="it-IT" sz="1700" dirty="0" smtClean="0"/>
              <a:t>;  </a:t>
            </a:r>
            <a:br>
              <a:rPr lang="it-IT" sz="1700" dirty="0" smtClean="0"/>
            </a:br>
            <a:r>
              <a:rPr lang="it-IT" sz="1700" dirty="0" smtClean="0"/>
              <a:t>è importante </a:t>
            </a:r>
            <a:r>
              <a:rPr lang="it-IT" sz="1700" b="1" dirty="0" smtClean="0"/>
              <a:t>promuovere lo sviluppo delle capacità critiche dell’alunno</a:t>
            </a:r>
            <a:r>
              <a:rPr lang="it-IT" sz="1700" dirty="0" smtClean="0"/>
              <a:t>. </a:t>
            </a:r>
            <a:br>
              <a:rPr lang="it-IT" sz="1700" dirty="0" smtClean="0"/>
            </a:br>
            <a:r>
              <a:rPr lang="it-IT" sz="1700" dirty="0" smtClean="0"/>
              <a:t>L'indagine  avviene tramite </a:t>
            </a:r>
            <a:r>
              <a:rPr lang="it-IT" sz="1700" b="1" dirty="0" smtClean="0"/>
              <a:t>l'esperienza diretta: </a:t>
            </a:r>
            <a:r>
              <a:rPr lang="it-IT" sz="1700" dirty="0" smtClean="0"/>
              <a:t>questo</a:t>
            </a:r>
            <a:r>
              <a:rPr lang="it-IT" sz="1700" b="1" dirty="0" smtClean="0"/>
              <a:t>  </a:t>
            </a:r>
            <a:r>
              <a:rPr lang="it-IT" sz="1700" dirty="0" smtClean="0"/>
              <a:t>è il metodo. </a:t>
            </a:r>
          </a:p>
        </p:txBody>
      </p:sp>
      <p:sp>
        <p:nvSpPr>
          <p:cNvPr id="4" name="Rettangolo 3"/>
          <p:cNvSpPr/>
          <p:nvPr/>
        </p:nvSpPr>
        <p:spPr>
          <a:xfrm>
            <a:off x="323528" y="3284984"/>
            <a:ext cx="8496944" cy="3447098"/>
          </a:xfrm>
          <a:prstGeom prst="rect">
            <a:avLst/>
          </a:prstGeom>
          <a:solidFill>
            <a:srgbClr val="FFFFCC">
              <a:alpha val="6902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/>
              <a:t>I principi della scuola Attiva</a:t>
            </a:r>
            <a:endParaRPr lang="it-IT" sz="1200" b="1" dirty="0" smtClean="0"/>
          </a:p>
          <a:p>
            <a:pPr lvl="0"/>
            <a:r>
              <a:rPr lang="it-IT" b="1" dirty="0" smtClean="0">
                <a:solidFill>
                  <a:srgbClr val="FF0000"/>
                </a:solidFill>
              </a:rPr>
              <a:t>- </a:t>
            </a:r>
            <a:r>
              <a:rPr lang="it-IT" b="1" dirty="0" err="1" smtClean="0">
                <a:solidFill>
                  <a:srgbClr val="FF0000"/>
                </a:solidFill>
              </a:rPr>
              <a:t>Puerocentrismo</a:t>
            </a:r>
            <a:r>
              <a:rPr lang="it-IT" dirty="0" smtClean="0"/>
              <a:t>: il bambino è rispettato nella sua </a:t>
            </a:r>
            <a:r>
              <a:rPr lang="it-IT" b="1" dirty="0" smtClean="0"/>
              <a:t>dimensione infantile</a:t>
            </a:r>
            <a:r>
              <a:rPr lang="it-IT" dirty="0" smtClean="0"/>
              <a:t>, mentre precedentemente l'educatore doveva rendere il bambino adulto il prima possibile.</a:t>
            </a:r>
            <a:endParaRPr lang="it-IT" sz="1200" dirty="0" smtClean="0"/>
          </a:p>
          <a:p>
            <a:pPr lvl="0"/>
            <a:r>
              <a:rPr lang="it-IT" b="1" dirty="0" smtClean="0">
                <a:solidFill>
                  <a:srgbClr val="FF0000"/>
                </a:solidFill>
              </a:rPr>
              <a:t>- Importanza della psicologia</a:t>
            </a:r>
            <a:r>
              <a:rPr lang="it-IT" dirty="0" smtClean="0"/>
              <a:t>: la pedagogia ripensa i suoi limiti, legandosi alle scoperte della </a:t>
            </a:r>
            <a:r>
              <a:rPr lang="it-IT" b="1" dirty="0" smtClean="0"/>
              <a:t>ricerca psicologica </a:t>
            </a:r>
            <a:r>
              <a:rPr lang="it-IT" dirty="0" smtClean="0"/>
              <a:t>riguardo </a:t>
            </a:r>
            <a:r>
              <a:rPr lang="it-IT" b="1" dirty="0" smtClean="0"/>
              <a:t>l'apprendimento e lo sviluppo</a:t>
            </a:r>
            <a:r>
              <a:rPr lang="it-IT" dirty="0" smtClean="0"/>
              <a:t>.</a:t>
            </a:r>
            <a:endParaRPr lang="it-IT" sz="1200" dirty="0" smtClean="0"/>
          </a:p>
          <a:p>
            <a:pPr lvl="0"/>
            <a:r>
              <a:rPr lang="it-IT" b="1" dirty="0" smtClean="0">
                <a:solidFill>
                  <a:srgbClr val="FF0000"/>
                </a:solidFill>
              </a:rPr>
              <a:t>- Insegnante come guida</a:t>
            </a:r>
            <a:r>
              <a:rPr lang="it-IT" dirty="0" smtClean="0"/>
              <a:t>: l'insegnante è </a:t>
            </a:r>
            <a:r>
              <a:rPr lang="it-IT" b="1" dirty="0" smtClean="0"/>
              <a:t>facilitatore</a:t>
            </a:r>
            <a:r>
              <a:rPr lang="it-IT" dirty="0" smtClean="0"/>
              <a:t> nel processo di </a:t>
            </a:r>
            <a:r>
              <a:rPr lang="it-IT" b="1" dirty="0" smtClean="0"/>
              <a:t>scoperta</a:t>
            </a:r>
            <a:r>
              <a:rPr lang="it-IT" dirty="0" smtClean="0"/>
              <a:t> del fanciullo, non più colui che trasmette le conoscenze.</a:t>
            </a:r>
            <a:endParaRPr lang="it-IT" sz="1200" dirty="0" smtClean="0"/>
          </a:p>
          <a:p>
            <a:pPr lvl="0"/>
            <a:r>
              <a:rPr lang="it-IT" b="1" dirty="0" smtClean="0">
                <a:solidFill>
                  <a:srgbClr val="FF0000"/>
                </a:solidFill>
              </a:rPr>
              <a:t>- Legame Interesse/Bisogni</a:t>
            </a:r>
            <a:r>
              <a:rPr lang="it-IT" dirty="0" smtClean="0"/>
              <a:t>: l'educatore </a:t>
            </a:r>
            <a:r>
              <a:rPr lang="it-IT" b="1" dirty="0" smtClean="0"/>
              <a:t>personalizza l'insegnamento </a:t>
            </a:r>
            <a:r>
              <a:rPr lang="it-IT" dirty="0" smtClean="0"/>
              <a:t>a seconda degli </a:t>
            </a:r>
            <a:r>
              <a:rPr lang="it-IT" b="1" dirty="0" smtClean="0"/>
              <a:t>interessi</a:t>
            </a:r>
            <a:r>
              <a:rPr lang="it-IT" dirty="0" smtClean="0"/>
              <a:t> e dei </a:t>
            </a:r>
            <a:r>
              <a:rPr lang="it-IT" b="1" dirty="0" smtClean="0"/>
              <a:t>bisogni</a:t>
            </a:r>
            <a:r>
              <a:rPr lang="it-IT" dirty="0" smtClean="0"/>
              <a:t> del </a:t>
            </a:r>
            <a:r>
              <a:rPr lang="it-IT" b="1" dirty="0" smtClean="0"/>
              <a:t>bambino</a:t>
            </a:r>
            <a:r>
              <a:rPr lang="it-IT" dirty="0" smtClean="0"/>
              <a:t>.</a:t>
            </a:r>
            <a:endParaRPr lang="it-IT" sz="1200" dirty="0" smtClean="0"/>
          </a:p>
          <a:p>
            <a:pPr lvl="0"/>
            <a:r>
              <a:rPr lang="it-IT" b="1" dirty="0" smtClean="0">
                <a:solidFill>
                  <a:srgbClr val="FF0000"/>
                </a:solidFill>
              </a:rPr>
              <a:t>- Legame Insegnamento/Vita</a:t>
            </a:r>
            <a:r>
              <a:rPr lang="it-IT" dirty="0" smtClean="0"/>
              <a:t>: la </a:t>
            </a:r>
            <a:r>
              <a:rPr lang="it-IT" b="1" dirty="0" smtClean="0"/>
              <a:t>scuola</a:t>
            </a:r>
            <a:r>
              <a:rPr lang="it-IT" dirty="0" smtClean="0"/>
              <a:t> serve per la </a:t>
            </a:r>
            <a:r>
              <a:rPr lang="it-IT" b="1" dirty="0" smtClean="0"/>
              <a:t>vita</a:t>
            </a:r>
            <a:r>
              <a:rPr lang="it-IT" dirty="0" smtClean="0"/>
              <a:t>, non deve esserne separata.</a:t>
            </a:r>
            <a:endParaRPr lang="it-IT" sz="1200" dirty="0" smtClean="0"/>
          </a:p>
          <a:p>
            <a:pPr lvl="0"/>
            <a:r>
              <a:rPr lang="it-IT" b="1" dirty="0" smtClean="0">
                <a:solidFill>
                  <a:srgbClr val="FF0000"/>
                </a:solidFill>
              </a:rPr>
              <a:t>- Intelligenza Operativa</a:t>
            </a:r>
            <a:r>
              <a:rPr lang="it-IT" dirty="0" smtClean="0"/>
              <a:t>: </a:t>
            </a:r>
            <a:r>
              <a:rPr lang="it-IT" b="1" dirty="0" smtClean="0"/>
              <a:t>l'apprendimento</a:t>
            </a:r>
            <a:r>
              <a:rPr lang="it-IT" dirty="0" smtClean="0"/>
              <a:t> passa attraverso </a:t>
            </a:r>
            <a:r>
              <a:rPr lang="it-IT" b="1" dirty="0" smtClean="0"/>
              <a:t>l'esperienza pratica</a:t>
            </a:r>
            <a:r>
              <a:rPr lang="it-IT" dirty="0" smtClean="0"/>
              <a:t>, il bambino va stimolato ad utilizzare la propria intelligenza attraverso l’uso dei </a:t>
            </a:r>
            <a:r>
              <a:rPr lang="it-IT" b="1" dirty="0" smtClean="0"/>
              <a:t>laboratori</a:t>
            </a:r>
            <a:r>
              <a:rPr lang="it-IT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i="1" dirty="0" smtClean="0"/>
              <a:t>Modelli </a:t>
            </a:r>
            <a:r>
              <a:rPr lang="it-IT" sz="2800" b="1" i="1" dirty="0" err="1" smtClean="0"/>
              <a:t>process–</a:t>
            </a:r>
            <a:r>
              <a:rPr lang="it-IT" sz="2800" b="1" i="1" dirty="0" smtClean="0"/>
              <a:t> </a:t>
            </a:r>
            <a:r>
              <a:rPr lang="it-IT" sz="2800" b="1" i="1" dirty="0" err="1" smtClean="0"/>
              <a:t>oriented</a:t>
            </a:r>
            <a:r>
              <a:rPr lang="it-IT" sz="2800" b="1" i="1" dirty="0" smtClean="0"/>
              <a:t> </a:t>
            </a:r>
            <a:endParaRPr lang="it-IT" sz="2800" dirty="0"/>
          </a:p>
        </p:txBody>
      </p:sp>
      <p:pic>
        <p:nvPicPr>
          <p:cNvPr id="1026" name="Picture 2" descr="Don Milani a Barbia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692696"/>
            <a:ext cx="2448272" cy="2674964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3491880" y="3429000"/>
            <a:ext cx="2736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i="1" dirty="0" smtClean="0"/>
              <a:t>Don  </a:t>
            </a:r>
            <a:r>
              <a:rPr lang="it-IT" sz="1400" i="1" dirty="0" err="1" smtClean="0"/>
              <a:t>Milani</a:t>
            </a:r>
            <a:r>
              <a:rPr lang="it-IT" sz="1400" i="1" dirty="0" smtClean="0"/>
              <a:t>, Scuola di </a:t>
            </a:r>
            <a:r>
              <a:rPr lang="it-IT" sz="1400" i="1" dirty="0" err="1" smtClean="0"/>
              <a:t>Barbiana</a:t>
            </a:r>
            <a:r>
              <a:rPr lang="it-IT" sz="1400" i="1" dirty="0" smtClean="0"/>
              <a:t> –</a:t>
            </a:r>
            <a:br>
              <a:rPr lang="it-IT" sz="1400" i="1" dirty="0" smtClean="0"/>
            </a:br>
            <a:r>
              <a:rPr lang="it-IT" sz="1400" i="1" dirty="0" smtClean="0"/>
              <a:t>Lezione all’aperto di Geografia </a:t>
            </a:r>
            <a:endParaRPr lang="it-IT" sz="1400" dirty="0"/>
          </a:p>
        </p:txBody>
      </p:sp>
      <p:pic>
        <p:nvPicPr>
          <p:cNvPr id="1028" name="Picture 4" descr="scuola-robot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340768"/>
            <a:ext cx="2481064" cy="3721596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6228184" y="5085184"/>
            <a:ext cx="29158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i="1" dirty="0" smtClean="0"/>
              <a:t>Scuola di robotica e </a:t>
            </a:r>
            <a:r>
              <a:rPr lang="it-IT" sz="1400" i="1" dirty="0" err="1" smtClean="0"/>
              <a:t>roboetica</a:t>
            </a:r>
            <a:r>
              <a:rPr lang="it-IT" sz="1400" i="1" dirty="0" smtClean="0"/>
              <a:t/>
            </a:r>
            <a:br>
              <a:rPr lang="it-IT" sz="1400" i="1" dirty="0" smtClean="0"/>
            </a:br>
            <a:r>
              <a:rPr lang="it-IT" sz="1400" i="1" dirty="0" smtClean="0">
                <a:hlinkClick r:id="rId4"/>
              </a:rPr>
              <a:t>http://genova.erasuperba.it/notizie-genova/scuola-di-robotica-cnr-ieiit</a:t>
            </a:r>
            <a:r>
              <a:rPr lang="it-IT" sz="1400" i="1" dirty="0" smtClean="0"/>
              <a:t> </a:t>
            </a:r>
            <a:endParaRPr lang="it-IT" sz="1400" dirty="0"/>
          </a:p>
        </p:txBody>
      </p:sp>
      <p:pic>
        <p:nvPicPr>
          <p:cNvPr id="1032" name="Picture 8" descr="http://www.lascuoladelfare.it/classe-in-visi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124668"/>
            <a:ext cx="3024336" cy="1999011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1475656" y="6093296"/>
            <a:ext cx="33123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i="1" dirty="0" smtClean="0"/>
              <a:t>Le scuole del fare sul modello di </a:t>
            </a:r>
            <a:r>
              <a:rPr lang="it-IT" sz="1400" i="1" dirty="0" err="1" smtClean="0"/>
              <a:t>C.Freinet</a:t>
            </a:r>
            <a:endParaRPr lang="it-IT" sz="140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692696"/>
            <a:ext cx="307042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tangolo 11"/>
          <p:cNvSpPr/>
          <p:nvPr/>
        </p:nvSpPr>
        <p:spPr>
          <a:xfrm>
            <a:off x="251520" y="2996952"/>
            <a:ext cx="2736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i="1" dirty="0" smtClean="0"/>
              <a:t>Laboratorio di archeologia</a:t>
            </a:r>
            <a:endParaRPr lang="it-IT" sz="1400" dirty="0"/>
          </a:p>
        </p:txBody>
      </p:sp>
      <p:pic>
        <p:nvPicPr>
          <p:cNvPr id="1035" name="Picture 11" descr="http://pensare_ai_nostri_stessi_pensieri.ilcannocchiale.it/mediamanager/sys.user/187710/mineral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4149080"/>
            <a:ext cx="2609325" cy="1951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333137"/>
            <a:ext cx="8568952" cy="6524863"/>
          </a:xfrm>
          <a:prstGeom prst="rect">
            <a:avLst/>
          </a:prstGeom>
          <a:solidFill>
            <a:srgbClr val="FFFFCC">
              <a:alpha val="83137"/>
            </a:srgbClr>
          </a:solidFill>
        </p:spPr>
        <p:txBody>
          <a:bodyPr wrap="square">
            <a:spAutoFit/>
          </a:bodyPr>
          <a:lstStyle/>
          <a:p>
            <a:pPr marL="173038" lvl="1" indent="-77788">
              <a:lnSpc>
                <a:spcPct val="150000"/>
              </a:lnSpc>
              <a:buFont typeface="+mj-lt"/>
              <a:buAutoNum type="arabicPeriod"/>
              <a:tabLst>
                <a:tab pos="95250" algn="l"/>
              </a:tabLst>
            </a:pPr>
            <a:r>
              <a:rPr lang="it-IT" b="1" dirty="0" smtClean="0">
                <a:solidFill>
                  <a:srgbClr val="FF0000"/>
                </a:solidFill>
              </a:rPr>
              <a:t>Superate le distinzioni </a:t>
            </a:r>
            <a:r>
              <a:rPr lang="it-IT" dirty="0" smtClean="0"/>
              <a:t>tra attività </a:t>
            </a:r>
            <a:r>
              <a:rPr lang="it-IT" b="1" dirty="0" smtClean="0">
                <a:solidFill>
                  <a:srgbClr val="FF0000"/>
                </a:solidFill>
              </a:rPr>
              <a:t>manuali</a:t>
            </a:r>
            <a:r>
              <a:rPr lang="it-IT" b="1" dirty="0" smtClean="0"/>
              <a:t> </a:t>
            </a:r>
            <a:r>
              <a:rPr lang="it-IT" dirty="0" smtClean="0"/>
              <a:t>e attività </a:t>
            </a:r>
            <a:r>
              <a:rPr lang="it-IT" b="1" dirty="0" smtClean="0">
                <a:solidFill>
                  <a:srgbClr val="FF0000"/>
                </a:solidFill>
              </a:rPr>
              <a:t>intellettuali</a:t>
            </a:r>
          </a:p>
          <a:p>
            <a:pPr marL="173038" lvl="1" indent="-77788">
              <a:lnSpc>
                <a:spcPct val="150000"/>
              </a:lnSpc>
              <a:buFont typeface="+mj-lt"/>
              <a:buAutoNum type="arabicPeriod"/>
              <a:tabLst>
                <a:tab pos="95250" algn="l"/>
              </a:tabLst>
            </a:pPr>
            <a:r>
              <a:rPr lang="it-IT" dirty="0" smtClean="0"/>
              <a:t>Autogoverno, </a:t>
            </a:r>
            <a:r>
              <a:rPr lang="it-IT" b="1" u="sng" dirty="0" smtClean="0">
                <a:solidFill>
                  <a:srgbClr val="FF0000"/>
                </a:solidFill>
              </a:rPr>
              <a:t>integrazione di esperienza scolastica ed esperienze sociali</a:t>
            </a:r>
          </a:p>
          <a:p>
            <a:pPr marL="173038" lvl="1" indent="-77788">
              <a:buFont typeface="+mj-lt"/>
              <a:buAutoNum type="arabicPeriod"/>
              <a:tabLst>
                <a:tab pos="95250" algn="l"/>
              </a:tabLst>
            </a:pPr>
            <a:endParaRPr lang="it-IT" b="1" dirty="0" smtClean="0"/>
          </a:p>
          <a:p>
            <a:pPr marL="173038" lvl="1" indent="-77788">
              <a:buFont typeface="+mj-lt"/>
              <a:buAutoNum type="arabicPeriod"/>
              <a:tabLst>
                <a:tab pos="95250" algn="l"/>
              </a:tabLst>
            </a:pPr>
            <a:r>
              <a:rPr lang="it-IT" dirty="0" smtClean="0"/>
              <a:t>Stimolo all’</a:t>
            </a:r>
            <a:r>
              <a:rPr lang="it-IT" b="1" u="sng" dirty="0" smtClean="0">
                <a:solidFill>
                  <a:srgbClr val="FF0000"/>
                </a:solidFill>
              </a:rPr>
              <a:t>imparare facendo</a:t>
            </a:r>
            <a:r>
              <a:rPr lang="it-IT" b="1" dirty="0" smtClean="0"/>
              <a:t>. </a:t>
            </a:r>
            <a:r>
              <a:rPr lang="it-IT" dirty="0" smtClean="0"/>
              <a:t>Interscambio tra ambiente sociale e processi educativi</a:t>
            </a:r>
          </a:p>
          <a:p>
            <a:pPr marL="173038" lvl="1" indent="-77788">
              <a:lnSpc>
                <a:spcPct val="150000"/>
              </a:lnSpc>
              <a:buFont typeface="+mj-lt"/>
              <a:buAutoNum type="arabicPeriod"/>
              <a:tabLst>
                <a:tab pos="95250" algn="l"/>
              </a:tabLst>
            </a:pPr>
            <a:r>
              <a:rPr lang="it-IT" b="1" dirty="0" smtClean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Scuola</a:t>
            </a:r>
            <a:r>
              <a:rPr lang="it-IT" b="1" dirty="0" smtClean="0"/>
              <a:t> </a:t>
            </a:r>
            <a:r>
              <a:rPr lang="it-IT" dirty="0" smtClean="0"/>
              <a:t>come ambiente di vita comunitaria che </a:t>
            </a:r>
            <a:r>
              <a:rPr lang="it-IT" b="1" dirty="0" smtClean="0">
                <a:solidFill>
                  <a:srgbClr val="FF0000"/>
                </a:solidFill>
              </a:rPr>
              <a:t>avvicina al sociale</a:t>
            </a:r>
            <a:br>
              <a:rPr lang="it-IT" b="1" dirty="0" smtClean="0">
                <a:solidFill>
                  <a:srgbClr val="FF0000"/>
                </a:solidFill>
              </a:rPr>
            </a:br>
            <a:endParaRPr lang="it-IT" sz="900" b="1" dirty="0" smtClean="0">
              <a:solidFill>
                <a:srgbClr val="FF0000"/>
              </a:solidFill>
            </a:endParaRPr>
          </a:p>
          <a:p>
            <a:pPr marL="173038" lvl="1" indent="-77788">
              <a:buFont typeface="+mj-lt"/>
              <a:buAutoNum type="arabicPeriod"/>
              <a:tabLst>
                <a:tab pos="95250" algn="l"/>
              </a:tabLst>
            </a:pPr>
            <a:r>
              <a:rPr lang="it-IT" b="1" dirty="0" smtClean="0">
                <a:solidFill>
                  <a:srgbClr val="008000"/>
                </a:solidFill>
              </a:rPr>
              <a:t> </a:t>
            </a:r>
            <a:r>
              <a:rPr lang="it-IT" b="1" u="sng" dirty="0" smtClean="0"/>
              <a:t>Premesse culturali: </a:t>
            </a:r>
            <a:r>
              <a:rPr lang="it-IT" b="1" dirty="0" err="1" smtClean="0">
                <a:solidFill>
                  <a:srgbClr val="008000"/>
                </a:solidFill>
              </a:rPr>
              <a:t>Dewey</a:t>
            </a:r>
            <a:r>
              <a:rPr lang="it-IT" b="1" dirty="0" smtClean="0"/>
              <a:t> e il </a:t>
            </a:r>
            <a:r>
              <a:rPr lang="it-IT" b="1" dirty="0" smtClean="0">
                <a:solidFill>
                  <a:srgbClr val="FF0000"/>
                </a:solidFill>
              </a:rPr>
              <a:t>pragmatismo</a:t>
            </a:r>
            <a:r>
              <a:rPr lang="it-IT" b="1" dirty="0" smtClean="0"/>
              <a:t>; </a:t>
            </a:r>
            <a:r>
              <a:rPr lang="it-IT" dirty="0" smtClean="0"/>
              <a:t>l’etica è socialità</a:t>
            </a:r>
            <a:r>
              <a:rPr lang="it-IT" b="1" dirty="0" smtClean="0"/>
              <a:t>, </a:t>
            </a:r>
            <a:r>
              <a:rPr lang="it-IT" b="1" dirty="0" smtClean="0">
                <a:solidFill>
                  <a:srgbClr val="FF0000"/>
                </a:solidFill>
              </a:rPr>
              <a:t>l’istruzione</a:t>
            </a:r>
            <a:r>
              <a:rPr lang="it-IT" b="1" dirty="0" smtClean="0"/>
              <a:t> </a:t>
            </a:r>
            <a:r>
              <a:rPr lang="it-IT" dirty="0" smtClean="0"/>
              <a:t>è anche impegno morale  a trasformare e </a:t>
            </a:r>
            <a:r>
              <a:rPr lang="it-IT" b="1" dirty="0" smtClean="0">
                <a:solidFill>
                  <a:srgbClr val="FF0000"/>
                </a:solidFill>
              </a:rPr>
              <a:t>risolvere i problemi della realtà</a:t>
            </a:r>
            <a:r>
              <a:rPr lang="it-IT" b="1" dirty="0" smtClean="0"/>
              <a:t/>
            </a:r>
            <a:br>
              <a:rPr lang="it-IT" b="1" dirty="0" smtClean="0"/>
            </a:br>
            <a:endParaRPr lang="it-IT" sz="700" b="1" dirty="0" smtClean="0"/>
          </a:p>
          <a:p>
            <a:pPr marL="173038" lvl="1" indent="-77788">
              <a:lnSpc>
                <a:spcPct val="150000"/>
              </a:lnSpc>
              <a:buFont typeface="+mj-lt"/>
              <a:buAutoNum type="arabicPeriod"/>
              <a:tabLst>
                <a:tab pos="95250" algn="l"/>
              </a:tabLst>
            </a:pPr>
            <a:r>
              <a:rPr lang="it-IT" b="1" dirty="0" smtClean="0"/>
              <a:t>La scuola è </a:t>
            </a:r>
            <a:r>
              <a:rPr lang="it-IT" b="1" u="sng" dirty="0" smtClean="0">
                <a:solidFill>
                  <a:srgbClr val="FF0000"/>
                </a:solidFill>
              </a:rPr>
              <a:t>contesto protetto </a:t>
            </a:r>
            <a:r>
              <a:rPr lang="it-IT" b="1" dirty="0" smtClean="0"/>
              <a:t>per sperimentare una </a:t>
            </a:r>
            <a:r>
              <a:rPr lang="it-IT" b="1" dirty="0" smtClean="0">
                <a:solidFill>
                  <a:srgbClr val="FF0000"/>
                </a:solidFill>
              </a:rPr>
              <a:t>società pluralista</a:t>
            </a:r>
          </a:p>
          <a:p>
            <a:pPr marL="173038" lvl="1" indent="-77788">
              <a:buFont typeface="+mj-lt"/>
              <a:buAutoNum type="arabicPeriod"/>
              <a:tabLst>
                <a:tab pos="95250" algn="l"/>
              </a:tabLst>
            </a:pPr>
            <a:r>
              <a:rPr lang="it-IT" b="1" u="sng" dirty="0" smtClean="0">
                <a:solidFill>
                  <a:srgbClr val="FF0000"/>
                </a:solidFill>
              </a:rPr>
              <a:t>Conoscere, fare e riflettere sono pratiche strettamente connesse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b="1" dirty="0" err="1" smtClean="0">
                <a:solidFill>
                  <a:srgbClr val="008000"/>
                </a:solidFill>
              </a:rPr>
              <a:t>Decroly</a:t>
            </a:r>
            <a:r>
              <a:rPr lang="it-IT" b="1" dirty="0" smtClean="0">
                <a:solidFill>
                  <a:srgbClr val="008000"/>
                </a:solidFill>
              </a:rPr>
              <a:t>, </a:t>
            </a:r>
            <a:r>
              <a:rPr lang="it-IT" b="1" dirty="0" err="1" smtClean="0">
                <a:solidFill>
                  <a:srgbClr val="008000"/>
                </a:solidFill>
              </a:rPr>
              <a:t>Montessori</a:t>
            </a:r>
            <a:r>
              <a:rPr lang="it-IT" b="1" dirty="0" smtClean="0">
                <a:solidFill>
                  <a:srgbClr val="008000"/>
                </a:solidFill>
              </a:rPr>
              <a:t>, Don </a:t>
            </a:r>
            <a:r>
              <a:rPr lang="it-IT" b="1" dirty="0" err="1" smtClean="0">
                <a:solidFill>
                  <a:srgbClr val="008000"/>
                </a:solidFill>
              </a:rPr>
              <a:t>Milani</a:t>
            </a:r>
            <a:r>
              <a:rPr lang="it-IT" b="1" dirty="0" smtClean="0"/>
              <a:t> (</a:t>
            </a:r>
            <a:r>
              <a:rPr lang="it-IT" dirty="0" smtClean="0"/>
              <a:t>scrittura collettiva </a:t>
            </a:r>
            <a:r>
              <a:rPr lang="it-IT" b="1" dirty="0" smtClean="0"/>
              <a:t>)</a:t>
            </a:r>
            <a:r>
              <a:rPr lang="it-IT" b="1" dirty="0" smtClean="0">
                <a:solidFill>
                  <a:srgbClr val="008000"/>
                </a:solidFill>
              </a:rPr>
              <a:t> </a:t>
            </a:r>
            <a:r>
              <a:rPr lang="it-IT" b="1" dirty="0" err="1" smtClean="0">
                <a:solidFill>
                  <a:srgbClr val="008000"/>
                </a:solidFill>
              </a:rPr>
              <a:t>Freinet</a:t>
            </a:r>
            <a:r>
              <a:rPr lang="it-IT" b="1" dirty="0" smtClean="0">
                <a:solidFill>
                  <a:srgbClr val="008000"/>
                </a:solidFill>
              </a:rPr>
              <a:t> </a:t>
            </a:r>
            <a:r>
              <a:rPr lang="it-IT" dirty="0" smtClean="0"/>
              <a:t>(laboratorio tipografico)</a:t>
            </a:r>
            <a:br>
              <a:rPr lang="it-IT" dirty="0" smtClean="0"/>
            </a:br>
            <a:endParaRPr lang="it-IT" dirty="0" smtClean="0"/>
          </a:p>
          <a:p>
            <a:pPr marL="173038" lvl="1" indent="-77788">
              <a:buFont typeface="+mj-lt"/>
              <a:buAutoNum type="arabicPeriod"/>
              <a:tabLst>
                <a:tab pos="95250" algn="l"/>
              </a:tabLst>
            </a:pPr>
            <a:r>
              <a:rPr lang="it-IT" b="1" dirty="0" smtClean="0"/>
              <a:t>Didattiche non autoritarie</a:t>
            </a:r>
            <a:r>
              <a:rPr lang="it-IT" dirty="0" smtClean="0"/>
              <a:t>, non direttive</a:t>
            </a:r>
            <a:r>
              <a:rPr lang="it-IT" b="1" dirty="0" smtClean="0"/>
              <a:t> (</a:t>
            </a:r>
            <a:r>
              <a:rPr lang="it-IT" b="1" dirty="0" err="1" smtClean="0">
                <a:solidFill>
                  <a:srgbClr val="008000"/>
                </a:solidFill>
              </a:rPr>
              <a:t>Rogers</a:t>
            </a:r>
            <a:r>
              <a:rPr lang="it-IT" b="1" dirty="0" smtClean="0">
                <a:solidFill>
                  <a:srgbClr val="008000"/>
                </a:solidFill>
              </a:rPr>
              <a:t>)  </a:t>
            </a:r>
            <a:r>
              <a:rPr lang="it-IT" dirty="0" smtClean="0"/>
              <a:t>cooperative (</a:t>
            </a:r>
            <a:r>
              <a:rPr lang="it-IT" b="1" dirty="0" smtClean="0"/>
              <a:t> </a:t>
            </a:r>
            <a:r>
              <a:rPr lang="it-IT" b="1" dirty="0" err="1" smtClean="0">
                <a:solidFill>
                  <a:srgbClr val="008000"/>
                </a:solidFill>
              </a:rPr>
              <a:t>Ciari</a:t>
            </a:r>
            <a:r>
              <a:rPr lang="it-IT" b="1" dirty="0" smtClean="0">
                <a:solidFill>
                  <a:srgbClr val="008000"/>
                </a:solidFill>
              </a:rPr>
              <a:t>, </a:t>
            </a:r>
            <a:r>
              <a:rPr lang="it-IT" b="1" dirty="0" err="1" smtClean="0">
                <a:solidFill>
                  <a:srgbClr val="008000"/>
                </a:solidFill>
              </a:rPr>
              <a:t>Freinet</a:t>
            </a:r>
            <a:r>
              <a:rPr lang="it-IT" b="1" dirty="0" smtClean="0">
                <a:solidFill>
                  <a:srgbClr val="008000"/>
                </a:solidFill>
              </a:rPr>
              <a:t> , Lodi</a:t>
            </a:r>
            <a:r>
              <a:rPr lang="it-IT" b="1" dirty="0" smtClean="0"/>
              <a:t>) </a:t>
            </a:r>
            <a:r>
              <a:rPr lang="it-IT" dirty="0" smtClean="0"/>
              <a:t>cooperative </a:t>
            </a:r>
            <a:r>
              <a:rPr lang="it-IT" dirty="0" err="1" smtClean="0"/>
              <a:t>learning</a:t>
            </a:r>
            <a:r>
              <a:rPr lang="it-IT" dirty="0" smtClean="0"/>
              <a:t> </a:t>
            </a:r>
            <a:r>
              <a:rPr lang="it-IT" b="1" dirty="0" smtClean="0"/>
              <a:t>( </a:t>
            </a:r>
            <a:r>
              <a:rPr lang="it-IT" b="1" dirty="0" err="1" smtClean="0">
                <a:solidFill>
                  <a:srgbClr val="008000"/>
                </a:solidFill>
              </a:rPr>
              <a:t>Comoglio</a:t>
            </a:r>
            <a:r>
              <a:rPr lang="it-IT" b="1" dirty="0" smtClean="0"/>
              <a:t> ) </a:t>
            </a:r>
            <a:r>
              <a:rPr lang="it-IT" dirty="0" smtClean="0"/>
              <a:t>laboratori, progetti, </a:t>
            </a:r>
            <a:r>
              <a:rPr lang="it-IT" dirty="0" err="1" smtClean="0"/>
              <a:t>peer-tutoring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sz="1050" dirty="0" smtClean="0"/>
          </a:p>
          <a:p>
            <a:pPr marL="173038" lvl="1" indent="-77788">
              <a:buFont typeface="+mj-lt"/>
              <a:buAutoNum type="arabicPeriod"/>
              <a:tabLst>
                <a:tab pos="95250" algn="l"/>
              </a:tabLst>
            </a:pPr>
            <a:r>
              <a:rPr lang="it-IT" b="1" u="sng" dirty="0" smtClean="0"/>
              <a:t>Metodo</a:t>
            </a:r>
            <a:r>
              <a:rPr lang="it-IT" b="1" dirty="0" smtClean="0"/>
              <a:t>: </a:t>
            </a:r>
            <a:r>
              <a:rPr lang="it-IT" dirty="0" smtClean="0"/>
              <a:t>basato sulla </a:t>
            </a:r>
            <a:r>
              <a:rPr lang="it-IT" b="1" u="sng" dirty="0" smtClean="0">
                <a:solidFill>
                  <a:srgbClr val="FF0000"/>
                </a:solidFill>
              </a:rPr>
              <a:t>scoperta, riflessione, sperimentazione di realtà</a:t>
            </a:r>
            <a:r>
              <a:rPr lang="it-IT" b="1" dirty="0" smtClean="0">
                <a:solidFill>
                  <a:srgbClr val="FF0000"/>
                </a:solidFill>
              </a:rPr>
              <a:t/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dirty="0" smtClean="0"/>
              <a:t>Utilizzo ampio di strumenti e artefatti</a:t>
            </a:r>
          </a:p>
          <a:p>
            <a:pPr marL="173038" lvl="1" indent="-77788">
              <a:lnSpc>
                <a:spcPct val="150000"/>
              </a:lnSpc>
              <a:buFont typeface="+mj-lt"/>
              <a:buAutoNum type="arabicPeriod"/>
              <a:tabLst>
                <a:tab pos="95250" algn="l"/>
              </a:tabLst>
            </a:pPr>
            <a:r>
              <a:rPr lang="it-IT" b="1" dirty="0" smtClean="0"/>
              <a:t> </a:t>
            </a:r>
            <a:r>
              <a:rPr lang="it-IT" dirty="0" smtClean="0"/>
              <a:t>Scuola come </a:t>
            </a:r>
            <a:r>
              <a:rPr lang="it-IT" b="1" dirty="0" smtClean="0"/>
              <a:t>laboratorio di ricerca ( </a:t>
            </a:r>
            <a:r>
              <a:rPr lang="it-IT" b="1" dirty="0" smtClean="0">
                <a:solidFill>
                  <a:srgbClr val="008000"/>
                </a:solidFill>
              </a:rPr>
              <a:t>De </a:t>
            </a:r>
            <a:r>
              <a:rPr lang="it-IT" b="1" dirty="0" err="1" smtClean="0">
                <a:solidFill>
                  <a:srgbClr val="008000"/>
                </a:solidFill>
              </a:rPr>
              <a:t>Bartolomeis</a:t>
            </a:r>
            <a:r>
              <a:rPr lang="it-IT" b="1" dirty="0" smtClean="0">
                <a:solidFill>
                  <a:srgbClr val="008000"/>
                </a:solidFill>
              </a:rPr>
              <a:t> </a:t>
            </a:r>
            <a:r>
              <a:rPr lang="it-IT" b="1" dirty="0" smtClean="0"/>
              <a:t>)</a:t>
            </a:r>
          </a:p>
          <a:p>
            <a:pPr marL="173038" lvl="1" indent="-77788">
              <a:lnSpc>
                <a:spcPct val="150000"/>
              </a:lnSpc>
              <a:buFont typeface="+mj-lt"/>
              <a:buAutoNum type="arabicPeriod"/>
              <a:tabLst>
                <a:tab pos="95250" algn="l"/>
              </a:tabLst>
            </a:pPr>
            <a:r>
              <a:rPr lang="it-IT" b="1" u="sng" dirty="0" smtClean="0">
                <a:solidFill>
                  <a:srgbClr val="FF0000"/>
                </a:solidFill>
              </a:rPr>
              <a:t>Valutazione  formativa</a:t>
            </a:r>
            <a:r>
              <a:rPr lang="it-IT" b="1" dirty="0" smtClean="0"/>
              <a:t>, </a:t>
            </a:r>
            <a:r>
              <a:rPr lang="it-IT" dirty="0" smtClean="0"/>
              <a:t>centrata sui processi, è </a:t>
            </a:r>
            <a:r>
              <a:rPr lang="it-IT" b="1" dirty="0" smtClean="0">
                <a:solidFill>
                  <a:srgbClr val="FF0000"/>
                </a:solidFill>
              </a:rPr>
              <a:t>guida regolativa  </a:t>
            </a:r>
            <a:r>
              <a:rPr lang="it-IT" dirty="0" smtClean="0"/>
              <a:t>di</a:t>
            </a:r>
            <a:r>
              <a:rPr lang="it-IT" b="1" dirty="0" smtClean="0"/>
              <a:t> </a:t>
            </a:r>
            <a:r>
              <a:rPr lang="it-IT" dirty="0" smtClean="0"/>
              <a:t>azioni didattiche</a:t>
            </a:r>
            <a:endParaRPr lang="it-IT" b="1" dirty="0" smtClean="0"/>
          </a:p>
          <a:p>
            <a:pPr marL="173038" lvl="1" indent="-77788">
              <a:lnSpc>
                <a:spcPct val="150000"/>
              </a:lnSpc>
              <a:buFont typeface="+mj-lt"/>
              <a:buAutoNum type="arabicPeriod"/>
              <a:tabLst>
                <a:tab pos="95250" algn="l"/>
              </a:tabLst>
            </a:pPr>
            <a:r>
              <a:rPr lang="it-IT" dirty="0" smtClean="0"/>
              <a:t>I criteri valutativi operano un continuo  </a:t>
            </a:r>
            <a:r>
              <a:rPr lang="it-IT" b="1" dirty="0" smtClean="0">
                <a:solidFill>
                  <a:srgbClr val="FF0000"/>
                </a:solidFill>
              </a:rPr>
              <a:t>monitoraggio</a:t>
            </a:r>
            <a:r>
              <a:rPr lang="it-IT" b="1" dirty="0" smtClean="0"/>
              <a:t> </a:t>
            </a:r>
            <a:r>
              <a:rPr lang="it-IT" dirty="0" smtClean="0"/>
              <a:t>dei</a:t>
            </a:r>
            <a:r>
              <a:rPr lang="it-IT" b="1" dirty="0" smtClean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processi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i="1" dirty="0" smtClean="0"/>
              <a:t>Modelli </a:t>
            </a:r>
            <a:r>
              <a:rPr lang="it-IT" sz="2800" b="1" i="1" dirty="0" err="1" smtClean="0"/>
              <a:t>product–</a:t>
            </a:r>
            <a:r>
              <a:rPr lang="it-IT" sz="2800" b="1" i="1" dirty="0" smtClean="0"/>
              <a:t> </a:t>
            </a:r>
            <a:r>
              <a:rPr lang="it-IT" sz="2800" b="1" i="1" dirty="0" err="1" smtClean="0"/>
              <a:t>oriented</a:t>
            </a:r>
            <a:r>
              <a:rPr lang="it-IT" sz="2800" b="1" i="1" dirty="0" smtClean="0"/>
              <a:t> </a:t>
            </a:r>
            <a:endParaRPr lang="it-IT" sz="2800" dirty="0"/>
          </a:p>
        </p:txBody>
      </p:sp>
      <p:sp>
        <p:nvSpPr>
          <p:cNvPr id="3" name="Rettangolo 2"/>
          <p:cNvSpPr/>
          <p:nvPr/>
        </p:nvSpPr>
        <p:spPr>
          <a:xfrm>
            <a:off x="179512" y="476672"/>
            <a:ext cx="8568952" cy="3847207"/>
          </a:xfrm>
          <a:prstGeom prst="rect">
            <a:avLst/>
          </a:prstGeom>
          <a:solidFill>
            <a:srgbClr val="CCFF99">
              <a:alpha val="80000"/>
            </a:srgbClr>
          </a:solidFill>
        </p:spPr>
        <p:txBody>
          <a:bodyPr wrap="square">
            <a:spAutoFit/>
          </a:bodyPr>
          <a:lstStyle/>
          <a:p>
            <a:pPr marL="342900" lvl="1" indent="-342900" algn="ctr">
              <a:tabLst>
                <a:tab pos="0" algn="l"/>
              </a:tabLst>
            </a:pPr>
            <a:r>
              <a:rPr lang="it-IT" sz="2000" b="1" dirty="0" smtClean="0"/>
              <a:t>Modelli culturali di riferimento e quadri teorici di sfondo</a:t>
            </a:r>
          </a:p>
          <a:p>
            <a:pPr marL="342900" lvl="1" indent="-342900">
              <a:buFontTx/>
              <a:buChar char="-"/>
              <a:tabLst>
                <a:tab pos="0" algn="l"/>
              </a:tabLst>
            </a:pPr>
            <a:r>
              <a:rPr lang="it-IT" sz="2000" dirty="0" smtClean="0"/>
              <a:t>Modelli centrati sull</a:t>
            </a:r>
            <a:r>
              <a:rPr lang="it-IT" sz="2000" dirty="0" smtClean="0">
                <a:solidFill>
                  <a:srgbClr val="FF0000"/>
                </a:solidFill>
              </a:rPr>
              <a:t>’</a:t>
            </a:r>
            <a:r>
              <a:rPr lang="it-IT" sz="2000" b="1" dirty="0" smtClean="0">
                <a:solidFill>
                  <a:srgbClr val="FF0000"/>
                </a:solidFill>
              </a:rPr>
              <a:t>epistemologia disciplinare</a:t>
            </a:r>
          </a:p>
          <a:p>
            <a:pPr marL="342900" lvl="1" indent="-342900">
              <a:buFontTx/>
              <a:buChar char="-"/>
              <a:tabLst>
                <a:tab pos="0" algn="l"/>
              </a:tabLst>
            </a:pPr>
            <a:r>
              <a:rPr lang="it-IT" sz="2000" dirty="0" smtClean="0"/>
              <a:t>Istruzione formale, </a:t>
            </a:r>
            <a:r>
              <a:rPr lang="it-IT" sz="2000" b="1" dirty="0" smtClean="0">
                <a:solidFill>
                  <a:srgbClr val="FF0000"/>
                </a:solidFill>
              </a:rPr>
              <a:t>insegnamento discipline</a:t>
            </a:r>
            <a:r>
              <a:rPr lang="it-IT" sz="2000" b="1" dirty="0" smtClean="0"/>
              <a:t>, </a:t>
            </a:r>
            <a:r>
              <a:rPr lang="it-IT" sz="2000" dirty="0" smtClean="0"/>
              <a:t>per </a:t>
            </a:r>
            <a:r>
              <a:rPr lang="it-IT" sz="2000" b="1" dirty="0" smtClean="0"/>
              <a:t>interpretare la realtà</a:t>
            </a:r>
          </a:p>
          <a:p>
            <a:pPr marL="342900" lvl="1" indent="-342900">
              <a:buFontTx/>
              <a:buChar char="-"/>
              <a:tabLst>
                <a:tab pos="0" algn="l"/>
              </a:tabLst>
            </a:pPr>
            <a:r>
              <a:rPr lang="it-IT" sz="2000" dirty="0" smtClean="0"/>
              <a:t>Agire didattico come </a:t>
            </a:r>
            <a:r>
              <a:rPr lang="it-IT" sz="2000" b="1" dirty="0" smtClean="0">
                <a:solidFill>
                  <a:srgbClr val="FF0000"/>
                </a:solidFill>
              </a:rPr>
              <a:t>ingegneria dell’istruzione. </a:t>
            </a:r>
          </a:p>
          <a:p>
            <a:pPr marL="342900" lvl="1" indent="-342900">
              <a:buFontTx/>
              <a:buChar char="-"/>
              <a:tabLst>
                <a:tab pos="0" algn="l"/>
              </a:tabLst>
            </a:pPr>
            <a:r>
              <a:rPr lang="it-IT" sz="2000" b="1" i="1" dirty="0" err="1" smtClean="0">
                <a:solidFill>
                  <a:srgbClr val="008000"/>
                </a:solidFill>
              </a:rPr>
              <a:t>Skinner</a:t>
            </a:r>
            <a:r>
              <a:rPr lang="it-IT" sz="2000" b="1" dirty="0" smtClean="0"/>
              <a:t> (</a:t>
            </a:r>
            <a:r>
              <a:rPr lang="it-IT" sz="2000" dirty="0" smtClean="0"/>
              <a:t>stimolo – risposta</a:t>
            </a:r>
            <a:r>
              <a:rPr lang="it-IT" sz="2000" b="1" dirty="0" smtClean="0"/>
              <a:t>) </a:t>
            </a:r>
            <a:r>
              <a:rPr lang="it-IT" sz="2000" b="1" u="sng" dirty="0" smtClean="0">
                <a:solidFill>
                  <a:srgbClr val="FF0000"/>
                </a:solidFill>
              </a:rPr>
              <a:t>Comportamentismo</a:t>
            </a:r>
            <a:r>
              <a:rPr lang="it-IT" sz="2000" b="1" dirty="0" smtClean="0"/>
              <a:t> - </a:t>
            </a:r>
            <a:r>
              <a:rPr lang="it-IT" sz="2000" dirty="0" smtClean="0"/>
              <a:t>Sequenze parcellizzate con rinforzo positivo o negativo - ottimizzazione procedure con </a:t>
            </a:r>
            <a:r>
              <a:rPr lang="it-IT" sz="2000" b="1" dirty="0" smtClean="0"/>
              <a:t>comportamenti osservabili </a:t>
            </a:r>
            <a:r>
              <a:rPr lang="it-IT" sz="2000" dirty="0" smtClean="0"/>
              <a:t>e </a:t>
            </a:r>
            <a:r>
              <a:rPr lang="it-IT" sz="2000" b="1" dirty="0" smtClean="0"/>
              <a:t>prestazioni verificabili  -</a:t>
            </a:r>
            <a:r>
              <a:rPr lang="it-IT" sz="2000" dirty="0" smtClean="0"/>
              <a:t> </a:t>
            </a:r>
            <a:r>
              <a:rPr lang="it-IT" sz="2000" b="1" dirty="0" smtClean="0"/>
              <a:t>macchine per insegnare </a:t>
            </a:r>
            <a:r>
              <a:rPr lang="it-IT" sz="2000" dirty="0" smtClean="0"/>
              <a:t> con impostazione programmata</a:t>
            </a:r>
          </a:p>
          <a:p>
            <a:pPr marL="342900" lvl="1" indent="-342900">
              <a:buFontTx/>
              <a:buChar char="-"/>
              <a:tabLst>
                <a:tab pos="0" algn="l"/>
              </a:tabLst>
            </a:pPr>
            <a:r>
              <a:rPr lang="it-IT" sz="2000" b="1" i="1" dirty="0" err="1" smtClean="0">
                <a:solidFill>
                  <a:srgbClr val="008000"/>
                </a:solidFill>
              </a:rPr>
              <a:t>Bruner</a:t>
            </a:r>
            <a:r>
              <a:rPr lang="it-IT" sz="2000" b="1" dirty="0" smtClean="0"/>
              <a:t> </a:t>
            </a:r>
            <a:r>
              <a:rPr lang="it-IT" sz="2000" dirty="0" smtClean="0"/>
              <a:t>( teorie dell’istruzione ) </a:t>
            </a:r>
            <a:r>
              <a:rPr lang="it-IT" sz="2000" b="1" u="sng" dirty="0" smtClean="0">
                <a:solidFill>
                  <a:srgbClr val="FF0000"/>
                </a:solidFill>
              </a:rPr>
              <a:t>Cognitivismo</a:t>
            </a:r>
            <a:r>
              <a:rPr lang="it-IT" sz="2000" dirty="0" smtClean="0"/>
              <a:t> - modelli didattici della mente e </a:t>
            </a:r>
            <a:r>
              <a:rPr lang="it-IT" sz="2000" b="1" dirty="0" smtClean="0"/>
              <a:t>competenze </a:t>
            </a:r>
            <a:r>
              <a:rPr lang="it-IT" sz="2000" b="1" dirty="0" err="1" smtClean="0"/>
              <a:t>metacognitive</a:t>
            </a:r>
            <a:r>
              <a:rPr lang="it-IT" sz="2000" b="1" dirty="0" smtClean="0"/>
              <a:t> </a:t>
            </a:r>
            <a:r>
              <a:rPr lang="it-IT" sz="2000" dirty="0" smtClean="0"/>
              <a:t>( </a:t>
            </a:r>
            <a:r>
              <a:rPr lang="it-IT" sz="2000" i="1" dirty="0" smtClean="0"/>
              <a:t>Key </a:t>
            </a:r>
            <a:r>
              <a:rPr lang="it-IT" sz="2000" i="1" dirty="0" err="1" smtClean="0"/>
              <a:t>competencies</a:t>
            </a:r>
            <a:r>
              <a:rPr lang="it-IT" sz="2000" i="1" dirty="0" smtClean="0"/>
              <a:t> </a:t>
            </a:r>
            <a:r>
              <a:rPr lang="it-IT" sz="2000" dirty="0" smtClean="0"/>
              <a:t>) </a:t>
            </a:r>
          </a:p>
          <a:p>
            <a:pPr marL="342900" lvl="1" indent="-342900">
              <a:buFontTx/>
              <a:buChar char="-"/>
              <a:tabLst>
                <a:tab pos="0" algn="l"/>
              </a:tabLst>
            </a:pPr>
            <a:r>
              <a:rPr lang="it-IT" sz="2000" dirty="0" smtClean="0"/>
              <a:t>per il </a:t>
            </a:r>
            <a:r>
              <a:rPr lang="it-IT" sz="2000" b="1" i="1" dirty="0" err="1" smtClean="0"/>
              <a:t>lifelong</a:t>
            </a:r>
            <a:r>
              <a:rPr lang="it-IT" sz="2000" b="1" i="1" dirty="0" smtClean="0"/>
              <a:t> </a:t>
            </a:r>
            <a:r>
              <a:rPr lang="it-IT" sz="2000" b="1" i="1" dirty="0" err="1" smtClean="0"/>
              <a:t>learning</a:t>
            </a:r>
            <a:r>
              <a:rPr lang="it-IT" sz="2000" b="1" i="1" dirty="0" smtClean="0"/>
              <a:t> </a:t>
            </a:r>
            <a:r>
              <a:rPr lang="it-IT" sz="2000" i="1" dirty="0" smtClean="0"/>
              <a:t>( </a:t>
            </a:r>
            <a:r>
              <a:rPr lang="it-IT" sz="2000" b="1" i="1" dirty="0" err="1" smtClean="0">
                <a:solidFill>
                  <a:srgbClr val="008000"/>
                </a:solidFill>
              </a:rPr>
              <a:t>Brown</a:t>
            </a:r>
            <a:r>
              <a:rPr lang="it-IT" sz="2000" i="1" dirty="0" smtClean="0"/>
              <a:t> )</a:t>
            </a:r>
          </a:p>
          <a:p>
            <a:pPr marL="342900" lvl="1" indent="-342900">
              <a:buFontTx/>
              <a:buChar char="-"/>
              <a:tabLst>
                <a:tab pos="0" algn="l"/>
              </a:tabLst>
            </a:pPr>
            <a:r>
              <a:rPr lang="it-IT" sz="2000" i="1" dirty="0" smtClean="0"/>
              <a:t>Per le </a:t>
            </a:r>
            <a:r>
              <a:rPr lang="it-IT" sz="2000" b="1" i="1" dirty="0" smtClean="0"/>
              <a:t>competenze di scrittura</a:t>
            </a:r>
            <a:r>
              <a:rPr lang="it-IT" sz="2000" i="1" dirty="0" smtClean="0"/>
              <a:t> ( </a:t>
            </a:r>
            <a:r>
              <a:rPr lang="it-IT" sz="2000" b="1" i="1" dirty="0" err="1" smtClean="0">
                <a:solidFill>
                  <a:srgbClr val="008000"/>
                </a:solidFill>
              </a:rPr>
              <a:t>Scardamalia</a:t>
            </a:r>
            <a:r>
              <a:rPr lang="it-IT" sz="2000" b="1" i="1" dirty="0" smtClean="0">
                <a:solidFill>
                  <a:srgbClr val="008000"/>
                </a:solidFill>
              </a:rPr>
              <a:t> e </a:t>
            </a:r>
            <a:r>
              <a:rPr lang="it-IT" sz="2000" b="1" i="1" dirty="0" err="1" smtClean="0">
                <a:solidFill>
                  <a:srgbClr val="008000"/>
                </a:solidFill>
              </a:rPr>
              <a:t>Bereiter</a:t>
            </a:r>
            <a:r>
              <a:rPr lang="it-IT" sz="2000" b="1" i="1" dirty="0" smtClean="0">
                <a:solidFill>
                  <a:srgbClr val="008000"/>
                </a:solidFill>
              </a:rPr>
              <a:t> </a:t>
            </a:r>
            <a:r>
              <a:rPr lang="it-IT" sz="2000" i="1" dirty="0" smtClean="0"/>
              <a:t>)</a:t>
            </a:r>
          </a:p>
        </p:txBody>
      </p:sp>
      <p:grpSp>
        <p:nvGrpSpPr>
          <p:cNvPr id="13" name="Gruppo 12"/>
          <p:cNvGrpSpPr/>
          <p:nvPr/>
        </p:nvGrpSpPr>
        <p:grpSpPr>
          <a:xfrm>
            <a:off x="2411760" y="4437112"/>
            <a:ext cx="4119974" cy="1233428"/>
            <a:chOff x="2411760" y="4725144"/>
            <a:chExt cx="4119974" cy="1233428"/>
          </a:xfrm>
        </p:grpSpPr>
        <p:sp>
          <p:nvSpPr>
            <p:cNvPr id="9" name="Rettangolo 8"/>
            <p:cNvSpPr/>
            <p:nvPr/>
          </p:nvSpPr>
          <p:spPr>
            <a:xfrm>
              <a:off x="2411760" y="4725144"/>
              <a:ext cx="4119974" cy="369332"/>
            </a:xfrm>
            <a:prstGeom prst="rect">
              <a:avLst/>
            </a:prstGeom>
            <a:solidFill>
              <a:srgbClr val="CCFF99"/>
            </a:solidFill>
          </p:spPr>
          <p:txBody>
            <a:bodyPr wrap="none">
              <a:spAutoFit/>
            </a:bodyPr>
            <a:lstStyle/>
            <a:p>
              <a:r>
                <a:rPr lang="it-IT" b="1" dirty="0" smtClean="0">
                  <a:solidFill>
                    <a:srgbClr val="FF0000"/>
                  </a:solidFill>
                </a:rPr>
                <a:t>Struttura  epistemologica delle discipline </a:t>
              </a:r>
              <a:endParaRPr lang="it-IT" dirty="0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2699792" y="5589240"/>
              <a:ext cx="3714094" cy="369332"/>
            </a:xfrm>
            <a:prstGeom prst="rect">
              <a:avLst/>
            </a:prstGeom>
            <a:solidFill>
              <a:srgbClr val="CCFF99"/>
            </a:solidFill>
          </p:spPr>
          <p:txBody>
            <a:bodyPr wrap="none">
              <a:spAutoFit/>
            </a:bodyPr>
            <a:lstStyle/>
            <a:p>
              <a:r>
                <a:rPr lang="it-IT" b="1" dirty="0" smtClean="0">
                  <a:solidFill>
                    <a:srgbClr val="FF0000"/>
                  </a:solidFill>
                </a:rPr>
                <a:t>Strutture cognitive degli apprendenti</a:t>
              </a:r>
              <a:endParaRPr lang="it-IT" dirty="0"/>
            </a:p>
          </p:txBody>
        </p:sp>
        <p:sp>
          <p:nvSpPr>
            <p:cNvPr id="12" name="Freccia bidirezionale verticale 11"/>
            <p:cNvSpPr/>
            <p:nvPr/>
          </p:nvSpPr>
          <p:spPr>
            <a:xfrm>
              <a:off x="4211960" y="5085184"/>
              <a:ext cx="360040" cy="504056"/>
            </a:xfrm>
            <a:prstGeom prst="up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4" name="Rettangolo 13"/>
          <p:cNvSpPr/>
          <p:nvPr/>
        </p:nvSpPr>
        <p:spPr>
          <a:xfrm>
            <a:off x="323528" y="5805264"/>
            <a:ext cx="8424936" cy="923330"/>
          </a:xfrm>
          <a:prstGeom prst="rect">
            <a:avLst/>
          </a:prstGeom>
          <a:solidFill>
            <a:srgbClr val="CCFF99">
              <a:alpha val="80000"/>
            </a:srgbClr>
          </a:solidFill>
        </p:spPr>
        <p:txBody>
          <a:bodyPr wrap="square">
            <a:spAutoFit/>
          </a:bodyPr>
          <a:lstStyle/>
          <a:p>
            <a:pPr marL="342900" lvl="1" indent="-342900">
              <a:tabLst>
                <a:tab pos="0" algn="l"/>
              </a:tabLst>
            </a:pPr>
            <a:r>
              <a:rPr lang="it-IT" dirty="0" smtClean="0"/>
              <a:t>- L’insegnante prevede da solo i tragitti di programmazione ( </a:t>
            </a:r>
            <a:r>
              <a:rPr lang="it-IT" b="1" dirty="0" smtClean="0">
                <a:solidFill>
                  <a:srgbClr val="FF0000"/>
                </a:solidFill>
              </a:rPr>
              <a:t>direttività</a:t>
            </a:r>
            <a:r>
              <a:rPr lang="it-IT" dirty="0" smtClean="0"/>
              <a:t> )</a:t>
            </a:r>
          </a:p>
          <a:p>
            <a:pPr marL="342900" lvl="1" indent="-342900">
              <a:buFontTx/>
              <a:buChar char="-"/>
              <a:tabLst>
                <a:tab pos="0" algn="l"/>
              </a:tabLst>
            </a:pPr>
            <a:r>
              <a:rPr lang="it-IT" dirty="0" smtClean="0"/>
              <a:t>E’ il </a:t>
            </a:r>
            <a:r>
              <a:rPr lang="it-IT" b="1" dirty="0" smtClean="0"/>
              <a:t>solo responsabile </a:t>
            </a:r>
            <a:r>
              <a:rPr lang="it-IT" dirty="0" smtClean="0"/>
              <a:t>di efficacia ed efficienza della </a:t>
            </a:r>
            <a:r>
              <a:rPr lang="it-IT" b="1" dirty="0" smtClean="0"/>
              <a:t>trasposizione didattica</a:t>
            </a:r>
          </a:p>
          <a:p>
            <a:pPr marL="342900" lvl="1" indent="-342900">
              <a:buFontTx/>
              <a:buChar char="-"/>
              <a:tabLst>
                <a:tab pos="0" algn="l"/>
              </a:tabLst>
            </a:pPr>
            <a:r>
              <a:rPr lang="it-IT" dirty="0" smtClean="0"/>
              <a:t>Importante la </a:t>
            </a:r>
            <a:r>
              <a:rPr lang="it-IT" b="1" dirty="0" smtClean="0">
                <a:solidFill>
                  <a:srgbClr val="FF0000"/>
                </a:solidFill>
              </a:rPr>
              <a:t>valutazione </a:t>
            </a:r>
            <a:r>
              <a:rPr lang="it-IT" b="1" dirty="0" err="1" smtClean="0">
                <a:solidFill>
                  <a:srgbClr val="FF0000"/>
                </a:solidFill>
              </a:rPr>
              <a:t>sommativa</a:t>
            </a:r>
            <a:r>
              <a:rPr lang="it-IT" b="1" dirty="0" smtClean="0"/>
              <a:t>, </a:t>
            </a:r>
            <a:r>
              <a:rPr lang="it-IT" dirty="0" smtClean="0"/>
              <a:t>che verifica </a:t>
            </a:r>
            <a:r>
              <a:rPr lang="it-IT" b="1" dirty="0" smtClean="0"/>
              <a:t>esiti effettivamente conseguiti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4572000" y="4869160"/>
            <a:ext cx="15044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smtClean="0">
                <a:solidFill>
                  <a:prstClr val="black"/>
                </a:solidFill>
              </a:rPr>
              <a:t>In rapporto con</a:t>
            </a:r>
            <a:endParaRPr lang="it-IT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i="1" dirty="0" smtClean="0"/>
              <a:t>Modelli </a:t>
            </a:r>
            <a:r>
              <a:rPr lang="it-IT" sz="2800" b="1" i="1" dirty="0" err="1" smtClean="0"/>
              <a:t>product–</a:t>
            </a:r>
            <a:r>
              <a:rPr lang="it-IT" sz="2800" b="1" i="1" dirty="0" smtClean="0"/>
              <a:t> </a:t>
            </a:r>
            <a:r>
              <a:rPr lang="it-IT" sz="2800" b="1" i="1" dirty="0" err="1" smtClean="0"/>
              <a:t>oriented</a:t>
            </a:r>
            <a:r>
              <a:rPr lang="it-IT" sz="2800" b="1" i="1" dirty="0" smtClean="0"/>
              <a:t> </a:t>
            </a:r>
            <a:endParaRPr lang="it-IT" sz="28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33147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51444"/>
            <a:ext cx="36004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desig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429000"/>
            <a:ext cx="3256641" cy="2160240"/>
          </a:xfrm>
          <a:prstGeom prst="rect">
            <a:avLst/>
          </a:prstGeom>
          <a:noFill/>
        </p:spPr>
      </p:pic>
      <p:sp>
        <p:nvSpPr>
          <p:cNvPr id="13" name="Rettangolo 12"/>
          <p:cNvSpPr/>
          <p:nvPr/>
        </p:nvSpPr>
        <p:spPr>
          <a:xfrm>
            <a:off x="467544" y="5661248"/>
            <a:ext cx="2736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i="1" dirty="0" err="1" smtClean="0"/>
              <a:t>Istructional</a:t>
            </a:r>
            <a:r>
              <a:rPr lang="it-IT" sz="1600" i="1" dirty="0" smtClean="0"/>
              <a:t> design</a:t>
            </a:r>
            <a:endParaRPr lang="it-IT" sz="1600" dirty="0"/>
          </a:p>
        </p:txBody>
      </p:sp>
      <p:pic>
        <p:nvPicPr>
          <p:cNvPr id="31751" name="Picture 7" descr="http://extension.oregonstate.edu/eesc/sites/default/files/resize/addie_image_3-500x45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2132856"/>
            <a:ext cx="47625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i="1" dirty="0" smtClean="0"/>
              <a:t>Modelli </a:t>
            </a:r>
            <a:r>
              <a:rPr lang="it-IT" sz="2800" b="1" i="1" dirty="0" err="1" smtClean="0"/>
              <a:t>product–</a:t>
            </a:r>
            <a:r>
              <a:rPr lang="it-IT" sz="2800" b="1" i="1" dirty="0" smtClean="0"/>
              <a:t> </a:t>
            </a:r>
            <a:r>
              <a:rPr lang="it-IT" sz="2800" b="1" i="1" dirty="0" err="1" smtClean="0"/>
              <a:t>oriented</a:t>
            </a:r>
            <a:r>
              <a:rPr lang="it-IT" sz="2800" b="1" i="1" dirty="0" smtClean="0"/>
              <a:t> </a:t>
            </a:r>
            <a:endParaRPr lang="it-IT" sz="2800" dirty="0"/>
          </a:p>
        </p:txBody>
      </p:sp>
      <p:sp>
        <p:nvSpPr>
          <p:cNvPr id="3" name="Rettangolo 2"/>
          <p:cNvSpPr/>
          <p:nvPr/>
        </p:nvSpPr>
        <p:spPr>
          <a:xfrm>
            <a:off x="323528" y="476672"/>
            <a:ext cx="8424936" cy="2031325"/>
          </a:xfrm>
          <a:prstGeom prst="rect">
            <a:avLst/>
          </a:prstGeom>
          <a:solidFill>
            <a:srgbClr val="CCFF99">
              <a:alpha val="80000"/>
            </a:srgbClr>
          </a:solidFill>
        </p:spPr>
        <p:txBody>
          <a:bodyPr wrap="square">
            <a:spAutoFit/>
          </a:bodyPr>
          <a:lstStyle/>
          <a:p>
            <a:pPr marL="342900" lvl="1" indent="-342900">
              <a:buFont typeface="+mj-lt"/>
              <a:buAutoNum type="arabicPeriod"/>
              <a:tabLst>
                <a:tab pos="0" algn="l"/>
              </a:tabLst>
            </a:pPr>
            <a:r>
              <a:rPr lang="it-IT" dirty="0" smtClean="0"/>
              <a:t>Pongono l’accento sugli </a:t>
            </a:r>
            <a:r>
              <a:rPr lang="it-IT" b="1" dirty="0" smtClean="0">
                <a:solidFill>
                  <a:srgbClr val="FF0000"/>
                </a:solidFill>
              </a:rPr>
              <a:t>esiti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dell’insegnamento</a:t>
            </a:r>
          </a:p>
          <a:p>
            <a:pPr marL="0" lvl="1">
              <a:buFont typeface="+mj-lt"/>
              <a:buAutoNum type="arabicPeriod"/>
              <a:tabLst>
                <a:tab pos="0" algn="l"/>
              </a:tabLst>
            </a:pPr>
            <a:r>
              <a:rPr lang="it-IT" dirty="0" smtClean="0"/>
              <a:t>    Mettono in evidenza i </a:t>
            </a:r>
            <a:r>
              <a:rPr lang="it-IT" b="1" dirty="0" err="1" smtClean="0">
                <a:solidFill>
                  <a:srgbClr val="FF0000"/>
                </a:solidFill>
              </a:rPr>
              <a:t>predittori</a:t>
            </a:r>
            <a:r>
              <a:rPr lang="it-IT" b="1" dirty="0" smtClean="0">
                <a:solidFill>
                  <a:srgbClr val="FF0000"/>
                </a:solidFill>
              </a:rPr>
              <a:t> di efficacia</a:t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b="1" dirty="0" smtClean="0">
                <a:solidFill>
                  <a:srgbClr val="FF0000"/>
                </a:solidFill>
              </a:rPr>
              <a:t/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b="1" dirty="0" err="1" smtClean="0">
                <a:solidFill>
                  <a:srgbClr val="FF0000"/>
                </a:solidFill>
              </a:rPr>
              <a:t>Causazione</a:t>
            </a:r>
            <a:r>
              <a:rPr lang="it-IT" b="1" dirty="0" smtClean="0">
                <a:solidFill>
                  <a:srgbClr val="FF0000"/>
                </a:solidFill>
              </a:rPr>
              <a:t> - </a:t>
            </a:r>
            <a:r>
              <a:rPr lang="it-IT" dirty="0" smtClean="0"/>
              <a:t>L’insegnamento è fattore necessario e sufficiente per generare apprendimento </a:t>
            </a:r>
          </a:p>
          <a:p>
            <a:pPr marL="0" lvl="1">
              <a:buFont typeface="+mj-lt"/>
              <a:buAutoNum type="arabicPeriod"/>
              <a:tabLst>
                <a:tab pos="0" algn="l"/>
              </a:tabLst>
            </a:pPr>
            <a:endParaRPr lang="it-IT" b="1" dirty="0" smtClean="0">
              <a:solidFill>
                <a:srgbClr val="FF0000"/>
              </a:solidFill>
            </a:endParaRPr>
          </a:p>
          <a:p>
            <a:pPr marL="0" lvl="1">
              <a:buFont typeface="+mj-lt"/>
              <a:buAutoNum type="arabicPeriod"/>
              <a:tabLst>
                <a:tab pos="0" algn="l"/>
              </a:tabLst>
            </a:pPr>
            <a:r>
              <a:rPr lang="it-IT" dirty="0" smtClean="0"/>
              <a:t> Funzionamento dell’agire didattico.  </a:t>
            </a:r>
            <a:r>
              <a:rPr lang="it-IT" b="1" dirty="0" smtClean="0"/>
              <a:t>Relazione di causa – effetto tra</a:t>
            </a:r>
            <a:endParaRPr lang="it-IT" b="1" dirty="0" smtClean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771800" y="2564904"/>
            <a:ext cx="3280450" cy="369332"/>
          </a:xfrm>
          <a:prstGeom prst="rect">
            <a:avLst/>
          </a:prstGeom>
          <a:solidFill>
            <a:srgbClr val="CCFF99"/>
          </a:solidFill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comportamenti degli insegnanti </a:t>
            </a:r>
            <a:endParaRPr lang="it-IT" dirty="0"/>
          </a:p>
        </p:txBody>
      </p:sp>
      <p:sp>
        <p:nvSpPr>
          <p:cNvPr id="6" name="Freccia in giù 5"/>
          <p:cNvSpPr/>
          <p:nvPr/>
        </p:nvSpPr>
        <p:spPr>
          <a:xfrm>
            <a:off x="4283968" y="2924944"/>
            <a:ext cx="432048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915816" y="3573016"/>
            <a:ext cx="2818272" cy="369332"/>
          </a:xfrm>
          <a:prstGeom prst="rect">
            <a:avLst/>
          </a:prstGeom>
          <a:solidFill>
            <a:srgbClr val="CCFF99"/>
          </a:solidFill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misura degli apprendimenti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395536" y="4005064"/>
            <a:ext cx="8424936" cy="2554545"/>
          </a:xfrm>
          <a:prstGeom prst="rect">
            <a:avLst/>
          </a:prstGeom>
          <a:solidFill>
            <a:srgbClr val="CCFF99">
              <a:alpha val="80000"/>
            </a:srgbClr>
          </a:solidFill>
        </p:spPr>
        <p:txBody>
          <a:bodyPr wrap="square">
            <a:spAutoFit/>
          </a:bodyPr>
          <a:lstStyle/>
          <a:p>
            <a:pPr marL="342900" lvl="1" indent="-342900">
              <a:buFont typeface="+mj-lt"/>
              <a:buAutoNum type="arabicPeriod"/>
              <a:tabLst>
                <a:tab pos="0" algn="l"/>
              </a:tabLst>
            </a:pPr>
            <a:r>
              <a:rPr lang="it-IT" sz="2000" b="1" dirty="0" err="1" smtClean="0">
                <a:solidFill>
                  <a:srgbClr val="FF0000"/>
                </a:solidFill>
              </a:rPr>
              <a:t>Instructional</a:t>
            </a:r>
            <a:r>
              <a:rPr lang="it-IT" sz="2000" b="1" dirty="0" smtClean="0">
                <a:solidFill>
                  <a:srgbClr val="FF0000"/>
                </a:solidFill>
              </a:rPr>
              <a:t> design ( </a:t>
            </a:r>
            <a:r>
              <a:rPr lang="it-IT" sz="2000" b="1" dirty="0" err="1" smtClean="0">
                <a:solidFill>
                  <a:srgbClr val="008000"/>
                </a:solidFill>
              </a:rPr>
              <a:t>Gagnè</a:t>
            </a:r>
            <a:r>
              <a:rPr lang="it-IT" sz="2000" b="1" dirty="0" smtClean="0">
                <a:solidFill>
                  <a:srgbClr val="FF0000"/>
                </a:solidFill>
              </a:rPr>
              <a:t>)</a:t>
            </a:r>
          </a:p>
          <a:p>
            <a:pPr marL="342900" lvl="1" indent="-342900">
              <a:buFont typeface="+mj-lt"/>
              <a:buAutoNum type="arabicPeriod"/>
              <a:tabLst>
                <a:tab pos="0" algn="l"/>
              </a:tabLst>
            </a:pPr>
            <a:r>
              <a:rPr lang="it-IT" sz="2000" b="1" dirty="0" smtClean="0">
                <a:solidFill>
                  <a:srgbClr val="FF0000"/>
                </a:solidFill>
              </a:rPr>
              <a:t>Tecnologie dell’istruzione</a:t>
            </a:r>
          </a:p>
          <a:p>
            <a:pPr marL="342900" lvl="1" indent="-342900">
              <a:buFont typeface="+mj-lt"/>
              <a:buAutoNum type="arabicPeriod"/>
              <a:tabLst>
                <a:tab pos="0" algn="l"/>
              </a:tabLst>
            </a:pPr>
            <a:r>
              <a:rPr lang="it-IT" sz="2000" b="1" dirty="0" err="1" smtClean="0">
                <a:solidFill>
                  <a:srgbClr val="FF0000"/>
                </a:solidFill>
              </a:rPr>
              <a:t>Mastery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</a:rPr>
              <a:t>learning</a:t>
            </a:r>
            <a:r>
              <a:rPr lang="it-IT" sz="2000" b="1" dirty="0" smtClean="0">
                <a:solidFill>
                  <a:srgbClr val="FF0000"/>
                </a:solidFill>
              </a:rPr>
              <a:t> (o apprendimento per padronanza  ( </a:t>
            </a:r>
            <a:r>
              <a:rPr lang="it-IT" sz="2000" b="1" dirty="0" smtClean="0">
                <a:solidFill>
                  <a:srgbClr val="008000"/>
                </a:solidFill>
              </a:rPr>
              <a:t>Bloom</a:t>
            </a:r>
            <a:r>
              <a:rPr lang="it-IT" sz="2000" b="1" dirty="0" smtClean="0">
                <a:solidFill>
                  <a:srgbClr val="FF0000"/>
                </a:solidFill>
              </a:rPr>
              <a:t> )</a:t>
            </a:r>
            <a:r>
              <a:rPr lang="it-IT" sz="2000" dirty="0" smtClean="0"/>
              <a:t> richiede agli studenti di seguire un percorso propedeutico in cui non è possibile passare ad una fase più complessa se prima non si è dimostrato di aver acquisito una sufficiente competenza nell'unità di apprendimento in corso.</a:t>
            </a:r>
          </a:p>
          <a:p>
            <a:pPr marL="342900" lvl="1" indent="-342900">
              <a:buFont typeface="+mj-lt"/>
              <a:buAutoNum type="arabicPeriod"/>
              <a:tabLst>
                <a:tab pos="0" algn="l"/>
              </a:tabLst>
            </a:pPr>
            <a:r>
              <a:rPr lang="it-IT" sz="2000" b="1" dirty="0" smtClean="0">
                <a:solidFill>
                  <a:srgbClr val="FF0000"/>
                </a:solidFill>
              </a:rPr>
              <a:t>Pedagogia per obiettivi</a:t>
            </a:r>
          </a:p>
          <a:p>
            <a:pPr marL="342900" lvl="1" indent="-342900">
              <a:buFont typeface="+mj-lt"/>
              <a:buAutoNum type="arabicPeriod"/>
              <a:tabLst>
                <a:tab pos="0" algn="l"/>
              </a:tabLst>
            </a:pPr>
            <a:r>
              <a:rPr lang="it-IT" sz="2000" b="1" dirty="0" smtClean="0">
                <a:solidFill>
                  <a:srgbClr val="FF0000"/>
                </a:solidFill>
              </a:rPr>
              <a:t>Pedagogia per competenze ( </a:t>
            </a:r>
            <a:r>
              <a:rPr lang="it-IT" sz="2000" b="1" dirty="0" err="1" smtClean="0">
                <a:solidFill>
                  <a:srgbClr val="008000"/>
                </a:solidFill>
              </a:rPr>
              <a:t>Pellerey</a:t>
            </a:r>
            <a:r>
              <a:rPr lang="it-IT" sz="2000" b="1" dirty="0" smtClean="0">
                <a:solidFill>
                  <a:srgbClr val="FF0000"/>
                </a:solidFill>
              </a:rPr>
              <a:t>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1124744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Dal greco </a:t>
            </a:r>
            <a:r>
              <a:rPr lang="it-IT" sz="2400" b="1" i="1" dirty="0" err="1" smtClean="0"/>
              <a:t>διδάσκω</a:t>
            </a:r>
            <a:r>
              <a:rPr lang="it-IT" sz="2400" dirty="0" smtClean="0"/>
              <a:t> (</a:t>
            </a:r>
            <a:r>
              <a:rPr lang="it-IT" sz="2400" i="1" dirty="0" smtClean="0"/>
              <a:t>insegno</a:t>
            </a:r>
            <a:r>
              <a:rPr lang="it-IT" sz="2400" dirty="0" smtClean="0"/>
              <a:t>), la </a:t>
            </a:r>
            <a:r>
              <a:rPr lang="it-IT" sz="2400" b="1" dirty="0" smtClean="0"/>
              <a:t>didattica</a:t>
            </a:r>
            <a:r>
              <a:rPr lang="it-IT" sz="2400" dirty="0" smtClean="0"/>
              <a:t> è la parte della pedagogia che ha per </a:t>
            </a:r>
            <a:r>
              <a:rPr lang="it-IT" sz="2400" b="1" dirty="0" smtClean="0"/>
              <a:t>oggetto di studio i metodi  dell’insegnamento</a:t>
            </a:r>
            <a:r>
              <a:rPr lang="it-IT" sz="2400" dirty="0" smtClean="0"/>
              <a:t>.</a:t>
            </a:r>
          </a:p>
          <a:p>
            <a:r>
              <a:rPr lang="it-IT" sz="2400" dirty="0" smtClean="0"/>
              <a:t>Per estensione è il metodo adottato e applicato all’insegnamento di  una specifica disciplina ( </a:t>
            </a:r>
            <a:r>
              <a:rPr lang="it-IT" i="1" dirty="0" smtClean="0"/>
              <a:t>Dizionario di Italiano </a:t>
            </a:r>
            <a:r>
              <a:rPr lang="it-IT" i="1" dirty="0" err="1" smtClean="0"/>
              <a:t>Sabatini</a:t>
            </a:r>
            <a:r>
              <a:rPr lang="it-IT" i="1" dirty="0" smtClean="0"/>
              <a:t> e Colletti </a:t>
            </a:r>
            <a:r>
              <a:rPr lang="it-IT" sz="2400" dirty="0" smtClean="0"/>
              <a:t>)</a:t>
            </a:r>
          </a:p>
          <a:p>
            <a:endParaRPr lang="it-IT" sz="2400" dirty="0" smtClean="0"/>
          </a:p>
          <a:p>
            <a:r>
              <a:rPr lang="it-IT" sz="2400" dirty="0" smtClean="0"/>
              <a:t>D. è quella parte dell’attività e della teoria educativa , che concerne i </a:t>
            </a:r>
            <a:r>
              <a:rPr lang="it-IT" sz="2400" b="1" dirty="0" smtClean="0"/>
              <a:t>metodi di insegnamento </a:t>
            </a:r>
            <a:r>
              <a:rPr lang="it-IT" sz="2400" dirty="0" smtClean="0"/>
              <a:t>( </a:t>
            </a:r>
            <a:r>
              <a:rPr lang="it-IT" i="1" dirty="0" smtClean="0"/>
              <a:t>Enciclopedia Treccani </a:t>
            </a:r>
            <a:r>
              <a:rPr lang="it-IT" sz="2400" dirty="0" smtClean="0"/>
              <a:t>)</a:t>
            </a:r>
          </a:p>
          <a:p>
            <a:endParaRPr lang="it-IT" sz="2400" dirty="0" smtClean="0"/>
          </a:p>
          <a:p>
            <a:r>
              <a:rPr lang="it-IT" sz="2400" dirty="0" smtClean="0"/>
              <a:t>Per Didattica si intende </a:t>
            </a:r>
            <a:r>
              <a:rPr lang="it-IT" sz="2400" b="1" dirty="0" smtClean="0"/>
              <a:t>la teoria e la pratica dell'insegnare</a:t>
            </a:r>
            <a:r>
              <a:rPr lang="it-IT" sz="2400" dirty="0" smtClean="0"/>
              <a:t>. </a:t>
            </a:r>
          </a:p>
          <a:p>
            <a:r>
              <a:rPr lang="it-IT" sz="2400" dirty="0" smtClean="0"/>
              <a:t>Si può dividere in </a:t>
            </a:r>
            <a:r>
              <a:rPr lang="it-IT" sz="2400" b="1" dirty="0" smtClean="0"/>
              <a:t>didattica generale</a:t>
            </a:r>
            <a:r>
              <a:rPr lang="it-IT" sz="2400" dirty="0" smtClean="0"/>
              <a:t>, che riguarda i criteri e le caratteristiche generali della pratica educativa, e in </a:t>
            </a:r>
            <a:r>
              <a:rPr lang="it-IT" sz="2400" b="1" dirty="0" smtClean="0"/>
              <a:t>didattica speciale </a:t>
            </a:r>
            <a:r>
              <a:rPr lang="it-IT" sz="2400" dirty="0" smtClean="0"/>
              <a:t>che riguarda invece i singoli insegnamenti o le diverse caratteristiche dei soggetti dell’ apprendimento ( età, capacità specifiche, ambiente).   ( </a:t>
            </a:r>
            <a:r>
              <a:rPr lang="it-IT" i="1" dirty="0" err="1" smtClean="0"/>
              <a:t>Wikipedia</a:t>
            </a:r>
            <a:r>
              <a:rPr lang="it-IT" i="1" dirty="0" smtClean="0"/>
              <a:t> </a:t>
            </a:r>
            <a:r>
              <a:rPr lang="it-IT" sz="2400" dirty="0" smtClean="0"/>
              <a:t>)</a:t>
            </a:r>
          </a:p>
        </p:txBody>
      </p:sp>
      <p:sp>
        <p:nvSpPr>
          <p:cNvPr id="3" name="Rettangolo 2"/>
          <p:cNvSpPr/>
          <p:nvPr/>
        </p:nvSpPr>
        <p:spPr>
          <a:xfrm>
            <a:off x="467544" y="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4800" b="1" i="1" dirty="0" smtClean="0">
                <a:solidFill>
                  <a:prstClr val="black"/>
                </a:solidFill>
              </a:rPr>
              <a:t>Definizioni di  Didattica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i="1" dirty="0" smtClean="0"/>
              <a:t>Modelli </a:t>
            </a:r>
            <a:r>
              <a:rPr lang="it-IT" sz="3200" b="1" i="1" dirty="0" err="1" smtClean="0"/>
              <a:t>context–</a:t>
            </a:r>
            <a:r>
              <a:rPr lang="it-IT" sz="3200" b="1" i="1" dirty="0" smtClean="0"/>
              <a:t> </a:t>
            </a:r>
            <a:r>
              <a:rPr lang="it-IT" sz="3200" b="1" i="1" dirty="0" err="1" smtClean="0"/>
              <a:t>oriented</a:t>
            </a:r>
            <a:r>
              <a:rPr lang="it-IT" sz="3200" b="1" i="1" dirty="0" smtClean="0"/>
              <a:t> </a:t>
            </a:r>
            <a:endParaRPr lang="it-IT" sz="3200" dirty="0"/>
          </a:p>
        </p:txBody>
      </p:sp>
      <p:sp>
        <p:nvSpPr>
          <p:cNvPr id="3" name="Rettangolo 2"/>
          <p:cNvSpPr/>
          <p:nvPr/>
        </p:nvSpPr>
        <p:spPr>
          <a:xfrm>
            <a:off x="251520" y="764705"/>
            <a:ext cx="8712968" cy="2000548"/>
          </a:xfrm>
          <a:prstGeom prst="rect">
            <a:avLst/>
          </a:prstGeom>
          <a:solidFill>
            <a:srgbClr val="ABFFFF">
              <a:alpha val="80000"/>
            </a:srgbClr>
          </a:solidFill>
        </p:spPr>
        <p:txBody>
          <a:bodyPr wrap="square">
            <a:spAutoFit/>
          </a:bodyPr>
          <a:lstStyle/>
          <a:p>
            <a:pPr marL="173038" lvl="1" indent="-173038" algn="ctr">
              <a:tabLst>
                <a:tab pos="0" algn="l"/>
              </a:tabLst>
            </a:pPr>
            <a:r>
              <a:rPr lang="it-IT" sz="2400" b="1" dirty="0" smtClean="0"/>
              <a:t>Modelli culturali di riferimento e quadri teorici di sfondo</a:t>
            </a:r>
          </a:p>
          <a:p>
            <a:pPr marL="173038" lvl="1" indent="-173038">
              <a:tabLst>
                <a:tab pos="0" algn="l"/>
              </a:tabLst>
            </a:pPr>
            <a:r>
              <a:rPr lang="it-IT" sz="2000" dirty="0" smtClean="0"/>
              <a:t>Provengono dall’ambito delle </a:t>
            </a:r>
            <a:r>
              <a:rPr lang="it-IT" sz="2000" b="1" dirty="0" smtClean="0"/>
              <a:t>scienze </a:t>
            </a:r>
            <a:r>
              <a:rPr lang="it-IT" sz="2000" b="1" dirty="0" err="1" smtClean="0"/>
              <a:t>biologico-fisiche</a:t>
            </a:r>
            <a:r>
              <a:rPr lang="it-IT" sz="2000" b="1" dirty="0" smtClean="0"/>
              <a:t> </a:t>
            </a:r>
            <a:r>
              <a:rPr lang="it-IT" sz="2000" dirty="0" smtClean="0"/>
              <a:t>e dall’</a:t>
            </a:r>
            <a:r>
              <a:rPr lang="it-IT" sz="2000" b="1" dirty="0" smtClean="0"/>
              <a:t>epistemologia</a:t>
            </a:r>
          </a:p>
          <a:p>
            <a:pPr marL="173038" lvl="1" indent="-173038">
              <a:tabLst>
                <a:tab pos="0" algn="l"/>
              </a:tabLst>
            </a:pPr>
            <a:r>
              <a:rPr lang="it-IT" sz="2000" b="1" dirty="0" smtClean="0"/>
              <a:t>genetica </a:t>
            </a:r>
            <a:r>
              <a:rPr lang="it-IT" sz="2000" dirty="0" smtClean="0"/>
              <a:t>di </a:t>
            </a:r>
            <a:r>
              <a:rPr lang="it-IT" sz="2000" b="1" i="1" dirty="0" err="1" smtClean="0">
                <a:solidFill>
                  <a:srgbClr val="008000"/>
                </a:solidFill>
              </a:rPr>
              <a:t>Piaget</a:t>
            </a:r>
            <a:endParaRPr lang="it-IT" sz="2000" b="1" i="1" dirty="0" smtClean="0">
              <a:solidFill>
                <a:srgbClr val="008000"/>
              </a:solidFill>
            </a:endParaRPr>
          </a:p>
          <a:p>
            <a:pPr marL="173038" lvl="1" indent="-173038">
              <a:tabLst>
                <a:tab pos="0" algn="l"/>
              </a:tabLst>
            </a:pPr>
            <a:r>
              <a:rPr lang="it-IT" sz="2000" b="1" i="1" dirty="0" smtClean="0">
                <a:solidFill>
                  <a:srgbClr val="008000"/>
                </a:solidFill>
              </a:rPr>
              <a:t>- </a:t>
            </a:r>
            <a:r>
              <a:rPr lang="it-IT" sz="2000" b="1" u="sng" dirty="0" smtClean="0"/>
              <a:t>sistema circolare </a:t>
            </a:r>
            <a:r>
              <a:rPr lang="it-IT" sz="2000" dirty="0" smtClean="0"/>
              <a:t>di </a:t>
            </a:r>
            <a:r>
              <a:rPr lang="it-IT" sz="2000" b="1" u="sng" dirty="0" smtClean="0"/>
              <a:t>azioni e relazioni </a:t>
            </a:r>
            <a:r>
              <a:rPr lang="it-IT" sz="2000" dirty="0" smtClean="0"/>
              <a:t>( non più di semplici </a:t>
            </a:r>
            <a:r>
              <a:rPr lang="it-IT" sz="2000" dirty="0" err="1" smtClean="0"/>
              <a:t>causazioni</a:t>
            </a:r>
            <a:r>
              <a:rPr lang="it-IT" sz="2000" dirty="0" smtClean="0"/>
              <a:t> )</a:t>
            </a:r>
          </a:p>
          <a:p>
            <a:pPr marL="173038" lvl="1" indent="-173038">
              <a:buFontTx/>
              <a:buChar char="-"/>
              <a:tabLst>
                <a:tab pos="0" algn="l"/>
              </a:tabLst>
            </a:pPr>
            <a:r>
              <a:rPr lang="it-IT" sz="2000" dirty="0" smtClean="0"/>
              <a:t>Paradigma </a:t>
            </a:r>
            <a:r>
              <a:rPr lang="it-IT" sz="2000" b="1" dirty="0" smtClean="0">
                <a:solidFill>
                  <a:srgbClr val="FF0000"/>
                </a:solidFill>
              </a:rPr>
              <a:t>ecologico</a:t>
            </a:r>
            <a:r>
              <a:rPr lang="it-IT" sz="2000" dirty="0" smtClean="0"/>
              <a:t> ( </a:t>
            </a:r>
            <a:r>
              <a:rPr lang="it-IT" sz="2000" b="1" i="1" dirty="0" err="1" smtClean="0">
                <a:solidFill>
                  <a:srgbClr val="008000"/>
                </a:solidFill>
              </a:rPr>
              <a:t>Bateson</a:t>
            </a:r>
            <a:r>
              <a:rPr lang="it-IT" sz="2000" dirty="0" smtClean="0"/>
              <a:t> )</a:t>
            </a:r>
          </a:p>
          <a:p>
            <a:pPr marL="173038" lvl="1" indent="-173038">
              <a:buFontTx/>
              <a:buChar char="-"/>
              <a:tabLst>
                <a:tab pos="0" algn="l"/>
              </a:tabLst>
            </a:pPr>
            <a:r>
              <a:rPr lang="it-IT" sz="2000" dirty="0" smtClean="0"/>
              <a:t>Paradigma</a:t>
            </a:r>
            <a:r>
              <a:rPr lang="it-IT" sz="2000" b="1" dirty="0" smtClean="0">
                <a:solidFill>
                  <a:srgbClr val="FF0000"/>
                </a:solidFill>
              </a:rPr>
              <a:t> costruttivista </a:t>
            </a:r>
            <a:r>
              <a:rPr lang="it-IT" sz="2000" b="1" dirty="0" smtClean="0"/>
              <a:t>( </a:t>
            </a:r>
            <a:r>
              <a:rPr lang="it-IT" sz="2000" b="1" i="1" dirty="0" smtClean="0">
                <a:solidFill>
                  <a:srgbClr val="008000"/>
                </a:solidFill>
              </a:rPr>
              <a:t>Von </a:t>
            </a:r>
            <a:r>
              <a:rPr lang="it-IT" sz="2000" b="1" i="1" dirty="0" err="1" smtClean="0">
                <a:solidFill>
                  <a:srgbClr val="008000"/>
                </a:solidFill>
              </a:rPr>
              <a:t>Foerster</a:t>
            </a:r>
            <a:r>
              <a:rPr lang="it-IT" sz="2000" b="1" i="1" dirty="0" smtClean="0">
                <a:solidFill>
                  <a:srgbClr val="008000"/>
                </a:solidFill>
              </a:rPr>
              <a:t>, </a:t>
            </a:r>
            <a:r>
              <a:rPr lang="it-IT" sz="2000" b="1" i="1" dirty="0" err="1" smtClean="0">
                <a:solidFill>
                  <a:srgbClr val="008000"/>
                </a:solidFill>
              </a:rPr>
              <a:t>Morin</a:t>
            </a:r>
            <a:r>
              <a:rPr lang="it-IT" sz="2000" b="1" i="1" dirty="0" smtClean="0">
                <a:solidFill>
                  <a:srgbClr val="008000"/>
                </a:solidFill>
              </a:rPr>
              <a:t>, </a:t>
            </a:r>
            <a:r>
              <a:rPr lang="it-IT" sz="2000" b="1" i="1" dirty="0" err="1" smtClean="0">
                <a:solidFill>
                  <a:srgbClr val="008000"/>
                </a:solidFill>
              </a:rPr>
              <a:t>Maturana-Varela</a:t>
            </a:r>
            <a:r>
              <a:rPr lang="it-IT" sz="2000" b="1" i="1" dirty="0" smtClean="0">
                <a:solidFill>
                  <a:srgbClr val="008000"/>
                </a:solidFill>
              </a:rPr>
              <a:t> </a:t>
            </a:r>
            <a:r>
              <a:rPr lang="it-IT" sz="2000" b="1" dirty="0" smtClean="0"/>
              <a:t>)</a:t>
            </a:r>
            <a:endParaRPr lang="it-IT" sz="2000" b="1" dirty="0" smtClean="0">
              <a:solidFill>
                <a:srgbClr val="FF0000"/>
              </a:solidFill>
            </a:endParaRPr>
          </a:p>
        </p:txBody>
      </p:sp>
      <p:sp>
        <p:nvSpPr>
          <p:cNvPr id="4" name="Ovale 3"/>
          <p:cNvSpPr/>
          <p:nvPr/>
        </p:nvSpPr>
        <p:spPr>
          <a:xfrm>
            <a:off x="1187624" y="2852936"/>
            <a:ext cx="4608512" cy="22322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 sz="2400" b="1" dirty="0" smtClean="0">
              <a:solidFill>
                <a:schemeClr val="bg1"/>
              </a:solidFill>
            </a:endParaRPr>
          </a:p>
          <a:p>
            <a:pPr algn="r"/>
            <a:endParaRPr lang="it-IT" sz="2400" b="1" dirty="0" smtClean="0">
              <a:solidFill>
                <a:schemeClr val="bg1"/>
              </a:solidFill>
            </a:endParaRPr>
          </a:p>
          <a:p>
            <a:pPr algn="r"/>
            <a:r>
              <a:rPr lang="it-IT" sz="2400" b="1" dirty="0" smtClean="0">
                <a:solidFill>
                  <a:schemeClr val="bg1"/>
                </a:solidFill>
              </a:rPr>
              <a:t>Risorse interne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619672" y="4509120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400" b="1" dirty="0" smtClean="0">
                <a:solidFill>
                  <a:srgbClr val="FFFF00"/>
                </a:solidFill>
              </a:rPr>
              <a:t>Didattica della situazione</a:t>
            </a:r>
            <a:endParaRPr lang="it-IT" sz="2400" b="1" dirty="0">
              <a:solidFill>
                <a:srgbClr val="FFFF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796136" y="3356992"/>
            <a:ext cx="2138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2400" b="1" dirty="0" smtClean="0">
                <a:solidFill>
                  <a:prstClr val="white"/>
                </a:solidFill>
              </a:rPr>
              <a:t>Risorse esterne</a:t>
            </a:r>
            <a:endParaRPr lang="it-IT" sz="2400" b="1" dirty="0">
              <a:solidFill>
                <a:prstClr val="white"/>
              </a:solidFill>
            </a:endParaRPr>
          </a:p>
        </p:txBody>
      </p:sp>
      <p:cxnSp>
        <p:nvCxnSpPr>
          <p:cNvPr id="8" name="Connettore 2 7"/>
          <p:cNvCxnSpPr>
            <a:stCxn id="12" idx="3"/>
          </p:cNvCxnSpPr>
          <p:nvPr/>
        </p:nvCxnSpPr>
        <p:spPr>
          <a:xfrm flipH="1">
            <a:off x="4283968" y="3283175"/>
            <a:ext cx="1031012" cy="649881"/>
          </a:xfrm>
          <a:prstGeom prst="straightConnector1">
            <a:avLst/>
          </a:prstGeom>
          <a:ln w="38100">
            <a:solidFill>
              <a:srgbClr val="92D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4417758" y="3645024"/>
            <a:ext cx="173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b="1" dirty="0" smtClean="0">
                <a:solidFill>
                  <a:prstClr val="white"/>
                </a:solidFill>
              </a:rPr>
              <a:t>sincronizzazione</a:t>
            </a:r>
            <a:endParaRPr lang="it-IT" sz="1600" b="1" dirty="0">
              <a:solidFill>
                <a:prstClr val="white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31032" y="5157192"/>
            <a:ext cx="8712968" cy="1015663"/>
          </a:xfrm>
          <a:prstGeom prst="rect">
            <a:avLst/>
          </a:prstGeom>
          <a:solidFill>
            <a:srgbClr val="ABFFFF">
              <a:alpha val="80000"/>
            </a:srgbClr>
          </a:solidFill>
        </p:spPr>
        <p:txBody>
          <a:bodyPr wrap="square">
            <a:spAutoFit/>
          </a:bodyPr>
          <a:lstStyle/>
          <a:p>
            <a:pPr marL="173038" lvl="1" indent="-173038">
              <a:buFontTx/>
              <a:buChar char="-"/>
              <a:tabLst>
                <a:tab pos="0" algn="l"/>
              </a:tabLst>
            </a:pPr>
            <a:r>
              <a:rPr lang="it-IT" sz="2000" b="1" dirty="0" smtClean="0">
                <a:solidFill>
                  <a:srgbClr val="FF0000"/>
                </a:solidFill>
              </a:rPr>
              <a:t>Costruttivismo socio-culturale ( </a:t>
            </a:r>
            <a:r>
              <a:rPr lang="it-IT" sz="2000" b="1" i="1" dirty="0" err="1" smtClean="0">
                <a:solidFill>
                  <a:srgbClr val="008000"/>
                </a:solidFill>
              </a:rPr>
              <a:t>Vigotskij</a:t>
            </a:r>
            <a:r>
              <a:rPr lang="it-IT" sz="2000" b="1" dirty="0" smtClean="0">
                <a:solidFill>
                  <a:srgbClr val="FF0000"/>
                </a:solidFill>
              </a:rPr>
              <a:t>)</a:t>
            </a:r>
          </a:p>
          <a:p>
            <a:pPr marL="173038" lvl="1" indent="-173038">
              <a:buFontTx/>
              <a:buChar char="-"/>
              <a:tabLst>
                <a:tab pos="0" algn="l"/>
              </a:tabLst>
            </a:pPr>
            <a:r>
              <a:rPr lang="it-IT" sz="2000" b="1" dirty="0" smtClean="0">
                <a:solidFill>
                  <a:srgbClr val="FF0000"/>
                </a:solidFill>
              </a:rPr>
              <a:t>Costruttivismo sociale ( </a:t>
            </a:r>
            <a:r>
              <a:rPr lang="it-IT" sz="2000" b="1" i="1" dirty="0" err="1" smtClean="0">
                <a:solidFill>
                  <a:srgbClr val="008000"/>
                </a:solidFill>
              </a:rPr>
              <a:t>Brown</a:t>
            </a:r>
            <a:r>
              <a:rPr lang="it-IT" sz="2000" b="1" i="1" dirty="0" smtClean="0">
                <a:solidFill>
                  <a:srgbClr val="008000"/>
                </a:solidFill>
              </a:rPr>
              <a:t>, </a:t>
            </a:r>
            <a:r>
              <a:rPr lang="it-IT" sz="2000" b="1" i="1" dirty="0" err="1" smtClean="0">
                <a:solidFill>
                  <a:srgbClr val="008000"/>
                </a:solidFill>
              </a:rPr>
              <a:t>Wenger</a:t>
            </a:r>
            <a:r>
              <a:rPr lang="it-IT" sz="2000" b="1" i="1" dirty="0" smtClean="0">
                <a:solidFill>
                  <a:srgbClr val="008000"/>
                </a:solidFill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</a:rPr>
              <a:t>)</a:t>
            </a:r>
          </a:p>
          <a:p>
            <a:pPr marL="173038" lvl="1" indent="-173038">
              <a:buFontTx/>
              <a:buChar char="-"/>
              <a:tabLst>
                <a:tab pos="0" algn="l"/>
              </a:tabLst>
            </a:pPr>
            <a:r>
              <a:rPr lang="it-IT" sz="2000" b="1" dirty="0" smtClean="0">
                <a:solidFill>
                  <a:srgbClr val="FF0000"/>
                </a:solidFill>
              </a:rPr>
              <a:t>Intelligenza e conoscenza distribuita ( </a:t>
            </a:r>
            <a:r>
              <a:rPr lang="it-IT" sz="2000" b="1" i="1" dirty="0" smtClean="0">
                <a:solidFill>
                  <a:srgbClr val="008000"/>
                </a:solidFill>
              </a:rPr>
              <a:t>Gardner</a:t>
            </a:r>
            <a:r>
              <a:rPr lang="it-IT" sz="2000" b="1" dirty="0" smtClean="0">
                <a:solidFill>
                  <a:srgbClr val="FF0000"/>
                </a:solidFill>
              </a:rPr>
              <a:t> )</a:t>
            </a:r>
          </a:p>
        </p:txBody>
      </p:sp>
      <p:sp>
        <p:nvSpPr>
          <p:cNvPr id="12" name="Ovale 11"/>
          <p:cNvSpPr/>
          <p:nvPr/>
        </p:nvSpPr>
        <p:spPr>
          <a:xfrm>
            <a:off x="5220072" y="2852936"/>
            <a:ext cx="648072" cy="50405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4716016" y="2780928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5940152" y="2852936"/>
            <a:ext cx="648072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2 14"/>
          <p:cNvCxnSpPr>
            <a:stCxn id="14" idx="3"/>
          </p:cNvCxnSpPr>
          <p:nvPr/>
        </p:nvCxnSpPr>
        <p:spPr>
          <a:xfrm flipH="1">
            <a:off x="4211960" y="3283175"/>
            <a:ext cx="1823100" cy="937913"/>
          </a:xfrm>
          <a:prstGeom prst="straightConnector1">
            <a:avLst/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stCxn id="13" idx="4"/>
          </p:cNvCxnSpPr>
          <p:nvPr/>
        </p:nvCxnSpPr>
        <p:spPr>
          <a:xfrm flipH="1">
            <a:off x="4211960" y="3212976"/>
            <a:ext cx="720080" cy="648072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852936"/>
            <a:ext cx="864096" cy="609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Vendere ai cinesi in rete? &#10;Ai comaschi piace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068960"/>
            <a:ext cx="1491759" cy="1115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i="1" dirty="0" smtClean="0"/>
              <a:t>Modelli </a:t>
            </a:r>
            <a:r>
              <a:rPr lang="it-IT" sz="3200" b="1" i="1" dirty="0" err="1" smtClean="0"/>
              <a:t>context–</a:t>
            </a:r>
            <a:r>
              <a:rPr lang="it-IT" sz="3200" b="1" i="1" dirty="0" smtClean="0"/>
              <a:t> </a:t>
            </a:r>
            <a:r>
              <a:rPr lang="it-IT" sz="3200" b="1" i="1" dirty="0" err="1" smtClean="0"/>
              <a:t>oriented</a:t>
            </a:r>
            <a:r>
              <a:rPr lang="it-IT" sz="3200" b="1" i="1" dirty="0" smtClean="0"/>
              <a:t> </a:t>
            </a:r>
            <a:endParaRPr lang="it-IT" sz="32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620688"/>
            <a:ext cx="287003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5220072" y="2924944"/>
            <a:ext cx="341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Schema di una comunità di pratica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79512" y="2924944"/>
            <a:ext cx="3754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Visualizzare contesti  virtuali condivisi</a:t>
            </a:r>
            <a:endParaRPr lang="it-IT" dirty="0"/>
          </a:p>
        </p:txBody>
      </p:sp>
      <p:pic>
        <p:nvPicPr>
          <p:cNvPr id="36872" name="Picture 8" descr="http://www.md-consulenza.com/wp-content/uploads/2012/10/comunità-di-pratica-e1354870868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701585"/>
            <a:ext cx="3503322" cy="2188484"/>
          </a:xfrm>
          <a:prstGeom prst="rect">
            <a:avLst/>
          </a:prstGeom>
          <a:noFill/>
        </p:spPr>
      </p:pic>
      <p:pic>
        <p:nvPicPr>
          <p:cNvPr id="36874" name="Picture 10" descr="Articolo slider esterno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73016"/>
            <a:ext cx="3816424" cy="2141505"/>
          </a:xfrm>
          <a:prstGeom prst="rect">
            <a:avLst/>
          </a:prstGeom>
          <a:noFill/>
        </p:spPr>
      </p:pic>
      <p:pic>
        <p:nvPicPr>
          <p:cNvPr id="36876" name="Picture 12" descr="pugl_n6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429000"/>
            <a:ext cx="3816424" cy="3129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i="1" dirty="0" smtClean="0"/>
              <a:t>Modelli </a:t>
            </a:r>
            <a:r>
              <a:rPr lang="it-IT" sz="3200" b="1" i="1" dirty="0" err="1" smtClean="0"/>
              <a:t>context</a:t>
            </a:r>
            <a:r>
              <a:rPr lang="it-IT" sz="3200" b="1" i="1" dirty="0" smtClean="0"/>
              <a:t> – </a:t>
            </a:r>
            <a:r>
              <a:rPr lang="it-IT" sz="3200" b="1" i="1" dirty="0" err="1" smtClean="0"/>
              <a:t>oriented</a:t>
            </a:r>
            <a:r>
              <a:rPr lang="it-IT" sz="3200" b="1" i="1" dirty="0" smtClean="0"/>
              <a:t> </a:t>
            </a:r>
            <a:endParaRPr lang="it-IT" sz="3200" dirty="0"/>
          </a:p>
        </p:txBody>
      </p:sp>
      <p:sp>
        <p:nvSpPr>
          <p:cNvPr id="3" name="Rettangolo 2"/>
          <p:cNvSpPr/>
          <p:nvPr/>
        </p:nvSpPr>
        <p:spPr>
          <a:xfrm>
            <a:off x="251520" y="610136"/>
            <a:ext cx="8712968" cy="6093976"/>
          </a:xfrm>
          <a:prstGeom prst="rect">
            <a:avLst/>
          </a:prstGeom>
          <a:solidFill>
            <a:srgbClr val="ABFFFF">
              <a:alpha val="80000"/>
            </a:srgbClr>
          </a:solidFill>
        </p:spPr>
        <p:txBody>
          <a:bodyPr wrap="square">
            <a:spAutoFit/>
          </a:bodyPr>
          <a:lstStyle/>
          <a:p>
            <a:pPr marL="173038" lvl="1" indent="-173038">
              <a:buFontTx/>
              <a:buChar char="-"/>
              <a:tabLst>
                <a:tab pos="0" algn="l"/>
              </a:tabLst>
            </a:pPr>
            <a:r>
              <a:rPr lang="it-IT" sz="2000" dirty="0" smtClean="0"/>
              <a:t>Pongono l’accento sull’ </a:t>
            </a:r>
            <a:r>
              <a:rPr lang="it-IT" sz="2000" b="1" dirty="0" smtClean="0">
                <a:solidFill>
                  <a:srgbClr val="FF0000"/>
                </a:solidFill>
              </a:rPr>
              <a:t>organizzazione di contesti e ambienti di apprendimento</a:t>
            </a:r>
          </a:p>
          <a:p>
            <a:pPr marL="173038" lvl="1" indent="-173038">
              <a:buFontTx/>
              <a:buChar char="-"/>
              <a:tabLst>
                <a:tab pos="0" algn="l"/>
              </a:tabLst>
            </a:pPr>
            <a:r>
              <a:rPr lang="it-IT" sz="2000" dirty="0" smtClean="0"/>
              <a:t>Sugli </a:t>
            </a:r>
            <a:r>
              <a:rPr lang="it-IT" sz="2000" b="1" dirty="0" smtClean="0">
                <a:solidFill>
                  <a:srgbClr val="FF0000"/>
                </a:solidFill>
              </a:rPr>
              <a:t>strumenti di sviluppo del potenziale formativo dei saperi</a:t>
            </a:r>
          </a:p>
          <a:p>
            <a:pPr marL="173038" lvl="1" indent="-173038">
              <a:buFontTx/>
              <a:buChar char="-"/>
              <a:tabLst>
                <a:tab pos="0" algn="l"/>
              </a:tabLst>
            </a:pPr>
            <a:endParaRPr lang="it-IT" sz="2000" b="1" dirty="0" smtClean="0">
              <a:solidFill>
                <a:srgbClr val="FF0000"/>
              </a:solidFill>
            </a:endParaRPr>
          </a:p>
          <a:p>
            <a:pPr marL="173038" lvl="1" indent="-173038">
              <a:buFontTx/>
              <a:buChar char="-"/>
              <a:tabLst>
                <a:tab pos="0" algn="l"/>
              </a:tabLst>
            </a:pPr>
            <a:r>
              <a:rPr lang="it-IT" sz="2000" b="1" dirty="0" smtClean="0"/>
              <a:t>La conoscenza </a:t>
            </a:r>
            <a:r>
              <a:rPr lang="it-IT" sz="2000" dirty="0" smtClean="0"/>
              <a:t>non è acquisita da formalizzazioni già attribuite alla realtà, ma viene </a:t>
            </a:r>
            <a:r>
              <a:rPr lang="it-IT" sz="2000" b="1" dirty="0" smtClean="0"/>
              <a:t>costruita via via dal soggetto, </a:t>
            </a:r>
            <a:r>
              <a:rPr lang="it-IT" sz="2000" dirty="0" smtClean="0"/>
              <a:t>parte attiva a tale costruzione.</a:t>
            </a:r>
          </a:p>
          <a:p>
            <a:pPr marL="173038" lvl="1" indent="-173038">
              <a:buFontTx/>
              <a:buChar char="-"/>
              <a:tabLst>
                <a:tab pos="0" algn="l"/>
              </a:tabLst>
            </a:pPr>
            <a:r>
              <a:rPr lang="it-IT" sz="2000" dirty="0" smtClean="0"/>
              <a:t>Sono processi di mediazione, che rappresentano </a:t>
            </a:r>
            <a:r>
              <a:rPr lang="it-IT" sz="2000" b="1" dirty="0" smtClean="0"/>
              <a:t>l’agire didattico</a:t>
            </a:r>
          </a:p>
          <a:p>
            <a:pPr marL="173038" lvl="1" indent="-173038">
              <a:buFontTx/>
              <a:buChar char="-"/>
              <a:tabLst>
                <a:tab pos="0" algn="l"/>
              </a:tabLst>
            </a:pPr>
            <a:r>
              <a:rPr lang="it-IT" sz="2000" b="1" dirty="0" smtClean="0"/>
              <a:t>Mediazione </a:t>
            </a:r>
            <a:r>
              <a:rPr lang="it-IT" sz="2000" dirty="0" smtClean="0"/>
              <a:t>attuata da una </a:t>
            </a:r>
            <a:r>
              <a:rPr lang="it-IT" sz="2000" b="1" dirty="0" smtClean="0"/>
              <a:t>triplice tipologia di saperi:</a:t>
            </a:r>
          </a:p>
          <a:p>
            <a:pPr marL="173038" lvl="1" indent="-173038">
              <a:tabLst>
                <a:tab pos="0" algn="l"/>
              </a:tabLst>
            </a:pPr>
            <a:r>
              <a:rPr lang="it-IT" sz="2000" b="1" dirty="0" smtClean="0">
                <a:solidFill>
                  <a:srgbClr val="FF0000"/>
                </a:solidFill>
              </a:rPr>
              <a:t>   1) Saperi </a:t>
            </a:r>
            <a:r>
              <a:rPr lang="it-IT" sz="2000" dirty="0" smtClean="0">
                <a:solidFill>
                  <a:srgbClr val="FF0000"/>
                </a:solidFill>
              </a:rPr>
              <a:t>di cui sono </a:t>
            </a:r>
            <a:r>
              <a:rPr lang="it-IT" sz="2000" b="1" dirty="0" smtClean="0">
                <a:solidFill>
                  <a:srgbClr val="FF0000"/>
                </a:solidFill>
              </a:rPr>
              <a:t>portatori i soggetti </a:t>
            </a:r>
            <a:r>
              <a:rPr lang="it-IT" sz="2000" dirty="0" smtClean="0">
                <a:solidFill>
                  <a:srgbClr val="FF0000"/>
                </a:solidFill>
              </a:rPr>
              <a:t>che apprendono</a:t>
            </a:r>
          </a:p>
          <a:p>
            <a:pPr marL="173038" lvl="1" indent="-173038">
              <a:tabLst>
                <a:tab pos="0" algn="l"/>
              </a:tabLst>
            </a:pPr>
            <a:r>
              <a:rPr lang="it-IT" sz="2000" dirty="0" smtClean="0">
                <a:solidFill>
                  <a:srgbClr val="FF0000"/>
                </a:solidFill>
              </a:rPr>
              <a:t>   </a:t>
            </a:r>
            <a:r>
              <a:rPr lang="it-IT" sz="2000" b="1" dirty="0" smtClean="0">
                <a:solidFill>
                  <a:srgbClr val="FF0000"/>
                </a:solidFill>
              </a:rPr>
              <a:t>2) Saperi impliciti, </a:t>
            </a:r>
            <a:r>
              <a:rPr lang="it-IT" sz="2000" b="1" i="1" dirty="0" err="1" smtClean="0">
                <a:solidFill>
                  <a:srgbClr val="FF0000"/>
                </a:solidFill>
              </a:rPr>
              <a:t>embodied</a:t>
            </a:r>
            <a:r>
              <a:rPr lang="it-IT" sz="2000" b="1" i="1" dirty="0" smtClean="0">
                <a:solidFill>
                  <a:srgbClr val="FF0000"/>
                </a:solidFill>
              </a:rPr>
              <a:t> ( incarnati )</a:t>
            </a:r>
            <a:r>
              <a:rPr lang="it-IT" sz="2000" dirty="0" smtClean="0">
                <a:solidFill>
                  <a:srgbClr val="FF0000"/>
                </a:solidFill>
              </a:rPr>
              <a:t>, ingenui, insiti nelle </a:t>
            </a:r>
            <a:r>
              <a:rPr lang="it-IT" sz="2000" b="1" dirty="0" smtClean="0">
                <a:solidFill>
                  <a:srgbClr val="FF0000"/>
                </a:solidFill>
              </a:rPr>
              <a:t>biografie</a:t>
            </a:r>
            <a:r>
              <a:rPr lang="it-IT" sz="2000" dirty="0" smtClean="0">
                <a:solidFill>
                  <a:srgbClr val="FF0000"/>
                </a:solidFill>
              </a:rPr>
              <a:t> dei soggetti e nelle </a:t>
            </a:r>
            <a:r>
              <a:rPr lang="it-IT" sz="2000" b="1" dirty="0" smtClean="0">
                <a:solidFill>
                  <a:srgbClr val="FF0000"/>
                </a:solidFill>
              </a:rPr>
              <a:t>culture</a:t>
            </a:r>
            <a:r>
              <a:rPr lang="it-IT" sz="2000" dirty="0" smtClean="0">
                <a:solidFill>
                  <a:srgbClr val="FF0000"/>
                </a:solidFill>
              </a:rPr>
              <a:t> ad essi implicate</a:t>
            </a:r>
          </a:p>
          <a:p>
            <a:pPr marL="173038" lvl="1" indent="-173038">
              <a:tabLst>
                <a:tab pos="0" algn="l"/>
              </a:tabLst>
            </a:pPr>
            <a:r>
              <a:rPr lang="it-IT" sz="2000" b="1" dirty="0" smtClean="0">
                <a:solidFill>
                  <a:srgbClr val="FF0000"/>
                </a:solidFill>
              </a:rPr>
              <a:t>   3) Saperi incorporati negli artefatti culturali </a:t>
            </a:r>
            <a:r>
              <a:rPr lang="it-IT" sz="2000" dirty="0" smtClean="0">
                <a:solidFill>
                  <a:srgbClr val="FF0000"/>
                </a:solidFill>
              </a:rPr>
              <a:t>( oggetti, pratiche, riti, strumenti legati all’agire didattico )</a:t>
            </a:r>
          </a:p>
          <a:p>
            <a:pPr marL="173038" lvl="1" indent="-173038">
              <a:tabLst>
                <a:tab pos="0" algn="l"/>
              </a:tabLst>
            </a:pPr>
            <a:endParaRPr lang="it-IT" sz="1000" dirty="0" smtClean="0">
              <a:solidFill>
                <a:srgbClr val="FF0000"/>
              </a:solidFill>
            </a:endParaRPr>
          </a:p>
          <a:p>
            <a:pPr marL="173038" lvl="1" indent="-173038">
              <a:buFontTx/>
              <a:buChar char="-"/>
              <a:tabLst>
                <a:tab pos="0" algn="l"/>
              </a:tabLst>
            </a:pPr>
            <a:r>
              <a:rPr lang="it-IT" sz="2000" b="1" dirty="0" smtClean="0"/>
              <a:t>L’apprendistato cognitivo</a:t>
            </a:r>
          </a:p>
          <a:p>
            <a:pPr marL="173038" lvl="1" indent="-173038">
              <a:buFontTx/>
              <a:buChar char="-"/>
              <a:tabLst>
                <a:tab pos="0" algn="l"/>
              </a:tabLst>
            </a:pPr>
            <a:r>
              <a:rPr lang="it-IT" sz="2000" b="1" dirty="0" smtClean="0"/>
              <a:t>Le classi di comunità</a:t>
            </a:r>
          </a:p>
          <a:p>
            <a:pPr marL="173038" lvl="1" indent="-173038">
              <a:buFontTx/>
              <a:buChar char="-"/>
              <a:tabLst>
                <a:tab pos="0" algn="l"/>
              </a:tabLst>
            </a:pPr>
            <a:r>
              <a:rPr lang="it-IT" sz="2000" b="1" dirty="0" smtClean="0"/>
              <a:t>La narrativa nelle pratiche didattiche</a:t>
            </a:r>
          </a:p>
          <a:p>
            <a:pPr marL="173038" lvl="1" indent="-173038">
              <a:buFontTx/>
              <a:buChar char="-"/>
              <a:tabLst>
                <a:tab pos="0" algn="l"/>
              </a:tabLst>
            </a:pPr>
            <a:r>
              <a:rPr lang="it-IT" sz="2000" b="1" dirty="0" smtClean="0"/>
              <a:t>L’e-learning</a:t>
            </a:r>
          </a:p>
          <a:p>
            <a:pPr marL="173038" lvl="1" indent="-173038">
              <a:buFontTx/>
              <a:buChar char="-"/>
              <a:tabLst>
                <a:tab pos="0" algn="l"/>
              </a:tabLst>
            </a:pPr>
            <a:r>
              <a:rPr lang="it-IT" sz="2000" b="1" dirty="0" smtClean="0"/>
              <a:t>La didattica della scrittura</a:t>
            </a:r>
          </a:p>
          <a:p>
            <a:pPr marL="173038" lvl="1" indent="-173038">
              <a:buFontTx/>
              <a:buChar char="-"/>
              <a:tabLst>
                <a:tab pos="0" algn="l"/>
              </a:tabLst>
            </a:pPr>
            <a:r>
              <a:rPr lang="it-IT" sz="2000" b="1" dirty="0" smtClean="0"/>
              <a:t>La </a:t>
            </a:r>
            <a:r>
              <a:rPr lang="it-IT" sz="2000" b="1" i="1" dirty="0" smtClean="0"/>
              <a:t>media </a:t>
            </a:r>
            <a:r>
              <a:rPr lang="it-IT" sz="2000" b="1" i="1" dirty="0" err="1" smtClean="0"/>
              <a:t>education</a:t>
            </a:r>
            <a:endParaRPr lang="it-IT" sz="2000" b="1" i="1" dirty="0" smtClean="0"/>
          </a:p>
          <a:p>
            <a:pPr marL="173038" lvl="1" indent="-173038">
              <a:buFontTx/>
              <a:buChar char="-"/>
              <a:tabLst>
                <a:tab pos="0" algn="l"/>
              </a:tabLst>
            </a:pPr>
            <a:r>
              <a:rPr lang="it-IT" sz="2000" b="1" dirty="0" smtClean="0"/>
              <a:t>L’insegnamento orientativo</a:t>
            </a:r>
          </a:p>
        </p:txBody>
      </p:sp>
      <p:sp>
        <p:nvSpPr>
          <p:cNvPr id="4" name="Parentesi graffa chiusa 3"/>
          <p:cNvSpPr/>
          <p:nvPr/>
        </p:nvSpPr>
        <p:spPr>
          <a:xfrm>
            <a:off x="4572000" y="4365104"/>
            <a:ext cx="576064" cy="2160240"/>
          </a:xfrm>
          <a:prstGeom prst="rightBrace">
            <a:avLst>
              <a:gd name="adj1" fmla="val 38437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148064" y="5085184"/>
            <a:ext cx="238501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Realtà </a:t>
            </a:r>
            <a:r>
              <a:rPr lang="it-IT" sz="2000" b="1" dirty="0" err="1" smtClean="0"/>
              <a:t>insegnativa</a:t>
            </a:r>
            <a:r>
              <a:rPr lang="it-IT" sz="2000" b="1" dirty="0" smtClean="0"/>
              <a:t> </a:t>
            </a:r>
            <a:br>
              <a:rPr lang="it-IT" sz="2000" b="1" dirty="0" smtClean="0"/>
            </a:br>
            <a:r>
              <a:rPr lang="it-IT" sz="2000" b="1" dirty="0" smtClean="0"/>
              <a:t>molto più complessa</a:t>
            </a:r>
            <a:endParaRPr lang="it-IT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i="1" dirty="0" smtClean="0"/>
              <a:t>Nuovi orientamenti</a:t>
            </a:r>
            <a:endParaRPr lang="it-IT" sz="3200" dirty="0"/>
          </a:p>
        </p:txBody>
      </p:sp>
      <p:sp>
        <p:nvSpPr>
          <p:cNvPr id="3" name="Rettangolo 2"/>
          <p:cNvSpPr/>
          <p:nvPr/>
        </p:nvSpPr>
        <p:spPr>
          <a:xfrm>
            <a:off x="323528" y="836712"/>
            <a:ext cx="856895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/>
              <a:t>Grande interesse per la didattica </a:t>
            </a:r>
            <a:r>
              <a:rPr lang="it-IT" sz="2400" dirty="0" smtClean="0"/>
              <a:t>nel terzo millennio</a:t>
            </a:r>
          </a:p>
          <a:p>
            <a:pPr algn="ctr"/>
            <a:r>
              <a:rPr lang="it-IT" sz="2400" dirty="0" smtClean="0"/>
              <a:t>dovuto al</a:t>
            </a:r>
          </a:p>
          <a:p>
            <a:pPr>
              <a:buFont typeface="Symbol"/>
              <a:buChar char="·"/>
            </a:pPr>
            <a:r>
              <a:rPr lang="it-IT" sz="2000" dirty="0" smtClean="0">
                <a:sym typeface="Symbol"/>
              </a:rPr>
              <a:t> </a:t>
            </a:r>
            <a:r>
              <a:rPr lang="it-IT" sz="2200" b="1" dirty="0" smtClean="0">
                <a:solidFill>
                  <a:srgbClr val="FF0000"/>
                </a:solidFill>
                <a:sym typeface="Symbol"/>
              </a:rPr>
              <a:t>Cambiamento</a:t>
            </a:r>
            <a:r>
              <a:rPr lang="it-IT" sz="2200" b="1" dirty="0" smtClean="0">
                <a:sym typeface="Symbol"/>
              </a:rPr>
              <a:t> culturale del </a:t>
            </a:r>
            <a:r>
              <a:rPr lang="it-IT" sz="2200" b="1" dirty="0" smtClean="0">
                <a:solidFill>
                  <a:srgbClr val="FF0000"/>
                </a:solidFill>
                <a:sym typeface="Symbol"/>
              </a:rPr>
              <a:t>sistema dell’istruzione </a:t>
            </a:r>
            <a:r>
              <a:rPr lang="it-IT" sz="2200" dirty="0" smtClean="0">
                <a:sym typeface="Symbol"/>
              </a:rPr>
              <a:t>( formale e informale )</a:t>
            </a:r>
          </a:p>
          <a:p>
            <a:pPr>
              <a:buFont typeface="Symbol"/>
              <a:buChar char="·"/>
            </a:pPr>
            <a:r>
              <a:rPr lang="it-IT" sz="2200" dirty="0" smtClean="0">
                <a:sym typeface="Symbol"/>
              </a:rPr>
              <a:t> </a:t>
            </a:r>
            <a:r>
              <a:rPr lang="it-IT" sz="2200" b="1" dirty="0" smtClean="0">
                <a:solidFill>
                  <a:srgbClr val="FF0000"/>
                </a:solidFill>
                <a:sym typeface="Symbol"/>
              </a:rPr>
              <a:t>Cambiamento</a:t>
            </a:r>
            <a:r>
              <a:rPr lang="it-IT" sz="2200" b="1" dirty="0" smtClean="0">
                <a:sym typeface="Symbol"/>
              </a:rPr>
              <a:t> </a:t>
            </a:r>
            <a:r>
              <a:rPr lang="it-IT" sz="2200" dirty="0" smtClean="0">
                <a:sym typeface="Symbol"/>
              </a:rPr>
              <a:t>delle</a:t>
            </a:r>
            <a:r>
              <a:rPr lang="it-IT" sz="2200" b="1" dirty="0" smtClean="0">
                <a:sym typeface="Symbol"/>
              </a:rPr>
              <a:t> </a:t>
            </a:r>
            <a:r>
              <a:rPr lang="it-IT" sz="2200" b="1" dirty="0" smtClean="0">
                <a:solidFill>
                  <a:srgbClr val="FF0000"/>
                </a:solidFill>
                <a:sym typeface="Symbol"/>
              </a:rPr>
              <a:t>funzioni</a:t>
            </a:r>
            <a:r>
              <a:rPr lang="it-IT" sz="2200" b="1" dirty="0" smtClean="0">
                <a:sym typeface="Symbol"/>
              </a:rPr>
              <a:t> </a:t>
            </a:r>
            <a:r>
              <a:rPr lang="it-IT" sz="2200" dirty="0" smtClean="0">
                <a:sym typeface="Symbol"/>
              </a:rPr>
              <a:t>dell</a:t>
            </a:r>
            <a:r>
              <a:rPr lang="it-IT" sz="2200" b="1" dirty="0" smtClean="0">
                <a:solidFill>
                  <a:srgbClr val="FF0000"/>
                </a:solidFill>
                <a:sym typeface="Symbol"/>
              </a:rPr>
              <a:t>’agire didattico</a:t>
            </a:r>
          </a:p>
          <a:p>
            <a:pPr>
              <a:buFont typeface="Symbol"/>
              <a:buChar char="·"/>
            </a:pPr>
            <a:r>
              <a:rPr lang="it-IT" sz="2200" dirty="0" smtClean="0">
                <a:sym typeface="Symbol"/>
              </a:rPr>
              <a:t> </a:t>
            </a:r>
            <a:r>
              <a:rPr lang="it-IT" sz="2200" b="1" dirty="0" smtClean="0">
                <a:solidFill>
                  <a:srgbClr val="FF0000"/>
                </a:solidFill>
                <a:sym typeface="Symbol"/>
              </a:rPr>
              <a:t>Nuova</a:t>
            </a:r>
            <a:r>
              <a:rPr lang="it-IT" sz="22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it-IT" sz="2200" b="1" dirty="0" smtClean="0">
                <a:solidFill>
                  <a:srgbClr val="FF0000"/>
                </a:solidFill>
                <a:sym typeface="Symbol"/>
              </a:rPr>
              <a:t>formazione del corpo docente </a:t>
            </a:r>
            <a:r>
              <a:rPr lang="it-IT" sz="2200" b="1" dirty="0" smtClean="0">
                <a:sym typeface="Symbol"/>
              </a:rPr>
              <a:t>e razionalizzazione Scuola e Università</a:t>
            </a:r>
          </a:p>
          <a:p>
            <a:pPr>
              <a:buFont typeface="Symbol"/>
              <a:buChar char="·"/>
            </a:pPr>
            <a:r>
              <a:rPr lang="it-IT" sz="2200" b="1" dirty="0" smtClean="0">
                <a:sym typeface="Symbol"/>
              </a:rPr>
              <a:t> </a:t>
            </a:r>
            <a:r>
              <a:rPr lang="it-IT" sz="2200" b="1" dirty="0" smtClean="0">
                <a:solidFill>
                  <a:srgbClr val="FF0000"/>
                </a:solidFill>
                <a:sym typeface="Symbol"/>
              </a:rPr>
              <a:t>Trasformazione</a:t>
            </a:r>
            <a:r>
              <a:rPr lang="it-IT" sz="2200" b="1" dirty="0" smtClean="0">
                <a:sym typeface="Symbol"/>
              </a:rPr>
              <a:t> </a:t>
            </a:r>
            <a:r>
              <a:rPr lang="it-IT" sz="2200" dirty="0" smtClean="0">
                <a:sym typeface="Symbol"/>
              </a:rPr>
              <a:t>del</a:t>
            </a:r>
            <a:r>
              <a:rPr lang="it-IT" sz="2200" b="1" dirty="0" smtClean="0">
                <a:sym typeface="Symbol"/>
              </a:rPr>
              <a:t> </a:t>
            </a:r>
            <a:r>
              <a:rPr lang="it-IT" sz="2200" b="1" dirty="0" smtClean="0">
                <a:solidFill>
                  <a:srgbClr val="FF0000"/>
                </a:solidFill>
                <a:sym typeface="Symbol"/>
              </a:rPr>
              <a:t>sapere professionale</a:t>
            </a:r>
          </a:p>
          <a:p>
            <a:pPr>
              <a:buFont typeface="Symbol"/>
              <a:buChar char="·"/>
            </a:pPr>
            <a:r>
              <a:rPr lang="it-IT" sz="2200" b="1" dirty="0" smtClean="0">
                <a:sym typeface="Symbol"/>
              </a:rPr>
              <a:t> Attenzione per le </a:t>
            </a:r>
            <a:r>
              <a:rPr lang="it-IT" sz="2200" b="1" i="1" dirty="0" smtClean="0">
                <a:solidFill>
                  <a:srgbClr val="FF0000"/>
                </a:solidFill>
                <a:sym typeface="Symbol"/>
              </a:rPr>
              <a:t>key </a:t>
            </a:r>
            <a:r>
              <a:rPr lang="it-IT" sz="2200" b="1" i="1" dirty="0" err="1" smtClean="0">
                <a:solidFill>
                  <a:srgbClr val="FF0000"/>
                </a:solidFill>
                <a:sym typeface="Symbol"/>
              </a:rPr>
              <a:t>competencies</a:t>
            </a:r>
            <a:r>
              <a:rPr lang="it-IT" sz="2200" b="1" i="1" dirty="0" smtClean="0">
                <a:solidFill>
                  <a:srgbClr val="FF0000"/>
                </a:solidFill>
                <a:sym typeface="Symbol"/>
              </a:rPr>
              <a:t> ( competenze di base )</a:t>
            </a:r>
          </a:p>
          <a:p>
            <a:pPr>
              <a:buFont typeface="Symbol"/>
              <a:buChar char="·"/>
            </a:pPr>
            <a:r>
              <a:rPr lang="it-IT" sz="2200" dirty="0" smtClean="0">
                <a:sym typeface="Symbol"/>
              </a:rPr>
              <a:t> Attenzione per le </a:t>
            </a:r>
            <a:r>
              <a:rPr lang="it-IT" sz="2200" b="1" i="1" dirty="0" smtClean="0">
                <a:solidFill>
                  <a:srgbClr val="FF0000"/>
                </a:solidFill>
                <a:sym typeface="Symbol"/>
              </a:rPr>
              <a:t>competenze digitali</a:t>
            </a:r>
          </a:p>
          <a:p>
            <a:pPr>
              <a:buFont typeface="Symbol"/>
              <a:buChar char="·"/>
            </a:pPr>
            <a:r>
              <a:rPr lang="it-IT" sz="2200" dirty="0" smtClean="0">
                <a:sym typeface="Symbol"/>
              </a:rPr>
              <a:t> Interesse per le </a:t>
            </a:r>
            <a:r>
              <a:rPr lang="it-IT" sz="2200" b="1" i="1" dirty="0" smtClean="0">
                <a:solidFill>
                  <a:srgbClr val="FF0000"/>
                </a:solidFill>
                <a:sym typeface="Symbol"/>
              </a:rPr>
              <a:t>didattiche particolari </a:t>
            </a:r>
            <a:r>
              <a:rPr lang="it-IT" sz="2200" dirty="0" smtClean="0">
                <a:sym typeface="Symbol"/>
              </a:rPr>
              <a:t>( D. della scrittura, D. disciplinari, D. degli adulti, D. delle Organizzazioni, D. professionale, D. interculturale, D. dello Sport, D. speciale, D. </a:t>
            </a:r>
            <a:r>
              <a:rPr lang="it-IT" sz="2200" dirty="0" err="1" smtClean="0">
                <a:sym typeface="Symbol"/>
              </a:rPr>
              <a:t>transmediale</a:t>
            </a:r>
            <a:r>
              <a:rPr lang="it-IT" sz="2200" dirty="0" smtClean="0">
                <a:sym typeface="Symbol"/>
              </a:rPr>
              <a:t> )</a:t>
            </a:r>
          </a:p>
          <a:p>
            <a:pPr>
              <a:buFont typeface="Symbol"/>
              <a:buChar char="·"/>
            </a:pPr>
            <a:endParaRPr lang="it-IT" sz="2200" dirty="0" smtClean="0">
              <a:sym typeface="Symbol"/>
            </a:endParaRPr>
          </a:p>
          <a:p>
            <a:r>
              <a:rPr lang="it-IT" sz="2200" dirty="0" smtClean="0">
                <a:latin typeface="Calibri"/>
                <a:sym typeface="Symbol"/>
              </a:rPr>
              <a:t>• </a:t>
            </a:r>
            <a:r>
              <a:rPr lang="it-IT" sz="2200" dirty="0" smtClean="0">
                <a:sym typeface="Symbol"/>
              </a:rPr>
              <a:t>Molti indirizzi di </a:t>
            </a:r>
            <a:r>
              <a:rPr lang="it-IT" sz="2200" b="1" dirty="0" smtClean="0">
                <a:solidFill>
                  <a:srgbClr val="0000FF"/>
                </a:solidFill>
                <a:sym typeface="Symbol"/>
              </a:rPr>
              <a:t>ricerche empiriche </a:t>
            </a:r>
            <a:r>
              <a:rPr lang="it-IT" sz="2200" dirty="0" smtClean="0">
                <a:sym typeface="Symbol"/>
              </a:rPr>
              <a:t>( sul </a:t>
            </a:r>
            <a:r>
              <a:rPr lang="it-IT" sz="2200" b="1" dirty="0" smtClean="0">
                <a:solidFill>
                  <a:srgbClr val="0000FF"/>
                </a:solidFill>
                <a:sym typeface="Symbol"/>
              </a:rPr>
              <a:t>concreto agire didattico </a:t>
            </a:r>
            <a:r>
              <a:rPr lang="it-IT" sz="2200" dirty="0" smtClean="0">
                <a:sym typeface="Symbol"/>
              </a:rPr>
              <a:t>)</a:t>
            </a:r>
          </a:p>
          <a:p>
            <a:r>
              <a:rPr lang="it-IT" sz="2200" dirty="0" smtClean="0">
                <a:sym typeface="Symbol"/>
              </a:rPr>
              <a:t> </a:t>
            </a:r>
            <a:r>
              <a:rPr lang="it-IT" sz="2200" b="1" dirty="0" smtClean="0">
                <a:solidFill>
                  <a:srgbClr val="0000FF"/>
                </a:solidFill>
                <a:sym typeface="Symbol"/>
              </a:rPr>
              <a:t>Superamento dei modelli teorici</a:t>
            </a:r>
            <a:endParaRPr lang="it-IT" sz="2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i="1" dirty="0" smtClean="0"/>
              <a:t>Modelli della pratica</a:t>
            </a:r>
            <a:endParaRPr lang="it-IT" sz="3200" dirty="0"/>
          </a:p>
        </p:txBody>
      </p:sp>
      <p:sp>
        <p:nvSpPr>
          <p:cNvPr id="3" name="Rettangolo 2"/>
          <p:cNvSpPr/>
          <p:nvPr/>
        </p:nvSpPr>
        <p:spPr>
          <a:xfrm>
            <a:off x="323528" y="692696"/>
            <a:ext cx="8568952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Prevalgono le linee di ricerca della metodologia empirica</a:t>
            </a:r>
          </a:p>
          <a:p>
            <a:endParaRPr lang="it-IT" sz="1050" b="1" dirty="0" smtClean="0"/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00FF"/>
                </a:solidFill>
              </a:rPr>
              <a:t>Studio dell’insegnamento in situazione</a:t>
            </a:r>
            <a:r>
              <a:rPr lang="it-IT" sz="2400" b="1" dirty="0" smtClean="0"/>
              <a:t>, per ciò che accade nelle pratiche effettive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00FF"/>
                </a:solidFill>
              </a:rPr>
              <a:t> Analizzato in profondità il lavoro degli insegnanti </a:t>
            </a:r>
            <a:r>
              <a:rPr lang="it-IT" sz="2400" dirty="0" smtClean="0"/>
              <a:t>avvalendosi di dispositivi plurali (la competenza euristica e quella riflessiva, nella prospettiva di un docente che sia ricercatore-pratico, capace di costruire sapere a partire dalla </a:t>
            </a:r>
            <a:r>
              <a:rPr lang="it-IT" sz="2400" b="1" dirty="0" smtClean="0"/>
              <a:t>riflessione sull’esperienza </a:t>
            </a:r>
            <a:r>
              <a:rPr lang="it-IT" sz="24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00FF"/>
                </a:solidFill>
              </a:rPr>
              <a:t> </a:t>
            </a:r>
            <a:r>
              <a:rPr lang="it-IT" sz="2400" dirty="0" smtClean="0"/>
              <a:t>L’insegnante produce </a:t>
            </a:r>
            <a:r>
              <a:rPr lang="it-IT" sz="2400" b="1" dirty="0" smtClean="0">
                <a:solidFill>
                  <a:srgbClr val="0000FF"/>
                </a:solidFill>
              </a:rPr>
              <a:t>sapere pratico</a:t>
            </a:r>
            <a:endParaRPr lang="it-IT" sz="2200" b="1" dirty="0">
              <a:solidFill>
                <a:srgbClr val="0000FF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4005064"/>
            <a:ext cx="28552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Per la </a:t>
            </a:r>
            <a:r>
              <a:rPr lang="it-IT" sz="2000" b="1" dirty="0" smtClean="0"/>
              <a:t>formazione </a:t>
            </a:r>
            <a:br>
              <a:rPr lang="it-IT" sz="2000" b="1" dirty="0" smtClean="0"/>
            </a:br>
            <a:r>
              <a:rPr lang="it-IT" sz="2000" b="1" dirty="0" smtClean="0"/>
              <a:t>dell’insegnante </a:t>
            </a:r>
            <a:r>
              <a:rPr lang="it-IT" sz="2000" dirty="0" smtClean="0"/>
              <a:t>che parta</a:t>
            </a:r>
            <a:br>
              <a:rPr lang="it-IT" sz="2000" dirty="0" smtClean="0"/>
            </a:br>
            <a:r>
              <a:rPr lang="it-IT" sz="2000" dirty="0" smtClean="0"/>
              <a:t>dalle </a:t>
            </a:r>
            <a:r>
              <a:rPr lang="it-IT" sz="2000" b="1" dirty="0" smtClean="0">
                <a:solidFill>
                  <a:srgbClr val="0000FF"/>
                </a:solidFill>
              </a:rPr>
              <a:t>pratiche educative</a:t>
            </a:r>
            <a:endParaRPr lang="it-IT" sz="2000" b="1" dirty="0">
              <a:solidFill>
                <a:srgbClr val="0000FF"/>
              </a:solidFill>
            </a:endParaRPr>
          </a:p>
        </p:txBody>
      </p:sp>
      <p:sp>
        <p:nvSpPr>
          <p:cNvPr id="6" name="Freccia angolare bidirezionale 5"/>
          <p:cNvSpPr/>
          <p:nvPr/>
        </p:nvSpPr>
        <p:spPr>
          <a:xfrm rot="7801802">
            <a:off x="3275856" y="4221088"/>
            <a:ext cx="792088" cy="792088"/>
          </a:xfrm>
          <a:prstGeom prst="leftUp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3779912" y="3933056"/>
            <a:ext cx="49389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Analisi – comprensione – interpretazione </a:t>
            </a:r>
            <a:br>
              <a:rPr lang="it-IT" sz="2000" dirty="0" smtClean="0"/>
            </a:br>
            <a:r>
              <a:rPr lang="it-IT" sz="2000" dirty="0" smtClean="0"/>
              <a:t>dell’insegnamento vs una sua </a:t>
            </a:r>
            <a:r>
              <a:rPr lang="it-IT" sz="2000" b="1" dirty="0" smtClean="0"/>
              <a:t>formalizzazione</a:t>
            </a:r>
            <a:endParaRPr lang="it-IT" sz="20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779912" y="4797152"/>
            <a:ext cx="46730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Accompagnamento professionale </a:t>
            </a:r>
            <a:r>
              <a:rPr lang="it-IT" sz="2000" dirty="0" smtClean="0"/>
              <a:t>per la </a:t>
            </a:r>
            <a:br>
              <a:rPr lang="it-IT" sz="2000" dirty="0" smtClean="0"/>
            </a:br>
            <a:r>
              <a:rPr lang="it-IT" sz="2000" b="1" dirty="0" smtClean="0">
                <a:solidFill>
                  <a:srgbClr val="0000FF"/>
                </a:solidFill>
              </a:rPr>
              <a:t>comunicazione del sapere pratico </a:t>
            </a:r>
            <a:r>
              <a:rPr lang="it-IT" sz="2000" dirty="0" smtClean="0"/>
              <a:t>da parte</a:t>
            </a:r>
            <a:br>
              <a:rPr lang="it-IT" sz="2000" dirty="0" smtClean="0"/>
            </a:br>
            <a:r>
              <a:rPr lang="it-IT" sz="2000" dirty="0" smtClean="0"/>
              <a:t>di insegnanti dotati di expertise ai novizi</a:t>
            </a:r>
            <a:endParaRPr lang="it-IT" sz="2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51520" y="5877272"/>
            <a:ext cx="876105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900" b="1" dirty="0" smtClean="0"/>
              <a:t>Ricerca collaborativa </a:t>
            </a:r>
            <a:r>
              <a:rPr lang="it-IT" sz="1900" dirty="0" smtClean="0"/>
              <a:t>in Didattica: connessioni tra teoria e pratica, tra fare e conoscere,</a:t>
            </a:r>
          </a:p>
          <a:p>
            <a:r>
              <a:rPr lang="it-IT" sz="1900" dirty="0" smtClean="0"/>
              <a:t>Tra ricercatori e insegnanti. </a:t>
            </a:r>
            <a:r>
              <a:rPr lang="it-IT" sz="1900" dirty="0" err="1" smtClean="0"/>
              <a:t>Transdisciplinarietà</a:t>
            </a:r>
            <a:r>
              <a:rPr lang="it-IT" sz="1900" dirty="0" smtClean="0"/>
              <a:t>: </a:t>
            </a:r>
            <a:r>
              <a:rPr lang="it-IT" sz="1900" b="1" dirty="0" smtClean="0"/>
              <a:t>didattica </a:t>
            </a:r>
            <a:r>
              <a:rPr lang="it-IT" sz="1900" b="1" dirty="0" err="1" smtClean="0"/>
              <a:t>enattiva</a:t>
            </a:r>
            <a:r>
              <a:rPr lang="it-IT" sz="1900" b="1" dirty="0" smtClean="0"/>
              <a:t> e </a:t>
            </a:r>
            <a:r>
              <a:rPr lang="it-IT" sz="1900" b="1" dirty="0" err="1" smtClean="0"/>
              <a:t>neurodidattica</a:t>
            </a:r>
            <a:endParaRPr lang="it-IT" sz="1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764704"/>
            <a:ext cx="84249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/>
              <a:t>Viene ridefinita </a:t>
            </a:r>
            <a:r>
              <a:rPr lang="it-IT" sz="2200" b="1" dirty="0" smtClean="0"/>
              <a:t>l’interazione mente – corpo – ambiente, </a:t>
            </a:r>
            <a:r>
              <a:rPr lang="it-IT" sz="2200" dirty="0" smtClean="0"/>
              <a:t>attraverso nuove conoscenza teoriche, nuovi strumenti d’analisi  capaci di ridefinire la </a:t>
            </a:r>
            <a:r>
              <a:rPr lang="it-IT" sz="2200" b="1" dirty="0" smtClean="0"/>
              <a:t>complessità strutturale,</a:t>
            </a:r>
            <a:r>
              <a:rPr lang="it-IT" sz="2200" dirty="0" smtClean="0"/>
              <a:t> in cui è immerso oggi </a:t>
            </a:r>
            <a:r>
              <a:rPr lang="it-IT" sz="2200" b="1" dirty="0" smtClean="0"/>
              <a:t>l’agire didattico</a:t>
            </a:r>
          </a:p>
          <a:p>
            <a:endParaRPr lang="it-IT" sz="1400" b="1" dirty="0" smtClean="0"/>
          </a:p>
          <a:p>
            <a:r>
              <a:rPr lang="it-IT" sz="2800" b="1" dirty="0" smtClean="0">
                <a:latin typeface="Arial"/>
                <a:cs typeface="Arial"/>
              </a:rPr>
              <a:t>► </a:t>
            </a:r>
            <a:r>
              <a:rPr lang="it-IT" sz="2800" b="1" dirty="0" smtClean="0">
                <a:solidFill>
                  <a:srgbClr val="0000FF"/>
                </a:solidFill>
              </a:rPr>
              <a:t>Didattica </a:t>
            </a:r>
            <a:r>
              <a:rPr lang="it-IT" sz="2800" b="1" dirty="0" err="1" smtClean="0">
                <a:solidFill>
                  <a:srgbClr val="0000FF"/>
                </a:solidFill>
              </a:rPr>
              <a:t>enattiva</a:t>
            </a:r>
            <a:r>
              <a:rPr lang="it-IT" sz="2800" b="1" dirty="0" smtClean="0">
                <a:solidFill>
                  <a:srgbClr val="0000FF"/>
                </a:solidFill>
              </a:rPr>
              <a:t>  </a:t>
            </a:r>
            <a:r>
              <a:rPr lang="it-IT" sz="2800" dirty="0" smtClean="0"/>
              <a:t>( </a:t>
            </a:r>
            <a:r>
              <a:rPr lang="it-IT" sz="2800" b="1" i="1" dirty="0" smtClean="0">
                <a:solidFill>
                  <a:srgbClr val="008000"/>
                </a:solidFill>
              </a:rPr>
              <a:t>Rossi</a:t>
            </a:r>
            <a:r>
              <a:rPr lang="it-IT" sz="2800" b="1" dirty="0" smtClean="0"/>
              <a:t> ) - </a:t>
            </a:r>
            <a:r>
              <a:rPr lang="it-IT" sz="2000" dirty="0" smtClean="0"/>
              <a:t>L</a:t>
            </a:r>
            <a:r>
              <a:rPr lang="it-IT" sz="2000" b="1" dirty="0" smtClean="0"/>
              <a:t>a conoscenza è un processo continuo che modella il nostro mondo , mediante il gioco reciproco tra i vincoli esterni e l’attività generata internamente. </a:t>
            </a:r>
            <a:r>
              <a:rPr lang="it-IT" sz="2000" dirty="0" smtClean="0"/>
              <a:t>Nella dimensione attuale della società </a:t>
            </a:r>
            <a:r>
              <a:rPr lang="it-IT" sz="2000" b="1" i="1" dirty="0" smtClean="0"/>
              <a:t>postmoderna</a:t>
            </a:r>
            <a:r>
              <a:rPr lang="it-IT" sz="2000" dirty="0" smtClean="0"/>
              <a:t>, le origini di questo processo reciproco sono ormai perdute, ma la “codeterminazione” continua ad operare; infatti la </a:t>
            </a:r>
            <a:r>
              <a:rPr lang="it-IT" sz="2000" b="1" dirty="0" smtClean="0"/>
              <a:t>cognizione </a:t>
            </a:r>
            <a:r>
              <a:rPr lang="it-IT" sz="2000" dirty="0" smtClean="0"/>
              <a:t>viene intesa </a:t>
            </a:r>
            <a:r>
              <a:rPr lang="it-IT" sz="2000" b="1" dirty="0" smtClean="0"/>
              <a:t>come “azione incarnata”</a:t>
            </a:r>
            <a:r>
              <a:rPr lang="it-IT" sz="2000" dirty="0" smtClean="0"/>
              <a:t>:</a:t>
            </a:r>
            <a:endParaRPr lang="it-IT" sz="2400" dirty="0" smtClean="0"/>
          </a:p>
          <a:p>
            <a:r>
              <a:rPr lang="it-IT" sz="1600" b="1" dirty="0" smtClean="0"/>
              <a:t/>
            </a:r>
            <a:br>
              <a:rPr lang="it-IT" sz="1600" b="1" dirty="0" smtClean="0"/>
            </a:br>
            <a:r>
              <a:rPr lang="it-IT" sz="1600" b="1" dirty="0" smtClean="0">
                <a:latin typeface="Arial"/>
                <a:cs typeface="Arial"/>
              </a:rPr>
              <a:t>► </a:t>
            </a:r>
            <a:r>
              <a:rPr lang="it-IT" sz="2800" b="1" dirty="0" err="1" smtClean="0">
                <a:solidFill>
                  <a:srgbClr val="0000FF"/>
                </a:solidFill>
              </a:rPr>
              <a:t>Neurodidattica</a:t>
            </a:r>
            <a:r>
              <a:rPr lang="it-IT" sz="2800" b="1" dirty="0" smtClean="0"/>
              <a:t> ( </a:t>
            </a:r>
            <a:r>
              <a:rPr lang="it-IT" sz="2800" b="1" i="1" dirty="0" smtClean="0">
                <a:solidFill>
                  <a:srgbClr val="008000"/>
                </a:solidFill>
              </a:rPr>
              <a:t>Rivoltella</a:t>
            </a:r>
            <a:r>
              <a:rPr lang="it-IT" sz="2800" b="1" dirty="0" smtClean="0"/>
              <a:t> ) </a:t>
            </a:r>
            <a:r>
              <a:rPr lang="it-IT" sz="2000" dirty="0" smtClean="0"/>
              <a:t>Specifica il rapporto tra la </a:t>
            </a:r>
            <a:r>
              <a:rPr lang="it-IT" sz="2000" b="1" dirty="0" smtClean="0"/>
              <a:t>mente</a:t>
            </a:r>
            <a:r>
              <a:rPr lang="it-IT" sz="2000" dirty="0" smtClean="0"/>
              <a:t> del soggetto che apprende e i suoi processi interni: i </a:t>
            </a:r>
            <a:r>
              <a:rPr lang="it-IT" sz="2000" b="1" dirty="0" smtClean="0"/>
              <a:t>processi attraverso cui conosciamo</a:t>
            </a:r>
            <a:r>
              <a:rPr lang="it-IT" sz="2000" dirty="0" smtClean="0"/>
              <a:t> (</a:t>
            </a:r>
            <a:r>
              <a:rPr lang="it-IT" sz="2000" i="1" dirty="0" smtClean="0"/>
              <a:t>memoria, emozioni, attenzione, motivazione</a:t>
            </a:r>
            <a:r>
              <a:rPr lang="it-IT" sz="2000" dirty="0" smtClean="0"/>
              <a:t>), </a:t>
            </a:r>
            <a:r>
              <a:rPr lang="it-IT" sz="2000" b="1" dirty="0" smtClean="0"/>
              <a:t>il cervello visivo </a:t>
            </a:r>
            <a:r>
              <a:rPr lang="it-IT" sz="2000" dirty="0" smtClean="0"/>
              <a:t>(la funzione dell'immagine per l'apprendimento), </a:t>
            </a:r>
            <a:r>
              <a:rPr lang="it-IT" sz="2000" b="1" dirty="0" smtClean="0"/>
              <a:t>i neuroni specchio </a:t>
            </a:r>
            <a:r>
              <a:rPr lang="it-IT" sz="2000" dirty="0" smtClean="0"/>
              <a:t>e le </a:t>
            </a:r>
            <a:r>
              <a:rPr lang="it-IT" sz="2000" b="1" dirty="0" smtClean="0"/>
              <a:t>dinamiche dell'azione </a:t>
            </a:r>
            <a:r>
              <a:rPr lang="it-IT" sz="2000" dirty="0" smtClean="0"/>
              <a:t>(</a:t>
            </a:r>
            <a:r>
              <a:rPr lang="it-IT" sz="2000" i="1" dirty="0" smtClean="0"/>
              <a:t>modellamento, esperienza</a:t>
            </a:r>
            <a:r>
              <a:rPr lang="it-IT" sz="2000" dirty="0" smtClean="0"/>
              <a:t>), il </a:t>
            </a:r>
            <a:r>
              <a:rPr lang="it-IT" sz="2000" b="1" dirty="0" smtClean="0"/>
              <a:t>rapporto tra tecnologie della conoscenza e plasticità cerebrale. </a:t>
            </a:r>
            <a:endParaRPr lang="it-IT" sz="2000" b="1" dirty="0"/>
          </a:p>
        </p:txBody>
      </p:sp>
      <p:sp>
        <p:nvSpPr>
          <p:cNvPr id="3" name="Rettangolo 2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i="1" dirty="0" smtClean="0"/>
              <a:t>Post - costruttivismo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1164134"/>
            <a:ext cx="8640960" cy="498598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it-IT" sz="2800" b="1" i="1" dirty="0" smtClean="0"/>
              <a:t>Quando si avvia la </a:t>
            </a:r>
            <a:r>
              <a:rPr lang="it-IT" sz="2800" b="1" i="1" dirty="0" smtClean="0">
                <a:solidFill>
                  <a:srgbClr val="C00000"/>
                </a:solidFill>
              </a:rPr>
              <a:t>riflessione teorica </a:t>
            </a:r>
            <a:r>
              <a:rPr lang="it-IT" sz="2800" b="1" i="1" dirty="0" smtClean="0"/>
              <a:t>sull’insegnamento</a:t>
            </a:r>
            <a:r>
              <a:rPr lang="it-IT" sz="2400" b="1" i="1" dirty="0" smtClean="0"/>
              <a:t>?</a:t>
            </a:r>
            <a:r>
              <a:rPr lang="it-IT" sz="2800" b="1" i="1" dirty="0" smtClean="0"/>
              <a:t/>
            </a:r>
            <a:br>
              <a:rPr lang="it-IT" sz="2800" b="1" i="1" dirty="0" smtClean="0"/>
            </a:br>
            <a:endParaRPr lang="it-IT" sz="1600" b="1" i="1" dirty="0" smtClean="0"/>
          </a:p>
          <a:p>
            <a:r>
              <a:rPr lang="it-IT" sz="2800" b="1" i="1" dirty="0" smtClean="0"/>
              <a:t>- La  Didattica, assume </a:t>
            </a:r>
            <a:r>
              <a:rPr lang="it-IT" sz="2800" b="1" i="1" dirty="0" smtClean="0">
                <a:solidFill>
                  <a:srgbClr val="C00000"/>
                </a:solidFill>
              </a:rPr>
              <a:t>parziale</a:t>
            </a:r>
            <a:r>
              <a:rPr lang="it-IT" sz="2800" b="1" i="1" dirty="0" smtClean="0"/>
              <a:t> </a:t>
            </a:r>
            <a:r>
              <a:rPr lang="it-IT" sz="2800" b="1" i="1" dirty="0" smtClean="0">
                <a:solidFill>
                  <a:srgbClr val="C00000"/>
                </a:solidFill>
              </a:rPr>
              <a:t>autonomia teorica </a:t>
            </a:r>
            <a:r>
              <a:rPr lang="it-IT" sz="2800" b="1" i="1" dirty="0" smtClean="0"/>
              <a:t>a partire dal XVII secolo. Solo nel Novecento si affermerà come scienza</a:t>
            </a:r>
            <a:r>
              <a:rPr lang="it-IT" sz="2800" b="1" i="1" dirty="0" smtClean="0">
                <a:solidFill>
                  <a:srgbClr val="C00000"/>
                </a:solidFill>
              </a:rPr>
              <a:t/>
            </a:r>
            <a:br>
              <a:rPr lang="it-IT" sz="2800" b="1" i="1" dirty="0" smtClean="0">
                <a:solidFill>
                  <a:srgbClr val="C00000"/>
                </a:solidFill>
              </a:rPr>
            </a:br>
            <a:endParaRPr lang="it-IT" sz="1600" b="1" i="1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it-IT" sz="2800" b="1" i="1" dirty="0" smtClean="0"/>
              <a:t>Si sente la necessità di </a:t>
            </a:r>
            <a:r>
              <a:rPr lang="it-IT" sz="2800" b="1" i="1" dirty="0" smtClean="0">
                <a:solidFill>
                  <a:srgbClr val="C00000"/>
                </a:solidFill>
              </a:rPr>
              <a:t>riflettere</a:t>
            </a:r>
            <a:r>
              <a:rPr lang="it-IT" sz="2800" b="1" i="1" dirty="0" smtClean="0"/>
              <a:t> sulle pratiche </a:t>
            </a:r>
          </a:p>
          <a:p>
            <a:r>
              <a:rPr lang="it-IT" sz="2800" b="1" i="1" dirty="0" smtClean="0"/>
              <a:t>di insegnamento</a:t>
            </a:r>
            <a:br>
              <a:rPr lang="it-IT" sz="2800" b="1" i="1" dirty="0" smtClean="0"/>
            </a:br>
            <a:endParaRPr lang="it-IT" sz="1600" b="1" i="1" dirty="0" smtClean="0"/>
          </a:p>
          <a:p>
            <a:r>
              <a:rPr lang="it-IT" sz="2800" b="1" i="1" dirty="0" smtClean="0"/>
              <a:t>- Si profila uno </a:t>
            </a:r>
            <a:r>
              <a:rPr lang="it-IT" sz="2800" b="1" i="1" dirty="0" smtClean="0">
                <a:solidFill>
                  <a:srgbClr val="C00000"/>
                </a:solidFill>
              </a:rPr>
              <a:t>spazio intermedio</a:t>
            </a:r>
            <a:r>
              <a:rPr lang="it-IT" sz="2800" b="1" i="1" dirty="0" smtClean="0"/>
              <a:t> tra il </a:t>
            </a:r>
            <a:r>
              <a:rPr lang="it-IT" sz="2800" b="1" i="1" dirty="0" smtClean="0">
                <a:solidFill>
                  <a:srgbClr val="C00000"/>
                </a:solidFill>
              </a:rPr>
              <a:t>senso comune </a:t>
            </a:r>
            <a:br>
              <a:rPr lang="it-IT" sz="2800" b="1" i="1" dirty="0" smtClean="0">
                <a:solidFill>
                  <a:srgbClr val="C00000"/>
                </a:solidFill>
              </a:rPr>
            </a:br>
            <a:r>
              <a:rPr lang="it-IT" sz="2800" b="1" i="1" dirty="0" smtClean="0"/>
              <a:t>e il </a:t>
            </a:r>
            <a:r>
              <a:rPr lang="it-IT" sz="2800" b="1" i="1" dirty="0" smtClean="0">
                <a:solidFill>
                  <a:srgbClr val="C00000"/>
                </a:solidFill>
              </a:rPr>
              <a:t>discorso scientifico</a:t>
            </a:r>
            <a:r>
              <a:rPr lang="it-IT" sz="2800" b="1" i="1" dirty="0" smtClean="0"/>
              <a:t>.</a:t>
            </a:r>
          </a:p>
          <a:p>
            <a:endParaRPr lang="it-IT" sz="1600" b="1" i="1" dirty="0" smtClean="0"/>
          </a:p>
          <a:p>
            <a:r>
              <a:rPr lang="it-IT" sz="2800" b="1" i="1" dirty="0" smtClean="0"/>
              <a:t>- Il bisogno di riflessione </a:t>
            </a:r>
            <a:r>
              <a:rPr lang="it-IT" sz="2800" b="1" i="1" dirty="0" smtClean="0">
                <a:solidFill>
                  <a:srgbClr val="C00000"/>
                </a:solidFill>
              </a:rPr>
              <a:t>( riflessività) è avvio della teoria</a:t>
            </a:r>
            <a:r>
              <a:rPr lang="it-IT" sz="2800" b="1" i="1" dirty="0" smtClean="0"/>
              <a:t>.</a:t>
            </a:r>
            <a:endParaRPr lang="it-IT" sz="2800" b="1" i="1" dirty="0"/>
          </a:p>
        </p:txBody>
      </p:sp>
      <p:sp>
        <p:nvSpPr>
          <p:cNvPr id="3" name="Rettangolo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lvl="0" algn="ctr"/>
            <a:r>
              <a:rPr lang="it-IT" sz="4800" b="1" i="1" dirty="0" smtClean="0">
                <a:solidFill>
                  <a:prstClr val="black"/>
                </a:solidFill>
              </a:rPr>
              <a:t>L’origine della Didattica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404664"/>
            <a:ext cx="8783558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i="1" dirty="0" smtClean="0"/>
              <a:t>Jan Amos </a:t>
            </a:r>
            <a:r>
              <a:rPr lang="it-IT" sz="3200" b="1" i="1" dirty="0" err="1" smtClean="0"/>
              <a:t>Komensky</a:t>
            </a:r>
            <a:r>
              <a:rPr lang="it-IT" sz="3200" b="1" i="1" dirty="0" smtClean="0"/>
              <a:t> (</a:t>
            </a:r>
            <a:r>
              <a:rPr lang="it-IT" sz="3200" b="1" i="1" dirty="0" err="1" smtClean="0"/>
              <a:t>Comenio</a:t>
            </a:r>
            <a:r>
              <a:rPr lang="it-IT" sz="3200" b="1" i="1" dirty="0" smtClean="0"/>
              <a:t>)  </a:t>
            </a:r>
            <a:r>
              <a:rPr lang="it-IT" sz="2400" b="1" i="1" dirty="0" smtClean="0"/>
              <a:t>( 1592 – 1670 )</a:t>
            </a:r>
          </a:p>
          <a:p>
            <a:endParaRPr lang="it-IT" sz="2400" b="1" i="1" dirty="0" smtClean="0"/>
          </a:p>
          <a:p>
            <a:endParaRPr lang="it-IT" sz="2400" b="1" i="1" dirty="0" smtClean="0"/>
          </a:p>
          <a:p>
            <a:endParaRPr lang="it-IT" sz="2400" b="1" i="1" dirty="0" smtClean="0"/>
          </a:p>
          <a:p>
            <a:endParaRPr lang="it-IT" sz="2400" b="1" i="1" dirty="0" smtClean="0"/>
          </a:p>
          <a:p>
            <a:endParaRPr lang="it-IT" sz="2800" b="1" i="1" dirty="0" smtClean="0"/>
          </a:p>
          <a:p>
            <a:endParaRPr lang="it-IT" sz="2800" b="1" i="1" dirty="0" smtClean="0"/>
          </a:p>
          <a:p>
            <a:r>
              <a:rPr lang="it-IT" sz="2800" i="1" dirty="0" smtClean="0"/>
              <a:t>“</a:t>
            </a:r>
            <a:r>
              <a:rPr lang="it-IT" sz="2800" i="1" dirty="0" err="1" smtClean="0"/>
              <a:t>Didactica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docendi</a:t>
            </a:r>
            <a:r>
              <a:rPr lang="it-IT" sz="2800" i="1" dirty="0" smtClean="0"/>
              <a:t> </a:t>
            </a:r>
            <a:r>
              <a:rPr lang="it-IT" sz="2800" b="1" i="1" dirty="0" err="1" smtClean="0">
                <a:solidFill>
                  <a:srgbClr val="C00000"/>
                </a:solidFill>
              </a:rPr>
              <a:t>artificium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sonat</a:t>
            </a:r>
            <a:r>
              <a:rPr lang="it-IT" sz="2800" i="1" dirty="0" smtClean="0"/>
              <a:t>: per didattica si intende</a:t>
            </a:r>
          </a:p>
          <a:p>
            <a:r>
              <a:rPr lang="it-IT" sz="2800" b="1" i="1" dirty="0" smtClean="0">
                <a:solidFill>
                  <a:srgbClr val="C00000"/>
                </a:solidFill>
              </a:rPr>
              <a:t>l’arte di insegnare </a:t>
            </a:r>
            <a:r>
              <a:rPr lang="it-IT" sz="2800" i="1" dirty="0" smtClean="0"/>
              <a:t>(…) Noi osiamo promettere </a:t>
            </a:r>
            <a:r>
              <a:rPr lang="it-IT" sz="2800" b="1" i="1" dirty="0" smtClean="0">
                <a:solidFill>
                  <a:srgbClr val="C00000"/>
                </a:solidFill>
              </a:rPr>
              <a:t>una grande </a:t>
            </a:r>
          </a:p>
          <a:p>
            <a:r>
              <a:rPr lang="it-IT" sz="2800" b="1" i="1" dirty="0" smtClean="0">
                <a:solidFill>
                  <a:srgbClr val="C00000"/>
                </a:solidFill>
              </a:rPr>
              <a:t>Didattica</a:t>
            </a:r>
            <a:r>
              <a:rPr lang="it-IT" sz="2800" i="1" dirty="0" smtClean="0"/>
              <a:t>, cioè </a:t>
            </a:r>
            <a:r>
              <a:rPr lang="it-IT" sz="2800" i="1" dirty="0" smtClean="0">
                <a:solidFill>
                  <a:srgbClr val="C00000"/>
                </a:solidFill>
              </a:rPr>
              <a:t>un’arte universale di insegnare tutto a tutti</a:t>
            </a:r>
            <a:r>
              <a:rPr lang="it-IT" sz="2800" i="1" dirty="0" smtClean="0"/>
              <a:t/>
            </a:r>
            <a:br>
              <a:rPr lang="it-IT" sz="2800" i="1" dirty="0" smtClean="0"/>
            </a:br>
            <a:r>
              <a:rPr lang="it-IT" sz="2800" i="1" dirty="0" smtClean="0"/>
              <a:t> e di insegnare con tale sicurezza che sia pressoché </a:t>
            </a:r>
            <a:br>
              <a:rPr lang="it-IT" sz="2800" i="1" dirty="0" smtClean="0"/>
            </a:br>
            <a:r>
              <a:rPr lang="it-IT" sz="2800" i="1" dirty="0" smtClean="0">
                <a:solidFill>
                  <a:srgbClr val="C00000"/>
                </a:solidFill>
              </a:rPr>
              <a:t>inevitabile conseguire buoni risultati </a:t>
            </a:r>
            <a:r>
              <a:rPr lang="it-IT" sz="2800" i="1" dirty="0" smtClean="0"/>
              <a:t>“</a:t>
            </a:r>
          </a:p>
          <a:p>
            <a:endParaRPr lang="it-IT" sz="2800" i="1" dirty="0" smtClean="0"/>
          </a:p>
          <a:p>
            <a:r>
              <a:rPr lang="it-IT" sz="2800" i="1" dirty="0" err="1" smtClean="0"/>
              <a:t>Didactica</a:t>
            </a:r>
            <a:r>
              <a:rPr lang="it-IT" sz="2800" i="1" dirty="0" smtClean="0"/>
              <a:t> Magna, 1640</a:t>
            </a:r>
            <a:endParaRPr lang="it-IT" sz="28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980728"/>
            <a:ext cx="1584176" cy="2187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836712"/>
            <a:ext cx="842493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L’Umanesimo mostra interesse per il soggetto che studia </a:t>
            </a:r>
            <a:br>
              <a:rPr lang="it-IT" sz="2400" b="1" dirty="0" smtClean="0"/>
            </a:br>
            <a:r>
              <a:rPr lang="it-IT" sz="2400" b="1" dirty="0" smtClean="0"/>
              <a:t>e che apprende, perfezionando parallelamente la sua capacità amministrativa ( </a:t>
            </a:r>
            <a:r>
              <a:rPr lang="it-IT" sz="2400" b="1" dirty="0" smtClean="0">
                <a:solidFill>
                  <a:srgbClr val="00B050"/>
                </a:solidFill>
              </a:rPr>
              <a:t>Calvino</a:t>
            </a:r>
            <a:r>
              <a:rPr lang="it-IT" sz="2400" b="1" dirty="0" smtClean="0"/>
              <a:t> )</a:t>
            </a:r>
            <a:br>
              <a:rPr lang="it-IT" sz="2400" b="1" dirty="0" smtClean="0"/>
            </a:br>
            <a:endParaRPr lang="it-IT" b="1" dirty="0" smtClean="0"/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Si apre un’offerta sistematica di conoscenza per le classi alte </a:t>
            </a:r>
          </a:p>
          <a:p>
            <a:r>
              <a:rPr lang="it-IT" sz="2400" b="1" dirty="0" smtClean="0"/>
              <a:t>( </a:t>
            </a:r>
            <a:r>
              <a:rPr lang="it-IT" sz="2400" b="1" dirty="0" smtClean="0">
                <a:solidFill>
                  <a:srgbClr val="00B050"/>
                </a:solidFill>
              </a:rPr>
              <a:t>Gesuiti </a:t>
            </a:r>
            <a:r>
              <a:rPr lang="it-IT" sz="2400" b="1" dirty="0" smtClean="0"/>
              <a:t>)</a:t>
            </a:r>
            <a:endParaRPr lang="it-IT" b="1" dirty="0" smtClean="0"/>
          </a:p>
          <a:p>
            <a:endParaRPr lang="it-IT" b="1" dirty="0" smtClean="0"/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Si avvia la lotta all’analfabetismo e si studiano i problemi legati ad un’istruzione diffusa ( </a:t>
            </a:r>
            <a:r>
              <a:rPr lang="it-IT" sz="2400" b="1" dirty="0" err="1" smtClean="0">
                <a:solidFill>
                  <a:srgbClr val="00B050"/>
                </a:solidFill>
              </a:rPr>
              <a:t>Locke</a:t>
            </a:r>
            <a:r>
              <a:rPr lang="it-IT" sz="2400" b="1" dirty="0" smtClean="0"/>
              <a:t>, </a:t>
            </a:r>
            <a:r>
              <a:rPr lang="it-IT" sz="2400" b="1" dirty="0" err="1" smtClean="0">
                <a:solidFill>
                  <a:srgbClr val="00B050"/>
                </a:solidFill>
              </a:rPr>
              <a:t>Fénelon</a:t>
            </a:r>
            <a:r>
              <a:rPr lang="it-IT" sz="2400" b="1" dirty="0" smtClean="0"/>
              <a:t> )</a:t>
            </a:r>
          </a:p>
          <a:p>
            <a:endParaRPr lang="it-IT" sz="2000" b="1" dirty="0" smtClean="0"/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Ridefiniti </a:t>
            </a:r>
            <a:r>
              <a:rPr lang="it-IT" sz="2400" b="1" dirty="0" smtClean="0">
                <a:solidFill>
                  <a:srgbClr val="C00000"/>
                </a:solidFill>
              </a:rPr>
              <a:t>ruolo e funzioni dell’insegnamento. </a:t>
            </a:r>
            <a:r>
              <a:rPr lang="it-IT" sz="2400" b="1" dirty="0" smtClean="0"/>
              <a:t>Nuove rappresentazioni dell’allievo.</a:t>
            </a:r>
          </a:p>
          <a:p>
            <a:endParaRPr lang="it-IT" sz="2400" b="1" dirty="0" smtClean="0"/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L’Illuminismo  valorizza il momento educativo e individua naturali motivazioni ad apprendere nel giovane ( </a:t>
            </a:r>
            <a:r>
              <a:rPr lang="it-IT" sz="2400" b="1" dirty="0" smtClean="0">
                <a:solidFill>
                  <a:srgbClr val="00B050"/>
                </a:solidFill>
              </a:rPr>
              <a:t>Rousseau</a:t>
            </a:r>
            <a:r>
              <a:rPr lang="it-IT" sz="2400" b="1" dirty="0" smtClean="0"/>
              <a:t> )</a:t>
            </a:r>
            <a:endParaRPr lang="it-IT" sz="24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699792" y="188640"/>
            <a:ext cx="3415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i="1" dirty="0" smtClean="0"/>
              <a:t>Verso la modernità</a:t>
            </a:r>
            <a:endParaRPr lang="it-IT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051720" y="188640"/>
            <a:ext cx="5172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Quattro nuovi nuclei tematici</a:t>
            </a:r>
            <a:endParaRPr lang="it-IT" sz="32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0" y="836712"/>
            <a:ext cx="920004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it-IT" sz="2800" b="1" dirty="0" smtClean="0">
                <a:solidFill>
                  <a:srgbClr val="C00000"/>
                </a:solidFill>
              </a:rPr>
              <a:t>L’infanzia</a:t>
            </a:r>
            <a:r>
              <a:rPr lang="it-IT" sz="2800" dirty="0" smtClean="0"/>
              <a:t> ha </a:t>
            </a:r>
            <a:r>
              <a:rPr lang="it-IT" sz="2800" b="1" dirty="0" smtClean="0">
                <a:solidFill>
                  <a:srgbClr val="C00000"/>
                </a:solidFill>
              </a:rPr>
              <a:t>caratteristiche specifiche</a:t>
            </a:r>
            <a:r>
              <a:rPr lang="it-IT" sz="2800" dirty="0" smtClean="0"/>
              <a:t>. </a:t>
            </a:r>
            <a:br>
              <a:rPr lang="it-IT" sz="2800" dirty="0" smtClean="0"/>
            </a:br>
            <a:r>
              <a:rPr lang="it-IT" sz="2800" dirty="0" smtClean="0"/>
              <a:t>Essenziale il rapporto tra </a:t>
            </a:r>
            <a:r>
              <a:rPr lang="it-IT" sz="2800" b="1" dirty="0" smtClean="0">
                <a:solidFill>
                  <a:srgbClr val="C00000"/>
                </a:solidFill>
              </a:rPr>
              <a:t>motivazione e apprendimento</a:t>
            </a:r>
          </a:p>
          <a:p>
            <a:pPr marL="514350" indent="-514350">
              <a:buAutoNum type="arabicParenR"/>
            </a:pPr>
            <a:endParaRPr lang="it-IT" sz="2800" b="1" dirty="0" smtClean="0">
              <a:solidFill>
                <a:srgbClr val="C00000"/>
              </a:solidFill>
            </a:endParaRPr>
          </a:p>
          <a:p>
            <a:pPr marL="514350" indent="-514350">
              <a:buAutoNum type="arabicParenR"/>
            </a:pPr>
            <a:r>
              <a:rPr lang="it-IT" sz="2800" b="1" dirty="0" smtClean="0"/>
              <a:t>L’infanzia</a:t>
            </a:r>
            <a:r>
              <a:rPr lang="it-IT" sz="2800" b="1" dirty="0" smtClean="0">
                <a:solidFill>
                  <a:srgbClr val="C00000"/>
                </a:solidFill>
              </a:rPr>
              <a:t> ha bisogni propri </a:t>
            </a:r>
            <a:r>
              <a:rPr lang="it-IT" sz="2800" dirty="0" smtClean="0"/>
              <a:t>nel suo </a:t>
            </a:r>
            <a:r>
              <a:rPr lang="it-IT" sz="2800" dirty="0" smtClean="0">
                <a:solidFill>
                  <a:srgbClr val="C00000"/>
                </a:solidFill>
              </a:rPr>
              <a:t>autonomo</a:t>
            </a:r>
            <a:r>
              <a:rPr lang="it-IT" sz="2800" dirty="0" smtClean="0"/>
              <a:t> </a:t>
            </a:r>
            <a:r>
              <a:rPr lang="it-IT" sz="2800" dirty="0" smtClean="0">
                <a:solidFill>
                  <a:srgbClr val="C00000"/>
                </a:solidFill>
              </a:rPr>
              <a:t>sviluppo</a:t>
            </a:r>
            <a:br>
              <a:rPr lang="it-IT" sz="2800" dirty="0" smtClean="0">
                <a:solidFill>
                  <a:srgbClr val="C00000"/>
                </a:solidFill>
              </a:rPr>
            </a:br>
            <a:r>
              <a:rPr lang="it-IT" sz="2800" b="1" i="1" dirty="0" err="1" smtClean="0"/>
              <a:t>Puerocentrismo</a:t>
            </a:r>
            <a:endParaRPr lang="it-IT" sz="2800" b="1" i="1" dirty="0" smtClean="0"/>
          </a:p>
          <a:p>
            <a:pPr marL="514350" indent="-514350">
              <a:buAutoNum type="arabicParenR"/>
            </a:pPr>
            <a:endParaRPr lang="it-IT" sz="2800" b="1" i="1" dirty="0" smtClean="0"/>
          </a:p>
          <a:p>
            <a:pPr marL="514350" indent="-514350">
              <a:buAutoNum type="arabicParenR"/>
            </a:pPr>
            <a:r>
              <a:rPr lang="it-IT" sz="2800" dirty="0" smtClean="0"/>
              <a:t>Nella </a:t>
            </a:r>
            <a:r>
              <a:rPr lang="it-IT" sz="2800" b="1" dirty="0" smtClean="0"/>
              <a:t>relazione educativa </a:t>
            </a:r>
            <a:r>
              <a:rPr lang="it-IT" sz="2800" dirty="0" smtClean="0"/>
              <a:t>si profila la </a:t>
            </a:r>
            <a:r>
              <a:rPr lang="it-IT" sz="2800" b="1" dirty="0" smtClean="0">
                <a:solidFill>
                  <a:srgbClr val="C00000"/>
                </a:solidFill>
              </a:rPr>
              <a:t>dialettica</a:t>
            </a:r>
          </a:p>
          <a:p>
            <a:pPr marL="514350" indent="-514350"/>
            <a:r>
              <a:rPr lang="it-IT" sz="2800" b="1" dirty="0" smtClean="0">
                <a:solidFill>
                  <a:srgbClr val="C00000"/>
                </a:solidFill>
              </a:rPr>
              <a:t>      autorità / libertà. </a:t>
            </a:r>
            <a:r>
              <a:rPr lang="it-IT" sz="2800" dirty="0" smtClean="0"/>
              <a:t>Il processo educativo è efficace se </a:t>
            </a:r>
            <a:br>
              <a:rPr lang="it-IT" sz="2800" dirty="0" smtClean="0"/>
            </a:br>
            <a:r>
              <a:rPr lang="it-IT" sz="2800" dirty="0" smtClean="0"/>
              <a:t>viene ben gestita questa polarità ( antinomia )</a:t>
            </a:r>
          </a:p>
          <a:p>
            <a:pPr marL="514350" indent="-514350"/>
            <a:endParaRPr lang="it-IT" sz="2800" b="1" dirty="0" smtClean="0">
              <a:solidFill>
                <a:srgbClr val="C00000"/>
              </a:solidFill>
            </a:endParaRPr>
          </a:p>
          <a:p>
            <a:pPr marL="514350" indent="-514350"/>
            <a:r>
              <a:rPr lang="it-IT" sz="2800" dirty="0" smtClean="0"/>
              <a:t>4)  Ogni insegnamento deve partire dal contatto diretto</a:t>
            </a:r>
            <a:br>
              <a:rPr lang="it-IT" sz="2800" dirty="0" smtClean="0"/>
            </a:br>
            <a:r>
              <a:rPr lang="it-IT" sz="2800" dirty="0" smtClean="0"/>
              <a:t>con </a:t>
            </a:r>
            <a:r>
              <a:rPr lang="it-IT" sz="2800" b="1" dirty="0" smtClean="0">
                <a:solidFill>
                  <a:srgbClr val="C00000"/>
                </a:solidFill>
              </a:rPr>
              <a:t>l’esperienza</a:t>
            </a:r>
            <a:r>
              <a:rPr lang="it-IT" sz="2800" dirty="0" smtClean="0"/>
              <a:t> ( la natura ) e </a:t>
            </a:r>
            <a:r>
              <a:rPr lang="it-IT" sz="2800" b="1" dirty="0" smtClean="0">
                <a:solidFill>
                  <a:srgbClr val="C00000"/>
                </a:solidFill>
              </a:rPr>
              <a:t>dall’intuizione</a:t>
            </a:r>
            <a:r>
              <a:rPr lang="it-IT" sz="2800" dirty="0" smtClean="0"/>
              <a:t> dei </a:t>
            </a:r>
            <a:r>
              <a:rPr lang="it-IT" sz="2800" b="1" dirty="0" smtClean="0">
                <a:solidFill>
                  <a:srgbClr val="C00000"/>
                </a:solidFill>
              </a:rPr>
              <a:t>sensi</a:t>
            </a:r>
            <a:r>
              <a:rPr lang="it-IT" sz="2800" dirty="0" smtClean="0"/>
              <a:t>.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051720" y="188640"/>
            <a:ext cx="5227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i="1" dirty="0" smtClean="0"/>
              <a:t>Luigi </a:t>
            </a:r>
            <a:r>
              <a:rPr lang="it-IT" sz="3200" b="1" i="1" dirty="0" err="1" smtClean="0"/>
              <a:t>Pestalozzi</a:t>
            </a:r>
            <a:r>
              <a:rPr lang="it-IT" sz="3200" b="1" i="1" dirty="0" smtClean="0"/>
              <a:t> </a:t>
            </a:r>
            <a:r>
              <a:rPr lang="it-IT" sz="3200" b="1" dirty="0" smtClean="0"/>
              <a:t>( 1746 - 1837 )</a:t>
            </a:r>
            <a:endParaRPr lang="it-IT" sz="3200" b="1" dirty="0"/>
          </a:p>
        </p:txBody>
      </p:sp>
      <p:graphicFrame>
        <p:nvGraphicFramePr>
          <p:cNvPr id="3" name="Diagramma 2"/>
          <p:cNvGraphicFramePr/>
          <p:nvPr/>
        </p:nvGraphicFramePr>
        <p:xfrm>
          <a:off x="1643042" y="15716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785786" y="1000108"/>
            <a:ext cx="4698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La formazione dell’uomo è unità di: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Legge Casat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816" t="23852" r="2377" b="20494"/>
          <a:stretch>
            <a:fillRect/>
          </a:stretch>
        </p:blipFill>
        <p:spPr bwMode="auto">
          <a:xfrm>
            <a:off x="0" y="1714488"/>
            <a:ext cx="9144000" cy="1571636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928662" y="2285992"/>
            <a:ext cx="2000264" cy="1000132"/>
          </a:xfrm>
          <a:prstGeom prst="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400" b="1" dirty="0" smtClean="0">
                <a:solidFill>
                  <a:srgbClr val="002060"/>
                </a:solidFill>
              </a:rPr>
              <a:t>Ciclo</a:t>
            </a:r>
            <a:endParaRPr lang="it-IT" b="1" dirty="0" smtClean="0">
              <a:solidFill>
                <a:srgbClr val="002060"/>
              </a:solidFill>
            </a:endParaRPr>
          </a:p>
          <a:p>
            <a:pPr algn="r"/>
            <a:r>
              <a:rPr lang="it-IT" sz="1400" b="1" dirty="0" smtClean="0">
                <a:solidFill>
                  <a:srgbClr val="002060"/>
                </a:solidFill>
              </a:rPr>
              <a:t> superio</a:t>
            </a:r>
            <a:r>
              <a:rPr lang="it-IT" sz="1400" b="1" dirty="0" smtClean="0">
                <a:solidFill>
                  <a:schemeClr val="accent5">
                    <a:lumMod val="50000"/>
                  </a:schemeClr>
                </a:solidFill>
              </a:rPr>
              <a:t>re</a:t>
            </a:r>
          </a:p>
          <a:p>
            <a:pPr algn="r"/>
            <a:endParaRPr lang="it-IT" sz="1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r>
              <a:rPr lang="it-IT" sz="1400" b="1" dirty="0" smtClean="0">
                <a:solidFill>
                  <a:schemeClr val="tx1"/>
                </a:solidFill>
              </a:rPr>
              <a:t>Scuola elementare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357290" y="0"/>
            <a:ext cx="64045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/>
              <a:t>Secondo Ottocento e primo Novecento: elementi </a:t>
            </a:r>
          </a:p>
          <a:p>
            <a:pPr algn="ctr"/>
            <a:r>
              <a:rPr lang="it-IT" sz="2400" b="1" i="1" dirty="0" smtClean="0"/>
              <a:t>di trasformazione socio - culturale</a:t>
            </a:r>
            <a:endParaRPr lang="it-IT" sz="24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214810" y="4500570"/>
            <a:ext cx="426200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Movimento scuole nuove</a:t>
            </a:r>
          </a:p>
          <a:p>
            <a:r>
              <a:rPr lang="it-IT" sz="1400" dirty="0" smtClean="0"/>
              <a:t>Raccordo scuola – società. Rinnovati i metodi </a:t>
            </a:r>
          </a:p>
          <a:p>
            <a:r>
              <a:rPr lang="it-IT" sz="1400" dirty="0" smtClean="0"/>
              <a:t>di una scuola non più  rispondente ai bisogni </a:t>
            </a:r>
          </a:p>
          <a:p>
            <a:r>
              <a:rPr lang="it-IT" sz="1400" dirty="0" smtClean="0"/>
              <a:t>sociali emergenti da un mondo in rapida trasformazione</a:t>
            </a:r>
            <a:endParaRPr lang="it-IT" sz="1400" dirty="0"/>
          </a:p>
        </p:txBody>
      </p:sp>
      <p:sp>
        <p:nvSpPr>
          <p:cNvPr id="7" name="Rettangolo 6"/>
          <p:cNvSpPr/>
          <p:nvPr/>
        </p:nvSpPr>
        <p:spPr>
          <a:xfrm>
            <a:off x="928662" y="2285992"/>
            <a:ext cx="1000132" cy="64294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rgbClr val="FF0000"/>
                </a:solidFill>
              </a:rPr>
              <a:t>Ciclo inferiore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85786" y="3286124"/>
            <a:ext cx="2541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i="1" dirty="0" smtClean="0">
                <a:solidFill>
                  <a:srgbClr val="0070C0"/>
                </a:solidFill>
              </a:rPr>
              <a:t>Legge </a:t>
            </a:r>
            <a:r>
              <a:rPr lang="it-IT" b="1" i="1" dirty="0" err="1" smtClean="0">
                <a:solidFill>
                  <a:srgbClr val="0070C0"/>
                </a:solidFill>
              </a:rPr>
              <a:t>Coppino</a:t>
            </a:r>
            <a:r>
              <a:rPr lang="it-IT" b="1" i="1" dirty="0" smtClean="0">
                <a:solidFill>
                  <a:srgbClr val="0070C0"/>
                </a:solidFill>
              </a:rPr>
              <a:t> 1877</a:t>
            </a:r>
          </a:p>
          <a:p>
            <a:pPr algn="ctr"/>
            <a:r>
              <a:rPr lang="it-IT" sz="1400" dirty="0" smtClean="0"/>
              <a:t>l'obbligatorietà fino ai nove anni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42910" y="4500570"/>
            <a:ext cx="33167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Industrializzazione</a:t>
            </a:r>
          </a:p>
          <a:p>
            <a:r>
              <a:rPr lang="it-IT" sz="1400" dirty="0" smtClean="0"/>
              <a:t>Aumento popolazione scolastica e</a:t>
            </a:r>
            <a:br>
              <a:rPr lang="it-IT" sz="1400" dirty="0" smtClean="0"/>
            </a:br>
            <a:r>
              <a:rPr lang="it-IT" sz="1400" dirty="0" smtClean="0"/>
              <a:t>di insegnanti, editoria scolastica, economia</a:t>
            </a:r>
          </a:p>
          <a:p>
            <a:r>
              <a:rPr lang="it-IT" sz="1400" dirty="0" smtClean="0"/>
              <a:t>Industriale, urbanizzazione</a:t>
            </a:r>
          </a:p>
        </p:txBody>
      </p:sp>
      <p:grpSp>
        <p:nvGrpSpPr>
          <p:cNvPr id="17" name="Gruppo 16"/>
          <p:cNvGrpSpPr/>
          <p:nvPr/>
        </p:nvGrpSpPr>
        <p:grpSpPr>
          <a:xfrm>
            <a:off x="4786314" y="1142984"/>
            <a:ext cx="3930451" cy="400110"/>
            <a:chOff x="4786314" y="1142984"/>
            <a:chExt cx="3930451" cy="400110"/>
          </a:xfrm>
        </p:grpSpPr>
        <p:sp>
          <p:nvSpPr>
            <p:cNvPr id="3" name="CasellaDiTesto 2"/>
            <p:cNvSpPr txBox="1"/>
            <p:nvPr/>
          </p:nvSpPr>
          <p:spPr>
            <a:xfrm>
              <a:off x="4929190" y="1142984"/>
              <a:ext cx="37875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 smtClean="0"/>
                <a:t>L’uomo nuovo nello Stato unitario</a:t>
              </a:r>
              <a:endParaRPr lang="it-IT" sz="2000" b="1" dirty="0"/>
            </a:p>
          </p:txBody>
        </p:sp>
        <p:sp>
          <p:nvSpPr>
            <p:cNvPr id="11" name="Stella a 5 punte 10"/>
            <p:cNvSpPr/>
            <p:nvPr/>
          </p:nvSpPr>
          <p:spPr>
            <a:xfrm>
              <a:off x="4786314" y="1214422"/>
              <a:ext cx="214314" cy="214314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2" name="Stella a 5 punte 11"/>
          <p:cNvSpPr/>
          <p:nvPr/>
        </p:nvSpPr>
        <p:spPr>
          <a:xfrm>
            <a:off x="428596" y="4572008"/>
            <a:ext cx="214314" cy="21431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tella a 5 punte 12"/>
          <p:cNvSpPr/>
          <p:nvPr/>
        </p:nvSpPr>
        <p:spPr>
          <a:xfrm>
            <a:off x="4071934" y="4572008"/>
            <a:ext cx="214314" cy="21431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6" name="Gruppo 15"/>
          <p:cNvGrpSpPr/>
          <p:nvPr/>
        </p:nvGrpSpPr>
        <p:grpSpPr>
          <a:xfrm>
            <a:off x="785786" y="928670"/>
            <a:ext cx="3610300" cy="800219"/>
            <a:chOff x="785786" y="1142984"/>
            <a:chExt cx="3610300" cy="800219"/>
          </a:xfrm>
        </p:grpSpPr>
        <p:sp>
          <p:nvSpPr>
            <p:cNvPr id="4" name="CasellaDiTesto 3"/>
            <p:cNvSpPr txBox="1"/>
            <p:nvPr/>
          </p:nvSpPr>
          <p:spPr>
            <a:xfrm>
              <a:off x="928662" y="1142984"/>
              <a:ext cx="3467424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 dirty="0" smtClean="0">
                  <a:solidFill>
                    <a:srgbClr val="FF0000"/>
                  </a:solidFill>
                </a:rPr>
                <a:t>Legge Casati 1859</a:t>
              </a:r>
            </a:p>
            <a:p>
              <a:r>
                <a:rPr lang="it-IT" sz="1400" dirty="0" smtClean="0"/>
                <a:t>l'obbligatorietà e la gratuità </a:t>
              </a:r>
            </a:p>
            <a:p>
              <a:r>
                <a:rPr lang="it-IT" sz="1400" dirty="0" smtClean="0"/>
                <a:t>del primo biennio dell'istruzione elementare </a:t>
              </a:r>
            </a:p>
          </p:txBody>
        </p:sp>
        <p:sp>
          <p:nvSpPr>
            <p:cNvPr id="14" name="Stella a 5 punte 13"/>
            <p:cNvSpPr/>
            <p:nvPr/>
          </p:nvSpPr>
          <p:spPr>
            <a:xfrm>
              <a:off x="785786" y="1214422"/>
              <a:ext cx="214314" cy="214314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5" name="Stella a 5 punte 14"/>
          <p:cNvSpPr/>
          <p:nvPr/>
        </p:nvSpPr>
        <p:spPr>
          <a:xfrm>
            <a:off x="857224" y="3357562"/>
            <a:ext cx="214314" cy="214314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71538" y="142852"/>
            <a:ext cx="7586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i="1" dirty="0" smtClean="0"/>
              <a:t>Il Novecento: autonomia crescente della Didattica</a:t>
            </a:r>
            <a:endParaRPr lang="it-IT" sz="28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42245" y="2000240"/>
            <a:ext cx="30526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400" b="1" dirty="0" smtClean="0"/>
              <a:t>Riflessione sulle</a:t>
            </a:r>
          </a:p>
          <a:p>
            <a:pPr algn="r"/>
            <a:r>
              <a:rPr lang="it-IT" sz="2400" b="1" dirty="0" smtClean="0"/>
              <a:t>prassi d’insegnamento</a:t>
            </a:r>
          </a:p>
          <a:p>
            <a:pPr algn="r"/>
            <a:r>
              <a:rPr lang="it-IT" sz="2400" dirty="0" smtClean="0"/>
              <a:t>relativamente a</a:t>
            </a:r>
            <a:endParaRPr lang="it-IT" sz="2400" dirty="0"/>
          </a:p>
        </p:txBody>
      </p:sp>
      <p:grpSp>
        <p:nvGrpSpPr>
          <p:cNvPr id="8" name="Gruppo 7"/>
          <p:cNvGrpSpPr/>
          <p:nvPr/>
        </p:nvGrpSpPr>
        <p:grpSpPr>
          <a:xfrm>
            <a:off x="3929058" y="1357298"/>
            <a:ext cx="2257541" cy="2390491"/>
            <a:chOff x="3571868" y="1285860"/>
            <a:chExt cx="2257541" cy="2390491"/>
          </a:xfrm>
        </p:grpSpPr>
        <p:sp>
          <p:nvSpPr>
            <p:cNvPr id="4" name="CasellaDiTesto 3"/>
            <p:cNvSpPr txBox="1"/>
            <p:nvPr/>
          </p:nvSpPr>
          <p:spPr>
            <a:xfrm>
              <a:off x="3571868" y="2571744"/>
              <a:ext cx="12801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i="1" dirty="0" smtClean="0"/>
                <a:t>Artefatti</a:t>
              </a:r>
              <a:endParaRPr lang="it-IT" sz="2400" b="1" i="1" dirty="0"/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3571868" y="1928802"/>
              <a:ext cx="12833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i="1" dirty="0" smtClean="0"/>
                <a:t>Tecniche</a:t>
              </a:r>
              <a:endParaRPr lang="it-IT" sz="2400" b="1" i="1" dirty="0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3571868" y="1285860"/>
              <a:ext cx="15103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i="1" dirty="0" smtClean="0"/>
                <a:t>Dispositivi</a:t>
              </a:r>
              <a:endParaRPr lang="it-IT" sz="2400" b="1" i="1" dirty="0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571868" y="3214686"/>
              <a:ext cx="22575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i="1" dirty="0" smtClean="0">
                  <a:solidFill>
                    <a:srgbClr val="FF0000"/>
                  </a:solidFill>
                </a:rPr>
                <a:t>Norme e finalità</a:t>
              </a:r>
              <a:endParaRPr lang="it-IT" sz="2400" b="1" i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3" name="Connettore 4 12"/>
          <p:cNvCxnSpPr/>
          <p:nvPr/>
        </p:nvCxnSpPr>
        <p:spPr>
          <a:xfrm rot="10800000" flipV="1">
            <a:off x="3571868" y="2928932"/>
            <a:ext cx="357190" cy="1"/>
          </a:xfrm>
          <a:prstGeom prst="straightConnector1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4 12"/>
          <p:cNvCxnSpPr/>
          <p:nvPr/>
        </p:nvCxnSpPr>
        <p:spPr>
          <a:xfrm rot="16200000" flipV="1">
            <a:off x="3571869" y="3071810"/>
            <a:ext cx="357193" cy="357193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4 12"/>
          <p:cNvCxnSpPr>
            <a:stCxn id="3" idx="3"/>
          </p:cNvCxnSpPr>
          <p:nvPr/>
        </p:nvCxnSpPr>
        <p:spPr>
          <a:xfrm flipV="1">
            <a:off x="3594876" y="2285995"/>
            <a:ext cx="334183" cy="314410"/>
          </a:xfrm>
          <a:prstGeom prst="straightConnector1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4 12"/>
          <p:cNvCxnSpPr/>
          <p:nvPr/>
        </p:nvCxnSpPr>
        <p:spPr>
          <a:xfrm rot="5400000" flipH="1" flipV="1">
            <a:off x="3357555" y="1643051"/>
            <a:ext cx="571503" cy="428629"/>
          </a:xfrm>
          <a:prstGeom prst="straightConnector1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uppo 45"/>
          <p:cNvGrpSpPr/>
          <p:nvPr/>
        </p:nvGrpSpPr>
        <p:grpSpPr>
          <a:xfrm>
            <a:off x="5929321" y="2071678"/>
            <a:ext cx="1857388" cy="1445279"/>
            <a:chOff x="5786446" y="2071678"/>
            <a:chExt cx="1242921" cy="1445279"/>
          </a:xfrm>
        </p:grpSpPr>
        <p:cxnSp>
          <p:nvCxnSpPr>
            <p:cNvPr id="32" name="Connettore 1 31"/>
            <p:cNvCxnSpPr>
              <a:stCxn id="7" idx="3"/>
            </p:cNvCxnSpPr>
            <p:nvPr/>
          </p:nvCxnSpPr>
          <p:spPr>
            <a:xfrm flipV="1">
              <a:off x="5958610" y="3500438"/>
              <a:ext cx="1070757" cy="1651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 rot="5400000" flipH="1" flipV="1">
              <a:off x="6286515" y="2786059"/>
              <a:ext cx="1428757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/>
          </p:nvCxnSpPr>
          <p:spPr>
            <a:xfrm>
              <a:off x="5786446" y="2071678"/>
              <a:ext cx="1195116" cy="1588"/>
            </a:xfrm>
            <a:prstGeom prst="line">
              <a:avLst/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Parentesi graffa chiusa 36"/>
          <p:cNvSpPr/>
          <p:nvPr/>
        </p:nvSpPr>
        <p:spPr>
          <a:xfrm>
            <a:off x="5286380" y="1285860"/>
            <a:ext cx="428628" cy="1714512"/>
          </a:xfrm>
          <a:prstGeom prst="rightBrace">
            <a:avLst>
              <a:gd name="adj1" fmla="val 8333"/>
              <a:gd name="adj2" fmla="val 5069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CasellaDiTesto 38"/>
          <p:cNvSpPr txBox="1"/>
          <p:nvPr/>
        </p:nvSpPr>
        <p:spPr>
          <a:xfrm>
            <a:off x="5643570" y="1643050"/>
            <a:ext cx="2182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i="1" dirty="0" smtClean="0">
                <a:solidFill>
                  <a:srgbClr val="FF0000"/>
                </a:solidFill>
              </a:rPr>
              <a:t>Orientano la scelta</a:t>
            </a:r>
            <a:endParaRPr lang="it-IT" sz="2000" b="1" i="1" dirty="0">
              <a:solidFill>
                <a:srgbClr val="FF0000"/>
              </a:solidFill>
            </a:endParaRPr>
          </a:p>
        </p:txBody>
      </p:sp>
      <p:grpSp>
        <p:nvGrpSpPr>
          <p:cNvPr id="40" name="Gruppo 39"/>
          <p:cNvGrpSpPr/>
          <p:nvPr/>
        </p:nvGrpSpPr>
        <p:grpSpPr>
          <a:xfrm>
            <a:off x="1571604" y="4286256"/>
            <a:ext cx="1510350" cy="1747549"/>
            <a:chOff x="3571868" y="1285860"/>
            <a:chExt cx="1510350" cy="1747549"/>
          </a:xfrm>
        </p:grpSpPr>
        <p:sp>
          <p:nvSpPr>
            <p:cNvPr id="41" name="CasellaDiTesto 40"/>
            <p:cNvSpPr txBox="1"/>
            <p:nvPr/>
          </p:nvSpPr>
          <p:spPr>
            <a:xfrm>
              <a:off x="3571868" y="2571744"/>
              <a:ext cx="12801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i="1" dirty="0" smtClean="0"/>
                <a:t>Artefatti</a:t>
              </a:r>
              <a:endParaRPr lang="it-IT" sz="2400" b="1" i="1" dirty="0"/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3571868" y="1928802"/>
              <a:ext cx="12833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i="1" dirty="0" smtClean="0"/>
                <a:t>Tecniche</a:t>
              </a:r>
              <a:endParaRPr lang="it-IT" sz="2400" b="1" i="1" dirty="0"/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3571868" y="1285860"/>
              <a:ext cx="15103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i="1" dirty="0" smtClean="0"/>
                <a:t>Dispositivi</a:t>
              </a:r>
              <a:endParaRPr lang="it-IT" sz="2400" b="1" i="1" dirty="0"/>
            </a:p>
          </p:txBody>
        </p:sp>
      </p:grpSp>
      <p:sp>
        <p:nvSpPr>
          <p:cNvPr id="45" name="Parentesi graffa chiusa 44"/>
          <p:cNvSpPr/>
          <p:nvPr/>
        </p:nvSpPr>
        <p:spPr>
          <a:xfrm>
            <a:off x="2928926" y="4286256"/>
            <a:ext cx="428628" cy="1714512"/>
          </a:xfrm>
          <a:prstGeom prst="rightBrace">
            <a:avLst>
              <a:gd name="adj1" fmla="val 8333"/>
              <a:gd name="adj2" fmla="val 5069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CasellaDiTesto 47"/>
          <p:cNvSpPr txBox="1"/>
          <p:nvPr/>
        </p:nvSpPr>
        <p:spPr>
          <a:xfrm>
            <a:off x="3428992" y="4857760"/>
            <a:ext cx="41557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smtClean="0"/>
              <a:t>non guidati da finalità sfociano</a:t>
            </a:r>
          </a:p>
          <a:p>
            <a:r>
              <a:rPr lang="it-IT" sz="2400" i="1" dirty="0" smtClean="0"/>
              <a:t>nel </a:t>
            </a:r>
            <a:r>
              <a:rPr lang="it-IT" sz="2400" b="1" i="1" dirty="0" smtClean="0">
                <a:solidFill>
                  <a:srgbClr val="FF0000"/>
                </a:solidFill>
              </a:rPr>
              <a:t>tecnicismo</a:t>
            </a:r>
            <a:endParaRPr lang="it-IT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1764</Words>
  <Application>Microsoft Office PowerPoint</Application>
  <PresentationFormat>Presentazione su schermo (4:3)</PresentationFormat>
  <Paragraphs>262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Roberto Crosio</cp:lastModifiedBy>
  <cp:revision>87</cp:revision>
  <dcterms:modified xsi:type="dcterms:W3CDTF">2014-03-17T00:49:46Z</dcterms:modified>
</cp:coreProperties>
</file>