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68" r:id="rId5"/>
    <p:sldId id="269" r:id="rId6"/>
    <p:sldId id="267" r:id="rId7"/>
    <p:sldId id="260" r:id="rId8"/>
    <p:sldId id="262" r:id="rId9"/>
    <p:sldId id="263" r:id="rId10"/>
    <p:sldId id="264" r:id="rId11"/>
    <p:sldId id="265" r:id="rId12"/>
    <p:sldId id="266" r:id="rId13"/>
    <p:sldId id="258" r:id="rId14"/>
    <p:sldId id="259" r:id="rId15"/>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FF"/>
    <a:srgbClr val="FF616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6" d="100"/>
          <a:sy n="76" d="100"/>
        </p:scale>
        <p:origin x="-114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AF43988C-650D-43BD-B15A-96E4E9ABE56E}" type="datetimeFigureOut">
              <a:rPr lang="it-IT" smtClean="0"/>
              <a:pPr/>
              <a:t>13/09/2013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AEEA77D-84D2-478A-9EDF-651878D2D154}"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F43988C-650D-43BD-B15A-96E4E9ABE56E}" type="datetimeFigureOut">
              <a:rPr lang="it-IT" smtClean="0"/>
              <a:pPr/>
              <a:t>13/09/2013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AEEA77D-84D2-478A-9EDF-651878D2D154}"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F43988C-650D-43BD-B15A-96E4E9ABE56E}" type="datetimeFigureOut">
              <a:rPr lang="it-IT" smtClean="0"/>
              <a:pPr/>
              <a:t>13/09/2013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AEEA77D-84D2-478A-9EDF-651878D2D154}"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F43988C-650D-43BD-B15A-96E4E9ABE56E}" type="datetimeFigureOut">
              <a:rPr lang="it-IT" smtClean="0"/>
              <a:pPr/>
              <a:t>13/09/2013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AEEA77D-84D2-478A-9EDF-651878D2D154}"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AF43988C-650D-43BD-B15A-96E4E9ABE56E}" type="datetimeFigureOut">
              <a:rPr lang="it-IT" smtClean="0"/>
              <a:pPr/>
              <a:t>13/09/2013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AEEA77D-84D2-478A-9EDF-651878D2D154}"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AF43988C-650D-43BD-B15A-96E4E9ABE56E}" type="datetimeFigureOut">
              <a:rPr lang="it-IT" smtClean="0"/>
              <a:pPr/>
              <a:t>13/09/2013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AEEA77D-84D2-478A-9EDF-651878D2D154}"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AF43988C-650D-43BD-B15A-96E4E9ABE56E}" type="datetimeFigureOut">
              <a:rPr lang="it-IT" smtClean="0"/>
              <a:pPr/>
              <a:t>13/09/2013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3AEEA77D-84D2-478A-9EDF-651878D2D154}"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AF43988C-650D-43BD-B15A-96E4E9ABE56E}" type="datetimeFigureOut">
              <a:rPr lang="it-IT" smtClean="0"/>
              <a:pPr/>
              <a:t>13/09/2013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3AEEA77D-84D2-478A-9EDF-651878D2D154}"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AF43988C-650D-43BD-B15A-96E4E9ABE56E}" type="datetimeFigureOut">
              <a:rPr lang="it-IT" smtClean="0"/>
              <a:pPr/>
              <a:t>13/09/2013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3AEEA77D-84D2-478A-9EDF-651878D2D154}"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AF43988C-650D-43BD-B15A-96E4E9ABE56E}" type="datetimeFigureOut">
              <a:rPr lang="it-IT" smtClean="0"/>
              <a:pPr/>
              <a:t>13/09/2013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AEEA77D-84D2-478A-9EDF-651878D2D154}"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AF43988C-650D-43BD-B15A-96E4E9ABE56E}" type="datetimeFigureOut">
              <a:rPr lang="it-IT" smtClean="0"/>
              <a:pPr/>
              <a:t>13/09/2013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AEEA77D-84D2-478A-9EDF-651878D2D154}"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43988C-650D-43BD-B15A-96E4E9ABE56E}" type="datetimeFigureOut">
              <a:rPr lang="it-IT" smtClean="0"/>
              <a:pPr/>
              <a:t>13/09/2013</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EEA77D-84D2-478A-9EDF-651878D2D154}"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5" Type="http://schemas.openxmlformats.org/officeDocument/2006/relationships/slide" Target="slide2.xml"/><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hyperlink" Target="//upload.wikimedia.org/wikipedia/commons/f/f1/Francesco_Hayez_008.jpg" TargetMode="External"/><Relationship Id="rId2" Type="http://schemas.openxmlformats.org/officeDocument/2006/relationships/image" Target="../media/image35.jpeg"/><Relationship Id="rId1" Type="http://schemas.openxmlformats.org/officeDocument/2006/relationships/slideLayout" Target="../slideLayouts/slideLayout7.xml"/><Relationship Id="rId5" Type="http://schemas.openxmlformats.org/officeDocument/2006/relationships/slide" Target="slide2.xml"/><Relationship Id="rId4" Type="http://schemas.openxmlformats.org/officeDocument/2006/relationships/image" Target="../media/image36.jpeg"/></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slide" Target="slide7.xml"/><Relationship Id="rId7" Type="http://schemas.openxmlformats.org/officeDocument/2006/relationships/slide" Target="slide10.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slide" Target="slide9.xml"/><Relationship Id="rId10" Type="http://schemas.openxmlformats.org/officeDocument/2006/relationships/slide" Target="slide12.xml"/><Relationship Id="rId4" Type="http://schemas.openxmlformats.org/officeDocument/2006/relationships/slide" Target="slide8.xml"/><Relationship Id="rId9" Type="http://schemas.openxmlformats.org/officeDocument/2006/relationships/slide" Target="slide6.xml"/></Relationships>
</file>

<file path=ppt/slides/_rels/slide3.xml.rels><?xml version="1.0" encoding="UTF-8" standalone="yes"?>
<Relationships xmlns="http://schemas.openxmlformats.org/package/2006/relationships"><Relationship Id="rId8" Type="http://schemas.openxmlformats.org/officeDocument/2006/relationships/hyperlink" Target="http://it.wikipedia.org/wiki/File:ENC_1-NA5_600px.jpeg" TargetMode="External"/><Relationship Id="rId3" Type="http://schemas.openxmlformats.org/officeDocument/2006/relationships/hyperlink" Target="http://www2.lingue.unibo.it/dese/img/illuminismo2.jpg" TargetMode="External"/><Relationship Id="rId7"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hyperlink" Target="http://it.wikipedia.org/wiki/File:Louis-Michel_van_Loo_001.jpg" TargetMode="External"/><Relationship Id="rId5" Type="http://schemas.openxmlformats.org/officeDocument/2006/relationships/image" Target="../media/image6.jpeg"/><Relationship Id="rId10" Type="http://schemas.openxmlformats.org/officeDocument/2006/relationships/slide" Target="slide2.xml"/><Relationship Id="rId4" Type="http://schemas.openxmlformats.org/officeDocument/2006/relationships/image" Target="../media/image5.jpeg"/><Relationship Id="rId9"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7.jpeg"/><Relationship Id="rId7" Type="http://schemas.openxmlformats.org/officeDocument/2006/relationships/hyperlink" Target="//upload.wikimedia.org/wikipedia/commons/9/97/JosephWright-Alchemist.jpg" TargetMode="External"/><Relationship Id="rId2" Type="http://schemas.openxmlformats.org/officeDocument/2006/relationships/hyperlink" Target="http://it.wikipedia.org/wiki/File:Louis-Michel_van_Loo_001.jpg" TargetMode="Externa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6.jpeg"/><Relationship Id="rId9" Type="http://schemas.openxmlformats.org/officeDocument/2006/relationships/slide" Target="slide2.xml"/></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hyperlink" Target="http://it.wikipedia.org/wiki/File:Louis-Michel_van_Loo_001.jpg" TargetMode="External"/><Relationship Id="rId7" Type="http://schemas.openxmlformats.org/officeDocument/2006/relationships/image" Target="../media/image14.jpeg"/><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17.jpeg"/><Relationship Id="rId7" Type="http://schemas.openxmlformats.org/officeDocument/2006/relationships/image" Target="../media/image20.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hyperlink" Target="//upload.wikimedia.org/wikipedia/commons/e/e6/Apsley_House_Napoleon_statue.jp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slide" Target="slide2.xml"/><Relationship Id="rId2" Type="http://schemas.openxmlformats.org/officeDocument/2006/relationships/image" Target="../media/image21.gif"/><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image" Target="../media/image29.png"/><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slide" Target="slide2.xml"/><Relationship Id="rId2" Type="http://schemas.openxmlformats.org/officeDocument/2006/relationships/hyperlink" Target="http://it.wikipedia.org/wiki/File:Caspar_David_Friedrich_028.jpg" TargetMode="External"/><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image" Target="../media/image31.jpeg"/><Relationship Id="rId4" Type="http://schemas.openxmlformats.org/officeDocument/2006/relationships/hyperlink" Target="http://it.wikipedia.org/wiki/File:Caspar_David_Friedrich_002.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ttangolo 4"/>
          <p:cNvSpPr/>
          <p:nvPr/>
        </p:nvSpPr>
        <p:spPr>
          <a:xfrm>
            <a:off x="500034" y="4929198"/>
            <a:ext cx="4284186"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Romanticismo</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028" name="Picture 4" descr="File:Caspar David Friedrich 032 (The wanderer above the sea of fog).jpg"/>
          <p:cNvPicPr>
            <a:picLocks noChangeAspect="1" noChangeArrowheads="1"/>
          </p:cNvPicPr>
          <p:nvPr/>
        </p:nvPicPr>
        <p:blipFill>
          <a:blip r:embed="rId2"/>
          <a:srcRect/>
          <a:stretch>
            <a:fillRect/>
          </a:stretch>
        </p:blipFill>
        <p:spPr bwMode="auto">
          <a:xfrm>
            <a:off x="5236992" y="1857364"/>
            <a:ext cx="3907008" cy="5000636"/>
          </a:xfrm>
          <a:prstGeom prst="rect">
            <a:avLst/>
          </a:prstGeom>
          <a:noFill/>
        </p:spPr>
      </p:pic>
      <p:pic>
        <p:nvPicPr>
          <p:cNvPr id="1029" name="Picture 5"/>
          <p:cNvPicPr>
            <a:picLocks noChangeAspect="1" noChangeArrowheads="1"/>
          </p:cNvPicPr>
          <p:nvPr/>
        </p:nvPicPr>
        <p:blipFill>
          <a:blip r:embed="rId3"/>
          <a:srcRect/>
          <a:stretch>
            <a:fillRect/>
          </a:stretch>
        </p:blipFill>
        <p:spPr bwMode="auto">
          <a:xfrm>
            <a:off x="0" y="0"/>
            <a:ext cx="5236292" cy="41433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1512" name="Picture 8" descr="http://www.linkiesta.it/sites/default/files/uploads/blogs/u75/arresto_pellico_maroncelli.jpg"/>
          <p:cNvPicPr>
            <a:picLocks noChangeAspect="1" noChangeArrowheads="1"/>
          </p:cNvPicPr>
          <p:nvPr/>
        </p:nvPicPr>
        <p:blipFill>
          <a:blip r:embed="rId2"/>
          <a:srcRect/>
          <a:stretch>
            <a:fillRect/>
          </a:stretch>
        </p:blipFill>
        <p:spPr bwMode="auto">
          <a:xfrm>
            <a:off x="3571875" y="2562225"/>
            <a:ext cx="5572125" cy="4295775"/>
          </a:xfrm>
          <a:prstGeom prst="rect">
            <a:avLst/>
          </a:prstGeom>
          <a:noFill/>
        </p:spPr>
      </p:pic>
      <p:sp>
        <p:nvSpPr>
          <p:cNvPr id="5" name="Rettangolo 4"/>
          <p:cNvSpPr/>
          <p:nvPr/>
        </p:nvSpPr>
        <p:spPr>
          <a:xfrm>
            <a:off x="2971861" y="0"/>
            <a:ext cx="6172139" cy="206210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r>
              <a:rPr lang="it-IT" sz="3200" b="1" i="1" cap="none" spc="0" dirty="0" smtClean="0">
                <a:ln w="11430"/>
                <a:solidFill>
                  <a:schemeClr val="bg1"/>
                </a:solidFill>
                <a:effectLst>
                  <a:outerShdw blurRad="50800" dist="39000" dir="5460000" algn="tl">
                    <a:srgbClr val="000000">
                      <a:alpha val="38000"/>
                    </a:srgbClr>
                  </a:outerShdw>
                </a:effectLst>
              </a:rPr>
              <a:t>Forti personalità, vite avventurose, individualità uniche. </a:t>
            </a:r>
          </a:p>
          <a:p>
            <a:pPr algn="r"/>
            <a:r>
              <a:rPr lang="it-IT" sz="3200" b="1" i="1" cap="none" spc="0" dirty="0" smtClean="0">
                <a:ln w="11430"/>
                <a:solidFill>
                  <a:schemeClr val="bg1"/>
                </a:solidFill>
                <a:effectLst>
                  <a:outerShdw blurRad="50800" dist="39000" dir="5460000" algn="tl">
                    <a:srgbClr val="000000">
                      <a:alpha val="38000"/>
                    </a:srgbClr>
                  </a:outerShdw>
                </a:effectLst>
              </a:rPr>
              <a:t>Vite coraggiose, </a:t>
            </a:r>
          </a:p>
          <a:p>
            <a:pPr algn="r"/>
            <a:r>
              <a:rPr lang="it-IT" sz="3200" b="1" i="1" cap="none" spc="0" dirty="0" smtClean="0">
                <a:ln w="11430"/>
                <a:solidFill>
                  <a:schemeClr val="bg1"/>
                </a:solidFill>
                <a:effectLst>
                  <a:outerShdw blurRad="50800" dist="39000" dir="5460000" algn="tl">
                    <a:srgbClr val="000000">
                      <a:alpha val="38000"/>
                    </a:srgbClr>
                  </a:outerShdw>
                </a:effectLst>
              </a:rPr>
              <a:t>talora eroiche</a:t>
            </a:r>
            <a:endParaRPr lang="it-IT" sz="2800" b="1" cap="none" spc="0" dirty="0">
              <a:ln w="11430"/>
              <a:solidFill>
                <a:schemeClr val="bg1"/>
              </a:solidFill>
              <a:effectLst>
                <a:outerShdw blurRad="50800" dist="39000" dir="5460000" algn="tl">
                  <a:srgbClr val="000000">
                    <a:alpha val="38000"/>
                  </a:srgbClr>
                </a:outerShdw>
              </a:effectLst>
            </a:endParaRPr>
          </a:p>
        </p:txBody>
      </p:sp>
      <p:grpSp>
        <p:nvGrpSpPr>
          <p:cNvPr id="10" name="Gruppo 9"/>
          <p:cNvGrpSpPr/>
          <p:nvPr/>
        </p:nvGrpSpPr>
        <p:grpSpPr>
          <a:xfrm>
            <a:off x="1" y="0"/>
            <a:ext cx="5791757" cy="4214818"/>
            <a:chOff x="3000365" y="1714488"/>
            <a:chExt cx="5791757" cy="4214818"/>
          </a:xfrm>
        </p:grpSpPr>
        <p:pic>
          <p:nvPicPr>
            <p:cNvPr id="21506" name="Picture 2" descr="http://www.letteratu.it/wp-content/uploads/2011/12/ritratto_Foscolo.jpg"/>
            <p:cNvPicPr>
              <a:picLocks noChangeAspect="1" noChangeArrowheads="1"/>
            </p:cNvPicPr>
            <p:nvPr/>
          </p:nvPicPr>
          <p:blipFill>
            <a:blip r:embed="rId3"/>
            <a:srcRect l="6463"/>
            <a:stretch>
              <a:fillRect/>
            </a:stretch>
          </p:blipFill>
          <p:spPr bwMode="auto">
            <a:xfrm>
              <a:off x="3000365" y="1714488"/>
              <a:ext cx="3071802" cy="3961696"/>
            </a:xfrm>
            <a:prstGeom prst="rect">
              <a:avLst/>
            </a:prstGeom>
            <a:noFill/>
          </p:spPr>
        </p:pic>
        <p:pic>
          <p:nvPicPr>
            <p:cNvPr id="21508" name="Picture 4" descr="http://upload.wikimedia.org/wikipedia/commons/thumb/a/a8/Lord_Byron_coloured_drawing.png/220px-Lord_Byron_coloured_drawing.png"/>
            <p:cNvPicPr>
              <a:picLocks noChangeAspect="1" noChangeArrowheads="1"/>
            </p:cNvPicPr>
            <p:nvPr/>
          </p:nvPicPr>
          <p:blipFill>
            <a:blip r:embed="rId4"/>
            <a:srcRect/>
            <a:stretch>
              <a:fillRect/>
            </a:stretch>
          </p:blipFill>
          <p:spPr bwMode="auto">
            <a:xfrm>
              <a:off x="6072199" y="2615945"/>
              <a:ext cx="2719923" cy="3313361"/>
            </a:xfrm>
            <a:prstGeom prst="rect">
              <a:avLst/>
            </a:prstGeom>
            <a:noFill/>
          </p:spPr>
        </p:pic>
        <p:sp>
          <p:nvSpPr>
            <p:cNvPr id="7" name="CasellaDiTesto 6"/>
            <p:cNvSpPr txBox="1"/>
            <p:nvPr/>
          </p:nvSpPr>
          <p:spPr>
            <a:xfrm>
              <a:off x="4357686" y="5286388"/>
              <a:ext cx="1320939" cy="369332"/>
            </a:xfrm>
            <a:prstGeom prst="rect">
              <a:avLst/>
            </a:prstGeom>
            <a:noFill/>
          </p:spPr>
          <p:txBody>
            <a:bodyPr wrap="none" rtlCol="0">
              <a:spAutoFit/>
            </a:bodyPr>
            <a:lstStyle/>
            <a:p>
              <a:r>
                <a:rPr lang="it-IT" dirty="0" smtClean="0">
                  <a:solidFill>
                    <a:schemeClr val="bg1"/>
                  </a:solidFill>
                </a:rPr>
                <a:t>Ugo Foscolo</a:t>
              </a:r>
              <a:endParaRPr lang="it-IT" dirty="0">
                <a:solidFill>
                  <a:schemeClr val="bg1"/>
                </a:solidFill>
              </a:endParaRPr>
            </a:p>
          </p:txBody>
        </p:sp>
        <p:sp>
          <p:nvSpPr>
            <p:cNvPr id="8" name="CasellaDiTesto 7"/>
            <p:cNvSpPr txBox="1"/>
            <p:nvPr/>
          </p:nvSpPr>
          <p:spPr>
            <a:xfrm>
              <a:off x="7572364" y="5143488"/>
              <a:ext cx="1203086" cy="369332"/>
            </a:xfrm>
            <a:prstGeom prst="rect">
              <a:avLst/>
            </a:prstGeom>
            <a:noFill/>
          </p:spPr>
          <p:txBody>
            <a:bodyPr wrap="none" rtlCol="0">
              <a:spAutoFit/>
            </a:bodyPr>
            <a:lstStyle/>
            <a:p>
              <a:r>
                <a:rPr lang="it-IT" dirty="0" smtClean="0">
                  <a:solidFill>
                    <a:schemeClr val="bg1"/>
                  </a:solidFill>
                </a:rPr>
                <a:t>Lord Byron</a:t>
              </a:r>
              <a:endParaRPr lang="it-IT" dirty="0">
                <a:solidFill>
                  <a:schemeClr val="bg1"/>
                </a:solidFill>
              </a:endParaRPr>
            </a:p>
          </p:txBody>
        </p:sp>
      </p:grpSp>
      <p:sp>
        <p:nvSpPr>
          <p:cNvPr id="12" name="CasellaDiTesto 11"/>
          <p:cNvSpPr txBox="1"/>
          <p:nvPr/>
        </p:nvSpPr>
        <p:spPr>
          <a:xfrm>
            <a:off x="5286380" y="6488668"/>
            <a:ext cx="3081164" cy="369332"/>
          </a:xfrm>
          <a:prstGeom prst="rect">
            <a:avLst/>
          </a:prstGeom>
          <a:noFill/>
        </p:spPr>
        <p:txBody>
          <a:bodyPr wrap="none" rtlCol="0">
            <a:spAutoFit/>
          </a:bodyPr>
          <a:lstStyle/>
          <a:p>
            <a:r>
              <a:rPr lang="it-IT" dirty="0" smtClean="0">
                <a:solidFill>
                  <a:schemeClr val="bg1"/>
                </a:solidFill>
              </a:rPr>
              <a:t>L’arresto di </a:t>
            </a:r>
            <a:r>
              <a:rPr lang="it-IT" dirty="0" err="1" smtClean="0">
                <a:solidFill>
                  <a:schemeClr val="bg1"/>
                </a:solidFill>
              </a:rPr>
              <a:t>Pellico</a:t>
            </a:r>
            <a:r>
              <a:rPr lang="it-IT" dirty="0" smtClean="0">
                <a:solidFill>
                  <a:schemeClr val="bg1"/>
                </a:solidFill>
              </a:rPr>
              <a:t> e </a:t>
            </a:r>
            <a:r>
              <a:rPr lang="it-IT" dirty="0" err="1" smtClean="0">
                <a:solidFill>
                  <a:schemeClr val="bg1"/>
                </a:solidFill>
              </a:rPr>
              <a:t>Maroncelli</a:t>
            </a:r>
            <a:endParaRPr lang="it-IT" dirty="0">
              <a:solidFill>
                <a:schemeClr val="bg1"/>
              </a:solidFill>
            </a:endParaRPr>
          </a:p>
        </p:txBody>
      </p:sp>
      <p:sp>
        <p:nvSpPr>
          <p:cNvPr id="11" name="Rettangolo arrotondato 10">
            <a:hlinkClick r:id="rId5" action="ppaction://hlinksldjump"/>
          </p:cNvPr>
          <p:cNvSpPr/>
          <p:nvPr/>
        </p:nvSpPr>
        <p:spPr>
          <a:xfrm>
            <a:off x="8715404" y="6429396"/>
            <a:ext cx="428596" cy="428604"/>
          </a:xfrm>
          <a:prstGeom prst="roundRect">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rgbClr val="FFFF00"/>
                </a:solidFill>
              </a:rPr>
              <a:t>D</a:t>
            </a:r>
            <a:endParaRPr lang="it-IT" b="1" dirty="0">
              <a:solidFill>
                <a:srgbClr val="FFFF00"/>
              </a:solidFill>
            </a:endParaRPr>
          </a:p>
        </p:txBody>
      </p:sp>
      <p:sp>
        <p:nvSpPr>
          <p:cNvPr id="13" name="Fumetto 2 12"/>
          <p:cNvSpPr/>
          <p:nvPr/>
        </p:nvSpPr>
        <p:spPr>
          <a:xfrm>
            <a:off x="0" y="4000504"/>
            <a:ext cx="4286248" cy="1643074"/>
          </a:xfrm>
          <a:prstGeom prst="wedgeRoundRectCallout">
            <a:avLst>
              <a:gd name="adj1" fmla="val 111000"/>
              <a:gd name="adj2" fmla="val -37380"/>
              <a:gd name="adj3" fmla="val 166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rPr>
              <a:t>Per noi la scrittura e l’arte sono un </a:t>
            </a:r>
            <a:r>
              <a:rPr lang="it-IT" b="1" dirty="0" smtClean="0">
                <a:solidFill>
                  <a:schemeClr val="tx1"/>
                </a:solidFill>
              </a:rPr>
              <a:t>impegno di vita</a:t>
            </a:r>
            <a:r>
              <a:rPr lang="it-IT" dirty="0" smtClean="0">
                <a:solidFill>
                  <a:schemeClr val="tx1"/>
                </a:solidFill>
              </a:rPr>
              <a:t>.  Seguiamo le vicende storiche con passione e </a:t>
            </a:r>
            <a:r>
              <a:rPr lang="it-IT" b="1" dirty="0" smtClean="0">
                <a:solidFill>
                  <a:schemeClr val="tx1"/>
                </a:solidFill>
              </a:rPr>
              <a:t>siamo pronti anche all’esilio per le nostre idee. Cerca le nostre biografie!</a:t>
            </a:r>
          </a:p>
          <a:p>
            <a:pPr algn="ctr"/>
            <a:endParaRPr lang="it-IT"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danein.blog.kataweb.it/files/2009/02/canova290.jpg"/>
          <p:cNvPicPr>
            <a:picLocks noChangeAspect="1" noChangeArrowheads="1"/>
          </p:cNvPicPr>
          <p:nvPr/>
        </p:nvPicPr>
        <p:blipFill>
          <a:blip r:embed="rId2"/>
          <a:srcRect/>
          <a:stretch>
            <a:fillRect/>
          </a:stretch>
        </p:blipFill>
        <p:spPr bwMode="auto">
          <a:xfrm>
            <a:off x="0" y="-52683"/>
            <a:ext cx="3861460" cy="6910683"/>
          </a:xfrm>
          <a:prstGeom prst="rect">
            <a:avLst/>
          </a:prstGeom>
          <a:noFill/>
        </p:spPr>
      </p:pic>
      <p:pic>
        <p:nvPicPr>
          <p:cNvPr id="23558" name="Picture 6" descr="File:Francesco Hayez 008.jpg">
            <a:hlinkClick r:id="rId3"/>
          </p:cNvPr>
          <p:cNvPicPr>
            <a:picLocks noChangeAspect="1" noChangeArrowheads="1"/>
          </p:cNvPicPr>
          <p:nvPr/>
        </p:nvPicPr>
        <p:blipFill>
          <a:blip r:embed="rId4"/>
          <a:srcRect/>
          <a:stretch>
            <a:fillRect/>
          </a:stretch>
        </p:blipFill>
        <p:spPr bwMode="auto">
          <a:xfrm>
            <a:off x="3648440" y="0"/>
            <a:ext cx="5495559" cy="6858000"/>
          </a:xfrm>
          <a:prstGeom prst="rect">
            <a:avLst/>
          </a:prstGeom>
          <a:noFill/>
        </p:spPr>
      </p:pic>
      <p:sp>
        <p:nvSpPr>
          <p:cNvPr id="4" name="Fumetto 4 3"/>
          <p:cNvSpPr/>
          <p:nvPr/>
        </p:nvSpPr>
        <p:spPr>
          <a:xfrm>
            <a:off x="1214414" y="3643314"/>
            <a:ext cx="4714908" cy="3214686"/>
          </a:xfrm>
          <a:prstGeom prst="cloudCallout">
            <a:avLst>
              <a:gd name="adj1" fmla="val 48150"/>
              <a:gd name="adj2" fmla="val -14444"/>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rPr>
              <a:t>La </a:t>
            </a:r>
            <a:r>
              <a:rPr lang="it-IT" b="1" dirty="0" smtClean="0">
                <a:solidFill>
                  <a:schemeClr val="tx1"/>
                </a:solidFill>
              </a:rPr>
              <a:t>differenza</a:t>
            </a:r>
            <a:r>
              <a:rPr lang="it-IT" dirty="0" smtClean="0">
                <a:solidFill>
                  <a:schemeClr val="tx1"/>
                </a:solidFill>
              </a:rPr>
              <a:t> balza agli occhi! Da una parte c’è la bellezza </a:t>
            </a:r>
            <a:r>
              <a:rPr lang="it-IT" b="1" dirty="0" smtClean="0">
                <a:solidFill>
                  <a:schemeClr val="tx1"/>
                </a:solidFill>
              </a:rPr>
              <a:t>classica</a:t>
            </a:r>
            <a:r>
              <a:rPr lang="it-IT" dirty="0" smtClean="0">
                <a:solidFill>
                  <a:schemeClr val="tx1"/>
                </a:solidFill>
              </a:rPr>
              <a:t>, di una donna-dea, ormai segnata dal tempo. Dall’altra parte c’è la </a:t>
            </a:r>
            <a:r>
              <a:rPr lang="it-IT" b="1" dirty="0" smtClean="0">
                <a:solidFill>
                  <a:schemeClr val="tx1"/>
                </a:solidFill>
              </a:rPr>
              <a:t>moderna rappresentazione della passione in un bacio</a:t>
            </a:r>
            <a:r>
              <a:rPr lang="it-IT" dirty="0" smtClean="0">
                <a:solidFill>
                  <a:schemeClr val="tx1"/>
                </a:solidFill>
              </a:rPr>
              <a:t>.</a:t>
            </a:r>
            <a:br>
              <a:rPr lang="it-IT" dirty="0" smtClean="0">
                <a:solidFill>
                  <a:schemeClr val="tx1"/>
                </a:solidFill>
              </a:rPr>
            </a:br>
            <a:r>
              <a:rPr lang="it-IT" dirty="0" smtClean="0">
                <a:solidFill>
                  <a:schemeClr val="tx1"/>
                </a:solidFill>
              </a:rPr>
              <a:t>Ecco un segno della </a:t>
            </a:r>
            <a:r>
              <a:rPr lang="it-IT" b="1" dirty="0" smtClean="0">
                <a:solidFill>
                  <a:schemeClr val="tx1"/>
                </a:solidFill>
              </a:rPr>
              <a:t>modernità</a:t>
            </a:r>
            <a:r>
              <a:rPr lang="it-IT" dirty="0" smtClean="0">
                <a:solidFill>
                  <a:schemeClr val="tx1"/>
                </a:solidFill>
              </a:rPr>
              <a:t> del Romanticismo</a:t>
            </a:r>
            <a:endParaRPr lang="it-IT" b="1" dirty="0">
              <a:solidFill>
                <a:schemeClr val="tx1"/>
              </a:solidFill>
            </a:endParaRPr>
          </a:p>
        </p:txBody>
      </p:sp>
      <p:sp>
        <p:nvSpPr>
          <p:cNvPr id="5" name="Rettangolo arrotondato 4">
            <a:hlinkClick r:id="rId5" action="ppaction://hlinksldjump"/>
          </p:cNvPr>
          <p:cNvSpPr/>
          <p:nvPr/>
        </p:nvSpPr>
        <p:spPr>
          <a:xfrm>
            <a:off x="8715404" y="6429396"/>
            <a:ext cx="428596" cy="428604"/>
          </a:xfrm>
          <a:prstGeom prst="roundRect">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rgbClr val="FFFF00"/>
                </a:solidFill>
              </a:rPr>
              <a:t>D</a:t>
            </a:r>
            <a:endParaRPr lang="it-IT" b="1" dirty="0">
              <a:solidFill>
                <a:srgbClr val="FFFF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097" name="Picture 1"/>
          <p:cNvPicPr>
            <a:picLocks noChangeAspect="1" noChangeArrowheads="1"/>
          </p:cNvPicPr>
          <p:nvPr/>
        </p:nvPicPr>
        <p:blipFill>
          <a:blip r:embed="rId2"/>
          <a:srcRect/>
          <a:stretch>
            <a:fillRect/>
          </a:stretch>
        </p:blipFill>
        <p:spPr bwMode="auto">
          <a:xfrm>
            <a:off x="500034" y="428604"/>
            <a:ext cx="8072493" cy="6429395"/>
          </a:xfrm>
          <a:prstGeom prst="rect">
            <a:avLst/>
          </a:prstGeom>
          <a:noFill/>
          <a:ln w="9525">
            <a:noFill/>
            <a:miter lim="800000"/>
            <a:headEnd/>
            <a:tailEnd/>
          </a:ln>
          <a:effectLst/>
        </p:spPr>
      </p:pic>
      <p:sp>
        <p:nvSpPr>
          <p:cNvPr id="4" name="CasellaDiTesto 3"/>
          <p:cNvSpPr txBox="1"/>
          <p:nvPr/>
        </p:nvSpPr>
        <p:spPr>
          <a:xfrm>
            <a:off x="1214414" y="0"/>
            <a:ext cx="6407588" cy="461665"/>
          </a:xfrm>
          <a:prstGeom prst="rect">
            <a:avLst/>
          </a:prstGeom>
          <a:noFill/>
        </p:spPr>
        <p:txBody>
          <a:bodyPr wrap="none" rtlCol="0">
            <a:spAutoFit/>
          </a:bodyPr>
          <a:lstStyle/>
          <a:p>
            <a:r>
              <a:rPr lang="it-IT" sz="2400" b="1" dirty="0" smtClean="0">
                <a:solidFill>
                  <a:schemeClr val="bg1"/>
                </a:solidFill>
              </a:rPr>
              <a:t>Sentimento e ragione: due dimensioni dell’uomo</a:t>
            </a:r>
            <a:endParaRPr lang="it-IT" sz="2400" b="1" dirty="0">
              <a:solidFill>
                <a:schemeClr val="bg1"/>
              </a:solidFill>
            </a:endParaRPr>
          </a:p>
        </p:txBody>
      </p:sp>
      <p:sp>
        <p:nvSpPr>
          <p:cNvPr id="5" name="Rettangolo arrotondato 4">
            <a:hlinkClick r:id="rId3" action="ppaction://hlinksldjump"/>
          </p:cNvPr>
          <p:cNvSpPr/>
          <p:nvPr/>
        </p:nvSpPr>
        <p:spPr>
          <a:xfrm>
            <a:off x="8715404" y="6429396"/>
            <a:ext cx="428596" cy="428604"/>
          </a:xfrm>
          <a:prstGeom prst="roundRect">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rgbClr val="FFFF00"/>
                </a:solidFill>
              </a:rPr>
              <a:t>D</a:t>
            </a:r>
            <a:endParaRPr lang="it-IT" b="1" dirty="0">
              <a:solidFill>
                <a:srgbClr val="FFFF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14282" y="117693"/>
            <a:ext cx="8643998" cy="6740307"/>
          </a:xfrm>
          <a:prstGeom prst="rect">
            <a:avLst/>
          </a:prstGeom>
        </p:spPr>
        <p:txBody>
          <a:bodyPr wrap="square">
            <a:spAutoFit/>
          </a:bodyPr>
          <a:lstStyle/>
          <a:p>
            <a:r>
              <a:rPr lang="it-IT" dirty="0" smtClean="0"/>
              <a:t>COPIATO E DA RIVEDERE INTEGRALMENTE</a:t>
            </a:r>
          </a:p>
          <a:p>
            <a:endParaRPr lang="it-IT" dirty="0" smtClean="0"/>
          </a:p>
          <a:p>
            <a:r>
              <a:rPr lang="it-IT" dirty="0" smtClean="0"/>
              <a:t>Il romanticismo è un movimento che si definisce bene proprio confrontandolo con il neoclassicismo. In sostanza, mentre il neoclassicismo dà importanza alla razionalità umana, il romanticismo rivaluta la sfera del sentimento, della passione ed anche della </a:t>
            </a:r>
            <a:r>
              <a:rPr lang="it-IT" b="1" dirty="0" smtClean="0"/>
              <a:t>irrazionalità</a:t>
            </a:r>
            <a:r>
              <a:rPr lang="it-IT" dirty="0" smtClean="0"/>
              <a:t>. Il neoclassicismo è profondamente </a:t>
            </a:r>
            <a:r>
              <a:rPr lang="it-IT" b="1" dirty="0" smtClean="0"/>
              <a:t>laico</a:t>
            </a:r>
            <a:r>
              <a:rPr lang="it-IT" dirty="0" smtClean="0"/>
              <a:t> e persino ateo; per contro il romanticismo è un movimento di grandi suggestioni </a:t>
            </a:r>
            <a:r>
              <a:rPr lang="it-IT" b="1" dirty="0" smtClean="0"/>
              <a:t>religiose</a:t>
            </a:r>
            <a:r>
              <a:rPr lang="it-IT" dirty="0" smtClean="0"/>
              <a:t>. Il neoclassicismo aveva preso come riferimento la storia classica; il romanticismo, invece, guarda alla storia del medioevo, rivalutando questo periodo che, fino ad allora, era stato considerato buio e barbarico. Infine, mentre il neoclassicismo impostava la pratica artistica sulle regole e sul metodo, il romanticismo rivalutava l’ispirazione ed il genio individuale.</a:t>
            </a:r>
          </a:p>
          <a:p>
            <a:r>
              <a:rPr lang="it-IT" dirty="0" smtClean="0"/>
              <a:t>È da considerare, inoltre che, mentre il neoclassicismo è uno stile internazionale, ed in ciò rifiuta le espressioni locali considerandole folkloristiche, ossia di livello inferiore, il romanticismo si presenta con caratteristiche differenziate da nazione a nazione. Così, di fatto, risultano differenti il romanticismo inglese da quello francese, o il romanticismo italiano da quello tedesco, e così via.</a:t>
            </a:r>
          </a:p>
          <a:p>
            <a:r>
              <a:rPr lang="it-IT" dirty="0" smtClean="0"/>
              <a:t>Il romanticismo , in realtà, a differenza del neoclassicismo, non è uno stile, in quanto non si fonda su dei principi formali definiti. Esso può essere invece considerato una poetica, in quanto, più che alla omogeneità stilistica, tende alla omogeneità dei contenuti. Questi contenuti della poetica romantica sono sintetizzabili in quattro grandi categorie:</a:t>
            </a:r>
          </a:p>
          <a:p>
            <a:r>
              <a:rPr lang="it-IT" dirty="0" smtClean="0"/>
              <a:t>1</a:t>
            </a:r>
            <a:r>
              <a:rPr lang="it-IT" b="1" dirty="0" smtClean="0"/>
              <a:t>. l’armonia dell’uomo nella natura</a:t>
            </a:r>
          </a:p>
          <a:p>
            <a:r>
              <a:rPr lang="it-IT" b="1" dirty="0" smtClean="0"/>
              <a:t>2. il sentimento della religione</a:t>
            </a:r>
          </a:p>
          <a:p>
            <a:r>
              <a:rPr lang="it-IT" b="1" dirty="0" smtClean="0"/>
              <a:t>3. la rivalutazione dei caratteri nazionali dei popoli</a:t>
            </a:r>
          </a:p>
          <a:p>
            <a:r>
              <a:rPr lang="it-IT" b="1" dirty="0" smtClean="0"/>
              <a:t>4. il riferimento alle storie del medioevo.</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85720" y="357166"/>
            <a:ext cx="8001056" cy="5355312"/>
          </a:xfrm>
          <a:prstGeom prst="rect">
            <a:avLst/>
          </a:prstGeom>
        </p:spPr>
        <p:txBody>
          <a:bodyPr wrap="square">
            <a:spAutoFit/>
          </a:bodyPr>
          <a:lstStyle/>
          <a:p>
            <a:r>
              <a:rPr lang="it-IT" b="1" dirty="0" smtClean="0"/>
              <a:t>Le nuove categorie estetiche: il pittoresco e il sublime</a:t>
            </a:r>
          </a:p>
          <a:p>
            <a:r>
              <a:rPr lang="it-IT" dirty="0" smtClean="0"/>
              <a:t>La categoria estetica del neoclassicismo è stata sempre e solo una: il bello. Il </a:t>
            </a:r>
            <a:r>
              <a:rPr lang="it-IT" b="1" dirty="0" smtClean="0"/>
              <a:t>bello</a:t>
            </a:r>
            <a:r>
              <a:rPr lang="it-IT" dirty="0" smtClean="0"/>
              <a:t> è qualcosa che deve ispirare sensazioni estetiche piacevoli, gradevoli, e per far ciò deve nascere dalla perfezione delle forme, dalla loro armonia, regolarità, equilibrio, eccetera. Il bello, già dalle sue prime formulazioni teoriche presso gli antichi greci, conserva al suo fondo una regolarità geometrica che è il frutto della capacità umana di immaginare e realizzare forme perfette. Pertanto, nella concezione propriamente neoclassica, il bello è la qualità specifica dell’operare umano. La natura non produce il bello, ma produce immagini che possono ispirare due sentimenti fondamentali: il pittoresco o il sublime.</a:t>
            </a:r>
          </a:p>
          <a:p>
            <a:r>
              <a:rPr lang="it-IT" dirty="0" smtClean="0"/>
              <a:t>Il </a:t>
            </a:r>
            <a:r>
              <a:rPr lang="it-IT" b="1" dirty="0" smtClean="0"/>
              <a:t>sublime</a:t>
            </a:r>
            <a:r>
              <a:rPr lang="it-IT" dirty="0" smtClean="0"/>
              <a:t> conosce la sua prima definizione teorica grazie a E. Burke, nel 1756, con un saggio dal titolo: Ricerca filosofica sulla origine delle idee del sublime e del bello. Burke considera il bello e il sublime tra loro opposti. Il sublime non nasce dal piacere della misura e della forma bella, né dalla contemplazione disinteressata dell’oggetto, ma ha la sua radice nei sentimenti di paura e di orrore suscitati dall’infinito, dalla dismisura, da «tutto ciò che è terribile o riguarda cose terribili» (per es. il vuoto, l’oscurità, la solitudine, il silenzio, ecc.; riprendendo questi esempi </a:t>
            </a:r>
            <a:r>
              <a:rPr lang="it-IT" dirty="0" err="1" smtClean="0"/>
              <a:t>Kant</a:t>
            </a:r>
            <a:r>
              <a:rPr lang="it-IT" dirty="0" smtClean="0"/>
              <a:t> dirà: sono sublimi le alte querce e belle le aiuole; la notte è sublime, il giorno è bello).</a:t>
            </a:r>
            <a:endParaRPr lang="it-IT"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2.bp.blogspot.com/_WGws3qhZXUA/TUxFJiZVJRI/AAAAAAAAACY/whYk7Th3gdU/s1600/05-Romantic_Friedrich_Cloister-in-Cemetery.jpg"/>
          <p:cNvPicPr>
            <a:picLocks noChangeAspect="1" noChangeArrowheads="1"/>
          </p:cNvPicPr>
          <p:nvPr/>
        </p:nvPicPr>
        <p:blipFill>
          <a:blip r:embed="rId2">
            <a:duotone>
              <a:prstClr val="black"/>
              <a:schemeClr val="accent1">
                <a:tint val="45000"/>
                <a:satMod val="400000"/>
              </a:schemeClr>
            </a:duotone>
            <a:lum bright="30000"/>
          </a:blip>
          <a:srcRect r="12347"/>
          <a:stretch>
            <a:fillRect/>
          </a:stretch>
        </p:blipFill>
        <p:spPr bwMode="auto">
          <a:xfrm>
            <a:off x="0" y="0"/>
            <a:ext cx="9144000" cy="6858000"/>
          </a:xfrm>
          <a:prstGeom prst="rect">
            <a:avLst/>
          </a:prstGeom>
          <a:noFill/>
        </p:spPr>
      </p:pic>
      <p:grpSp>
        <p:nvGrpSpPr>
          <p:cNvPr id="5" name="Gruppo 4"/>
          <p:cNvGrpSpPr/>
          <p:nvPr/>
        </p:nvGrpSpPr>
        <p:grpSpPr>
          <a:xfrm>
            <a:off x="500034" y="285728"/>
            <a:ext cx="8215370" cy="6346691"/>
            <a:chOff x="571472" y="428604"/>
            <a:chExt cx="8215370" cy="6346691"/>
          </a:xfrm>
        </p:grpSpPr>
        <p:sp>
          <p:nvSpPr>
            <p:cNvPr id="2" name="Rettangolo 1"/>
            <p:cNvSpPr/>
            <p:nvPr/>
          </p:nvSpPr>
          <p:spPr>
            <a:xfrm>
              <a:off x="571472" y="1142984"/>
              <a:ext cx="8215370" cy="5632311"/>
            </a:xfrm>
            <a:prstGeom prst="rect">
              <a:avLst/>
            </a:prstGeom>
            <a:solidFill>
              <a:srgbClr val="FFFFFF">
                <a:alpha val="78824"/>
              </a:srgbClr>
            </a:solidFill>
          </p:spPr>
          <p:txBody>
            <a:bodyPr wrap="square">
              <a:spAutoFit/>
            </a:bodyPr>
            <a:lstStyle/>
            <a:p>
              <a:pPr>
                <a:buFontTx/>
                <a:buChar char="-"/>
              </a:pPr>
              <a:r>
                <a:rPr lang="it-IT" sz="2000" dirty="0" smtClean="0"/>
                <a:t>Il </a:t>
              </a:r>
              <a:r>
                <a:rPr lang="it-IT" sz="2000" b="1" dirty="0" smtClean="0"/>
                <a:t>Romanticismo</a:t>
              </a:r>
              <a:r>
                <a:rPr lang="it-IT" sz="2000" dirty="0" smtClean="0"/>
                <a:t> è un </a:t>
              </a:r>
              <a:r>
                <a:rPr lang="it-IT" sz="2000" b="1" dirty="0" smtClean="0">
                  <a:hlinkClick r:id="rId3" action="ppaction://hlinksldjump"/>
                </a:rPr>
                <a:t>movimento </a:t>
              </a:r>
              <a:r>
                <a:rPr lang="it-IT" sz="2000" b="1" dirty="0" err="1" smtClean="0">
                  <a:hlinkClick r:id="rId3" action="ppaction://hlinksldjump"/>
                </a:rPr>
                <a:t>artistico-culturale</a:t>
              </a:r>
              <a:r>
                <a:rPr lang="it-IT" sz="2000" dirty="0" smtClean="0">
                  <a:hlinkClick r:id="rId3" action="ppaction://hlinksldjump"/>
                </a:rPr>
                <a:t> </a:t>
              </a:r>
              <a:r>
                <a:rPr lang="it-IT" sz="2000" dirty="0" smtClean="0"/>
                <a:t>sviluppatosi agli inizi dell</a:t>
              </a:r>
              <a:r>
                <a:rPr lang="it-IT" sz="2000" b="1" dirty="0" smtClean="0"/>
                <a:t>’Ottocento. </a:t>
              </a:r>
            </a:p>
            <a:p>
              <a:pPr>
                <a:buFontTx/>
                <a:buChar char="-"/>
              </a:pPr>
              <a:r>
                <a:rPr lang="it-IT" sz="2000" dirty="0" smtClean="0"/>
                <a:t>Il termine "Romanticismo" viene dall’inglese </a:t>
              </a:r>
              <a:r>
                <a:rPr lang="it-IT" sz="2000" b="1" i="1" dirty="0" err="1" smtClean="0">
                  <a:hlinkClick r:id="rId4" action="ppaction://hlinksldjump"/>
                </a:rPr>
                <a:t>romantic</a:t>
              </a:r>
              <a:r>
                <a:rPr lang="it-IT" sz="2000" dirty="0" smtClean="0"/>
                <a:t> che, a metà del XVII secolo, si riferiva a </a:t>
              </a:r>
              <a:r>
                <a:rPr lang="it-IT" sz="2000" b="1" dirty="0" smtClean="0"/>
                <a:t>narrazioni"</a:t>
              </a:r>
              <a:r>
                <a:rPr lang="it-IT" sz="2000" b="1" dirty="0" smtClean="0">
                  <a:hlinkClick r:id="rId4" action="ppaction://hlinksldjump"/>
                </a:rPr>
                <a:t>romanzesche</a:t>
              </a:r>
              <a:r>
                <a:rPr lang="it-IT" sz="2000" b="1" dirty="0" smtClean="0"/>
                <a:t>“. </a:t>
              </a:r>
              <a:r>
                <a:rPr lang="it-IT" sz="2000" dirty="0" smtClean="0"/>
                <a:t>Esse richiamavano le vicende avventurose dei</a:t>
              </a:r>
              <a:r>
                <a:rPr lang="it-IT" sz="2000" b="1" dirty="0" smtClean="0"/>
                <a:t> </a:t>
              </a:r>
              <a:r>
                <a:rPr lang="it-IT" sz="2000" b="1" dirty="0" smtClean="0"/>
                <a:t>romanzi cavallereschi medioevali.</a:t>
              </a:r>
              <a:r>
                <a:rPr lang="it-IT" sz="2000" dirty="0" smtClean="0"/>
                <a:t> </a:t>
              </a:r>
            </a:p>
            <a:p>
              <a:endParaRPr lang="it-IT" sz="2000" dirty="0"/>
            </a:p>
            <a:p>
              <a:pPr>
                <a:buFontTx/>
                <a:buChar char="-"/>
              </a:pPr>
              <a:r>
                <a:rPr lang="it-IT" sz="2000" dirty="0" smtClean="0"/>
                <a:t>Romantico è il "</a:t>
              </a:r>
              <a:r>
                <a:rPr lang="it-IT" sz="2000" b="1" dirty="0" smtClean="0">
                  <a:hlinkClick r:id="rId5" action="ppaction://hlinksldjump"/>
                </a:rPr>
                <a:t>modo di sentire</a:t>
              </a:r>
              <a:r>
                <a:rPr lang="it-IT" sz="2000" dirty="0" smtClean="0"/>
                <a:t>" a cui gli artisti del tempo adeguarono il loro stile di </a:t>
              </a:r>
              <a:r>
                <a:rPr lang="it-IT" sz="2000" b="1" dirty="0" smtClean="0">
                  <a:hlinkClick r:id="rId5" action="ppaction://hlinksldjump"/>
                </a:rPr>
                <a:t>espressione artistica</a:t>
              </a:r>
              <a:r>
                <a:rPr lang="it-IT" sz="2000" dirty="0" smtClean="0"/>
                <a:t>, il loro </a:t>
              </a:r>
              <a:r>
                <a:rPr lang="it-IT" sz="2000" b="1" dirty="0" smtClean="0"/>
                <a:t>modo di pensare e vivere</a:t>
              </a:r>
              <a:r>
                <a:rPr lang="it-IT" sz="2000" dirty="0" smtClean="0"/>
                <a:t>. </a:t>
              </a:r>
              <a:endParaRPr lang="it-IT" sz="2000" dirty="0" smtClean="0"/>
            </a:p>
            <a:p>
              <a:endParaRPr lang="it-IT" sz="2000" dirty="0" smtClean="0"/>
            </a:p>
            <a:p>
              <a:pPr>
                <a:buFontTx/>
                <a:buChar char="-"/>
              </a:pPr>
              <a:r>
                <a:rPr lang="it-IT" sz="2000" dirty="0" smtClean="0"/>
                <a:t> Come reazione all’</a:t>
              </a:r>
              <a:r>
                <a:rPr lang="it-IT" sz="2000" b="1" dirty="0" smtClean="0">
                  <a:hlinkClick r:id="rId6" action="ppaction://hlinksldjump"/>
                </a:rPr>
                <a:t>Illuminismo</a:t>
              </a:r>
              <a:r>
                <a:rPr lang="it-IT" sz="2000" dirty="0" smtClean="0"/>
                <a:t> e al </a:t>
              </a:r>
              <a:r>
                <a:rPr lang="it-IT" sz="2000" b="1" dirty="0" smtClean="0"/>
                <a:t>Neoclassicismo</a:t>
              </a:r>
              <a:r>
                <a:rPr lang="it-IT" sz="2000" dirty="0" smtClean="0"/>
                <a:t>, cioè alla </a:t>
              </a:r>
              <a:r>
                <a:rPr lang="it-IT" sz="2000" b="1" dirty="0" smtClean="0">
                  <a:hlinkClick r:id="rId6" action="ppaction://hlinksldjump"/>
                </a:rPr>
                <a:t>razionalità</a:t>
              </a:r>
              <a:r>
                <a:rPr lang="it-IT" sz="2000" dirty="0" smtClean="0"/>
                <a:t> e al culto della bellezza classica, </a:t>
              </a:r>
              <a:endParaRPr lang="it-IT" sz="2000" dirty="0" smtClean="0"/>
            </a:p>
            <a:p>
              <a:pPr>
                <a:buFontTx/>
                <a:buChar char="-"/>
              </a:pPr>
              <a:r>
                <a:rPr lang="it-IT" sz="2000" dirty="0" smtClean="0"/>
                <a:t> </a:t>
              </a:r>
              <a:r>
                <a:rPr lang="it-IT" sz="2000" dirty="0" smtClean="0"/>
                <a:t>il </a:t>
              </a:r>
              <a:r>
                <a:rPr lang="it-IT" sz="2000" dirty="0" smtClean="0"/>
                <a:t>Romanticismo contrappone la </a:t>
              </a:r>
              <a:r>
                <a:rPr lang="it-IT" sz="2000" b="1" dirty="0" smtClean="0"/>
                <a:t>spiritualità, l’emotività, la fantasia, l’immaginazione</a:t>
              </a:r>
              <a:r>
                <a:rPr lang="it-IT" sz="2000" dirty="0" smtClean="0"/>
                <a:t>, e soprattutto l’affermazione dei </a:t>
              </a:r>
              <a:r>
                <a:rPr lang="it-IT" sz="2000" b="1" dirty="0" smtClean="0">
                  <a:hlinkClick r:id="rId7" action="ppaction://hlinksldjump"/>
                </a:rPr>
                <a:t>caratteri individuali d’ogni artista</a:t>
              </a:r>
              <a:r>
                <a:rPr lang="it-IT" sz="2000" dirty="0" smtClean="0"/>
                <a:t>. Il termine "Romanticismo" venne applicato per primo da </a:t>
              </a:r>
              <a:r>
                <a:rPr lang="it-IT" sz="2000" i="1" dirty="0" smtClean="0"/>
                <a:t>Friedrich von </a:t>
              </a:r>
              <a:r>
                <a:rPr lang="it-IT" sz="2000" i="1" dirty="0" err="1" smtClean="0"/>
                <a:t>Schlegel</a:t>
              </a:r>
              <a:r>
                <a:rPr lang="it-IT" sz="2000" i="1" dirty="0" smtClean="0"/>
                <a:t> </a:t>
              </a:r>
              <a:r>
                <a:rPr lang="it-IT" sz="2000" dirty="0" smtClean="0"/>
                <a:t>(1772) alla letteratura da lui considerata "</a:t>
              </a:r>
              <a:r>
                <a:rPr lang="it-IT" sz="2000" b="1" dirty="0" smtClean="0">
                  <a:hlinkClick r:id="rId8" action="ppaction://hlinksldjump"/>
                </a:rPr>
                <a:t>moderna</a:t>
              </a:r>
              <a:r>
                <a:rPr lang="it-IT" sz="2000" dirty="0" smtClean="0"/>
                <a:t>" e contrapposta a quella "</a:t>
              </a:r>
              <a:r>
                <a:rPr lang="it-IT" sz="2000" b="1" dirty="0" smtClean="0">
                  <a:hlinkClick r:id="rId9" action="ppaction://hlinksldjump"/>
                </a:rPr>
                <a:t>classica</a:t>
              </a:r>
              <a:r>
                <a:rPr lang="it-IT" sz="2000" dirty="0" smtClean="0"/>
                <a:t>".</a:t>
              </a:r>
            </a:p>
            <a:p>
              <a:pPr>
                <a:buFontTx/>
                <a:buChar char="-"/>
              </a:pPr>
              <a:endParaRPr lang="it-IT" sz="2000" dirty="0" smtClean="0"/>
            </a:p>
            <a:p>
              <a:pPr>
                <a:buFontTx/>
                <a:buChar char="-"/>
              </a:pPr>
              <a:r>
                <a:rPr lang="it-IT" sz="2000" dirty="0" smtClean="0"/>
                <a:t>Riassumiamo le </a:t>
              </a:r>
              <a:r>
                <a:rPr lang="it-IT" sz="2000" b="1" dirty="0" smtClean="0">
                  <a:hlinkClick r:id="rId10" action="ppaction://hlinksldjump"/>
                </a:rPr>
                <a:t>differenze</a:t>
              </a:r>
              <a:r>
                <a:rPr lang="it-IT" sz="2000" dirty="0" smtClean="0"/>
                <a:t> tra queste </a:t>
              </a:r>
              <a:r>
                <a:rPr lang="it-IT" sz="2000" b="1" dirty="0" smtClean="0"/>
                <a:t>due </a:t>
              </a:r>
              <a:r>
                <a:rPr lang="it-IT" sz="2000" dirty="0" smtClean="0"/>
                <a:t>forme di </a:t>
              </a:r>
              <a:r>
                <a:rPr lang="it-IT" sz="2000" b="1" dirty="0" smtClean="0"/>
                <a:t>sensibilità</a:t>
              </a:r>
              <a:r>
                <a:rPr lang="it-IT" sz="2000" dirty="0" smtClean="0"/>
                <a:t>.</a:t>
              </a:r>
              <a:endParaRPr lang="it-IT" sz="2000" dirty="0"/>
            </a:p>
          </p:txBody>
        </p:sp>
        <p:sp>
          <p:nvSpPr>
            <p:cNvPr id="3" name="Rettangolo 2"/>
            <p:cNvSpPr/>
            <p:nvPr/>
          </p:nvSpPr>
          <p:spPr>
            <a:xfrm>
              <a:off x="1357290" y="428604"/>
              <a:ext cx="7047507" cy="584775"/>
            </a:xfrm>
            <a:prstGeom prst="rect">
              <a:avLst/>
            </a:prstGeom>
            <a:solidFill>
              <a:schemeClr val="accent5">
                <a:lumMod val="20000"/>
                <a:lumOff val="80000"/>
                <a:alpha val="78039"/>
              </a:schemeClr>
            </a:solidFill>
          </p:spPr>
          <p:txBody>
            <a:bodyPr wrap="none" lIns="91440" tIns="45720" rIns="91440" bIns="45720">
              <a:spAutoFit/>
            </a:bodyPr>
            <a:lstStyle/>
            <a:p>
              <a:pPr algn="ctr"/>
              <a:r>
                <a:rPr lang="it-IT" sz="3200" dirty="0" smtClean="0">
                  <a:ln w="18415" cmpd="sng">
                    <a:solidFill>
                      <a:schemeClr val="tx2">
                        <a:lumMod val="75000"/>
                      </a:schemeClr>
                    </a:solidFill>
                    <a:prstDash val="solid"/>
                  </a:ln>
                  <a:solidFill>
                    <a:srgbClr val="0000FF"/>
                  </a:solidFill>
                  <a:effectLst>
                    <a:outerShdw blurRad="63500" dir="3600000" algn="tl" rotWithShape="0">
                      <a:srgbClr val="000000">
                        <a:alpha val="70000"/>
                      </a:srgbClr>
                    </a:outerShdw>
                  </a:effectLst>
                </a:rPr>
                <a:t>Leggiamo insieme una prima definizione</a:t>
              </a:r>
              <a:endParaRPr lang="it-IT" sz="3200" dirty="0">
                <a:ln w="18415" cmpd="sng">
                  <a:solidFill>
                    <a:schemeClr val="tx2">
                      <a:lumMod val="75000"/>
                    </a:schemeClr>
                  </a:solidFill>
                  <a:prstDash val="solid"/>
                </a:ln>
                <a:solidFill>
                  <a:srgbClr val="0000FF"/>
                </a:solidFill>
                <a:effectLst>
                  <a:outerShdw blurRad="63500" dir="3600000" algn="tl" rotWithShape="0">
                    <a:srgbClr val="000000">
                      <a:alpha val="70000"/>
                    </a:srgbClr>
                  </a:outerShdw>
                </a:effectLs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8434" name="Picture 2" descr="http://www.parodos.it/letteratura/breve/Accademia.jpg"/>
          <p:cNvPicPr>
            <a:picLocks noChangeAspect="1" noChangeArrowheads="1"/>
          </p:cNvPicPr>
          <p:nvPr/>
        </p:nvPicPr>
        <p:blipFill>
          <a:blip r:embed="rId2"/>
          <a:srcRect/>
          <a:stretch>
            <a:fillRect/>
          </a:stretch>
        </p:blipFill>
        <p:spPr bwMode="auto">
          <a:xfrm>
            <a:off x="4214810" y="0"/>
            <a:ext cx="4929190" cy="3154682"/>
          </a:xfrm>
          <a:prstGeom prst="rect">
            <a:avLst/>
          </a:prstGeom>
          <a:noFill/>
        </p:spPr>
      </p:pic>
      <p:pic>
        <p:nvPicPr>
          <p:cNvPr id="18436" name="Picture 4" descr="http://www2.lingue.unibo.it/dese/img/illuminismo2.jpg">
            <a:hlinkClick r:id="rId3"/>
          </p:cNvPr>
          <p:cNvPicPr>
            <a:picLocks noChangeAspect="1" noChangeArrowheads="1"/>
          </p:cNvPicPr>
          <p:nvPr/>
        </p:nvPicPr>
        <p:blipFill>
          <a:blip r:embed="rId4">
            <a:duotone>
              <a:prstClr val="black"/>
              <a:schemeClr val="accent6">
                <a:tint val="45000"/>
                <a:satMod val="400000"/>
              </a:schemeClr>
            </a:duotone>
          </a:blip>
          <a:srcRect/>
          <a:stretch>
            <a:fillRect/>
          </a:stretch>
        </p:blipFill>
        <p:spPr bwMode="auto">
          <a:xfrm>
            <a:off x="0" y="0"/>
            <a:ext cx="4185067" cy="2786058"/>
          </a:xfrm>
          <a:prstGeom prst="rect">
            <a:avLst/>
          </a:prstGeom>
          <a:noFill/>
        </p:spPr>
      </p:pic>
      <p:pic>
        <p:nvPicPr>
          <p:cNvPr id="18438" name="Picture 6" descr="http://upload.wikimedia.org/wikipedia/commons/thumb/c/cb/Salon_de_Madame_Geoffrin.jpg/450px-Salon_de_Madame_Geoffrin.jpg"/>
          <p:cNvPicPr>
            <a:picLocks noChangeAspect="1" noChangeArrowheads="1"/>
          </p:cNvPicPr>
          <p:nvPr/>
        </p:nvPicPr>
        <p:blipFill>
          <a:blip r:embed="rId5"/>
          <a:srcRect/>
          <a:stretch>
            <a:fillRect/>
          </a:stretch>
        </p:blipFill>
        <p:spPr bwMode="auto">
          <a:xfrm>
            <a:off x="2428860" y="4038599"/>
            <a:ext cx="4286250" cy="2819401"/>
          </a:xfrm>
          <a:prstGeom prst="rect">
            <a:avLst/>
          </a:prstGeom>
          <a:noFill/>
        </p:spPr>
      </p:pic>
      <p:pic>
        <p:nvPicPr>
          <p:cNvPr id="18442" name="Picture 10" descr="http://upload.wikimedia.org/wikipedia/commons/thumb/a/ad/Louis-Michel_van_Loo_001.jpg/150px-Louis-Michel_van_Loo_001.jpg">
            <a:hlinkClick r:id="rId6"/>
          </p:cNvPr>
          <p:cNvPicPr>
            <a:picLocks noChangeAspect="1" noChangeArrowheads="1"/>
          </p:cNvPicPr>
          <p:nvPr/>
        </p:nvPicPr>
        <p:blipFill>
          <a:blip r:embed="rId7"/>
          <a:srcRect/>
          <a:stretch>
            <a:fillRect/>
          </a:stretch>
        </p:blipFill>
        <p:spPr bwMode="auto">
          <a:xfrm>
            <a:off x="6609122" y="3714752"/>
            <a:ext cx="2534878" cy="3143248"/>
          </a:xfrm>
          <a:prstGeom prst="rect">
            <a:avLst/>
          </a:prstGeom>
          <a:noFill/>
        </p:spPr>
      </p:pic>
      <p:pic>
        <p:nvPicPr>
          <p:cNvPr id="18440" name="Picture 8" descr="http://upload.wikimedia.org/wikipedia/commons/thumb/8/8e/ENC_1-NA5_600px.jpeg/200px-ENC_1-NA5_600px.jpeg">
            <a:hlinkClick r:id="rId8"/>
          </p:cNvPr>
          <p:cNvPicPr>
            <a:picLocks noChangeAspect="1" noChangeArrowheads="1"/>
          </p:cNvPicPr>
          <p:nvPr/>
        </p:nvPicPr>
        <p:blipFill>
          <a:blip r:embed="rId9"/>
          <a:srcRect/>
          <a:stretch>
            <a:fillRect/>
          </a:stretch>
        </p:blipFill>
        <p:spPr bwMode="auto">
          <a:xfrm>
            <a:off x="0" y="3000372"/>
            <a:ext cx="2426180" cy="3857628"/>
          </a:xfrm>
          <a:prstGeom prst="rect">
            <a:avLst/>
          </a:prstGeom>
          <a:noFill/>
        </p:spPr>
      </p:pic>
      <p:sp>
        <p:nvSpPr>
          <p:cNvPr id="7" name="Fumetto 4 6"/>
          <p:cNvSpPr/>
          <p:nvPr/>
        </p:nvSpPr>
        <p:spPr>
          <a:xfrm>
            <a:off x="4286248" y="2071678"/>
            <a:ext cx="4857752" cy="1571636"/>
          </a:xfrm>
          <a:prstGeom prst="cloudCallout">
            <a:avLst>
              <a:gd name="adj1" fmla="val 25319"/>
              <a:gd name="adj2" fmla="val 86546"/>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b="1" i="1" dirty="0" smtClean="0">
                <a:solidFill>
                  <a:schemeClr val="tx1"/>
                </a:solidFill>
              </a:rPr>
              <a:t>Illuminismo, </a:t>
            </a:r>
            <a:r>
              <a:rPr lang="it-IT" dirty="0" smtClean="0">
                <a:solidFill>
                  <a:schemeClr val="tx1"/>
                </a:solidFill>
              </a:rPr>
              <a:t>è </a:t>
            </a:r>
            <a:r>
              <a:rPr lang="it-IT" dirty="0" smtClean="0">
                <a:solidFill>
                  <a:schemeClr val="tx1"/>
                </a:solidFill>
              </a:rPr>
              <a:t>la </a:t>
            </a:r>
            <a:r>
              <a:rPr lang="it-IT" dirty="0" smtClean="0">
                <a:solidFill>
                  <a:schemeClr val="tx1"/>
                </a:solidFill>
              </a:rPr>
              <a:t>cultura del ‘700, l’età delle </a:t>
            </a:r>
            <a:r>
              <a:rPr lang="it-IT" b="1" dirty="0" smtClean="0">
                <a:solidFill>
                  <a:schemeClr val="tx1"/>
                </a:solidFill>
              </a:rPr>
              <a:t>rivoluzioni</a:t>
            </a:r>
            <a:r>
              <a:rPr lang="it-IT" dirty="0" smtClean="0">
                <a:solidFill>
                  <a:schemeClr val="tx1"/>
                </a:solidFill>
              </a:rPr>
              <a:t>. C’è bisogno di una </a:t>
            </a:r>
            <a:r>
              <a:rPr lang="it-IT" b="1" dirty="0" smtClean="0">
                <a:solidFill>
                  <a:schemeClr val="tx1"/>
                </a:solidFill>
              </a:rPr>
              <a:t>luce nuova</a:t>
            </a:r>
            <a:r>
              <a:rPr lang="it-IT" dirty="0" smtClean="0">
                <a:solidFill>
                  <a:schemeClr val="tx1"/>
                </a:solidFill>
              </a:rPr>
              <a:t>, occorre usare bene </a:t>
            </a:r>
            <a:r>
              <a:rPr lang="it-IT" b="1" dirty="0" smtClean="0">
                <a:solidFill>
                  <a:schemeClr val="tx1"/>
                </a:solidFill>
              </a:rPr>
              <a:t>la ragione</a:t>
            </a:r>
            <a:r>
              <a:rPr lang="it-IT" dirty="0" smtClean="0">
                <a:solidFill>
                  <a:schemeClr val="tx1"/>
                </a:solidFill>
              </a:rPr>
              <a:t>!</a:t>
            </a:r>
            <a:endParaRPr lang="it-IT" b="1" i="1" dirty="0">
              <a:solidFill>
                <a:schemeClr val="tx1"/>
              </a:solidFill>
            </a:endParaRPr>
          </a:p>
        </p:txBody>
      </p:sp>
      <p:sp>
        <p:nvSpPr>
          <p:cNvPr id="8" name="Rettangolo 7"/>
          <p:cNvSpPr/>
          <p:nvPr/>
        </p:nvSpPr>
        <p:spPr>
          <a:xfrm>
            <a:off x="2500298" y="3429000"/>
            <a:ext cx="3771161"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3200" b="1" cap="none" spc="0" dirty="0" smtClean="0">
                <a:ln w="11430"/>
                <a:solidFill>
                  <a:schemeClr val="bg1"/>
                </a:solidFill>
                <a:effectLst>
                  <a:outerShdw blurRad="50800" dist="39000" dir="5460000" algn="tl">
                    <a:srgbClr val="000000">
                      <a:alpha val="38000"/>
                    </a:srgbClr>
                  </a:outerShdw>
                </a:effectLst>
              </a:rPr>
              <a:t>La ragione ci </a:t>
            </a:r>
            <a:r>
              <a:rPr lang="it-IT" sz="3200" b="1" i="1" cap="none" spc="0" dirty="0" smtClean="0">
                <a:ln w="11430"/>
                <a:solidFill>
                  <a:schemeClr val="bg1"/>
                </a:solidFill>
                <a:effectLst>
                  <a:outerShdw blurRad="50800" dist="39000" dir="5460000" algn="tl">
                    <a:srgbClr val="000000">
                      <a:alpha val="38000"/>
                    </a:srgbClr>
                  </a:outerShdw>
                </a:effectLst>
              </a:rPr>
              <a:t>illumina</a:t>
            </a:r>
            <a:endParaRPr lang="it-IT" sz="3200" b="1" i="1" cap="none" spc="0" dirty="0">
              <a:ln w="11430"/>
              <a:solidFill>
                <a:schemeClr val="bg1"/>
              </a:solidFill>
              <a:effectLst>
                <a:outerShdw blurRad="50800" dist="39000" dir="5460000" algn="tl">
                  <a:srgbClr val="000000">
                    <a:alpha val="38000"/>
                  </a:srgbClr>
                </a:outerShdw>
              </a:effectLst>
            </a:endParaRPr>
          </a:p>
        </p:txBody>
      </p:sp>
      <p:sp>
        <p:nvSpPr>
          <p:cNvPr id="9" name="Rettangolo arrotondato 8">
            <a:hlinkClick r:id="rId10" action="ppaction://hlinksldjump"/>
          </p:cNvPr>
          <p:cNvSpPr/>
          <p:nvPr/>
        </p:nvSpPr>
        <p:spPr>
          <a:xfrm>
            <a:off x="8715404" y="6429396"/>
            <a:ext cx="428596" cy="428604"/>
          </a:xfrm>
          <a:prstGeom prst="roundRect">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rgbClr val="FFFF00"/>
                </a:solidFill>
              </a:rPr>
              <a:t>D</a:t>
            </a:r>
            <a:endParaRPr lang="it-IT" b="1" dirty="0">
              <a:solidFill>
                <a:srgbClr val="FFFF00"/>
              </a:solidFill>
            </a:endParaRPr>
          </a:p>
        </p:txBody>
      </p:sp>
      <p:sp>
        <p:nvSpPr>
          <p:cNvPr id="11" name="CasellaDiTesto 10"/>
          <p:cNvSpPr txBox="1"/>
          <p:nvPr/>
        </p:nvSpPr>
        <p:spPr>
          <a:xfrm>
            <a:off x="6786578" y="5857892"/>
            <a:ext cx="892680" cy="369332"/>
          </a:xfrm>
          <a:prstGeom prst="rect">
            <a:avLst/>
          </a:prstGeom>
          <a:noFill/>
        </p:spPr>
        <p:txBody>
          <a:bodyPr wrap="none" rtlCol="0">
            <a:spAutoFit/>
          </a:bodyPr>
          <a:lstStyle/>
          <a:p>
            <a:r>
              <a:rPr lang="it-IT" dirty="0" err="1" smtClean="0">
                <a:solidFill>
                  <a:schemeClr val="bg1"/>
                </a:solidFill>
              </a:rPr>
              <a:t>Diderot</a:t>
            </a:r>
            <a:endParaRPr lang="it-IT"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pic>
        <p:nvPicPr>
          <p:cNvPr id="6" name="Picture 10" descr="http://upload.wikimedia.org/wikipedia/commons/thumb/a/ad/Louis-Michel_van_Loo_001.jpg/150px-Louis-Michel_van_Loo_001.jpg">
            <a:hlinkClick r:id="rId2"/>
          </p:cNvPr>
          <p:cNvPicPr>
            <a:picLocks noChangeAspect="1" noChangeArrowheads="1"/>
          </p:cNvPicPr>
          <p:nvPr/>
        </p:nvPicPr>
        <p:blipFill>
          <a:blip r:embed="rId3"/>
          <a:srcRect/>
          <a:stretch>
            <a:fillRect/>
          </a:stretch>
        </p:blipFill>
        <p:spPr bwMode="auto">
          <a:xfrm>
            <a:off x="1" y="5143512"/>
            <a:ext cx="1382652" cy="1714488"/>
          </a:xfrm>
          <a:prstGeom prst="rect">
            <a:avLst/>
          </a:prstGeom>
          <a:noFill/>
        </p:spPr>
      </p:pic>
      <p:grpSp>
        <p:nvGrpSpPr>
          <p:cNvPr id="11" name="Gruppo 10"/>
          <p:cNvGrpSpPr/>
          <p:nvPr/>
        </p:nvGrpSpPr>
        <p:grpSpPr>
          <a:xfrm>
            <a:off x="1357290" y="0"/>
            <a:ext cx="7786710" cy="6858000"/>
            <a:chOff x="1466850" y="0"/>
            <a:chExt cx="7677150" cy="6858000"/>
          </a:xfrm>
        </p:grpSpPr>
        <p:pic>
          <p:nvPicPr>
            <p:cNvPr id="8" name="Picture 6" descr="http://upload.wikimedia.org/wikipedia/commons/thumb/c/cb/Salon_de_Madame_Geoffrin.jpg/450px-Salon_de_Madame_Geoffrin.jpg"/>
            <p:cNvPicPr>
              <a:picLocks noChangeAspect="1" noChangeArrowheads="1"/>
            </p:cNvPicPr>
            <p:nvPr/>
          </p:nvPicPr>
          <p:blipFill>
            <a:blip r:embed="rId4"/>
            <a:srcRect/>
            <a:stretch>
              <a:fillRect/>
            </a:stretch>
          </p:blipFill>
          <p:spPr bwMode="auto">
            <a:xfrm>
              <a:off x="4857750" y="4038599"/>
              <a:ext cx="4286250" cy="2819401"/>
            </a:xfrm>
            <a:prstGeom prst="rect">
              <a:avLst/>
            </a:prstGeom>
            <a:noFill/>
          </p:spPr>
        </p:pic>
        <p:pic>
          <p:nvPicPr>
            <p:cNvPr id="1026" name="Picture 2"/>
            <p:cNvPicPr>
              <a:picLocks noChangeAspect="1" noChangeArrowheads="1"/>
            </p:cNvPicPr>
            <p:nvPr/>
          </p:nvPicPr>
          <p:blipFill>
            <a:blip r:embed="rId5"/>
            <a:srcRect t="10059"/>
            <a:stretch>
              <a:fillRect/>
            </a:stretch>
          </p:blipFill>
          <p:spPr bwMode="auto">
            <a:xfrm>
              <a:off x="1466850" y="0"/>
              <a:ext cx="7677150" cy="4343414"/>
            </a:xfrm>
            <a:prstGeom prst="rect">
              <a:avLst/>
            </a:prstGeom>
            <a:noFill/>
            <a:ln w="9525">
              <a:noFill/>
              <a:miter lim="800000"/>
              <a:headEnd/>
              <a:tailEnd/>
            </a:ln>
            <a:effectLst/>
          </p:spPr>
        </p:pic>
        <p:pic>
          <p:nvPicPr>
            <p:cNvPr id="1030" name="Picture 6"/>
            <p:cNvPicPr>
              <a:picLocks noChangeAspect="1" noChangeArrowheads="1"/>
            </p:cNvPicPr>
            <p:nvPr/>
          </p:nvPicPr>
          <p:blipFill>
            <a:blip r:embed="rId6"/>
            <a:srcRect/>
            <a:stretch>
              <a:fillRect/>
            </a:stretch>
          </p:blipFill>
          <p:spPr bwMode="auto">
            <a:xfrm>
              <a:off x="2928926" y="4370984"/>
              <a:ext cx="2033582" cy="2487016"/>
            </a:xfrm>
            <a:prstGeom prst="rect">
              <a:avLst/>
            </a:prstGeom>
            <a:noFill/>
            <a:ln w="9525">
              <a:noFill/>
              <a:miter lim="800000"/>
              <a:headEnd/>
              <a:tailEnd/>
            </a:ln>
            <a:effectLst/>
          </p:spPr>
        </p:pic>
      </p:grpSp>
      <p:pic>
        <p:nvPicPr>
          <p:cNvPr id="1029" name="Picture 5" descr="File:JosephWright-Alchemist.jpg">
            <a:hlinkClick r:id="rId7"/>
          </p:cNvPr>
          <p:cNvPicPr>
            <a:picLocks noChangeAspect="1" noChangeArrowheads="1"/>
          </p:cNvPicPr>
          <p:nvPr/>
        </p:nvPicPr>
        <p:blipFill>
          <a:blip r:embed="rId8"/>
          <a:srcRect/>
          <a:stretch>
            <a:fillRect/>
          </a:stretch>
        </p:blipFill>
        <p:spPr bwMode="auto">
          <a:xfrm>
            <a:off x="-142908" y="0"/>
            <a:ext cx="1928794" cy="2737790"/>
          </a:xfrm>
          <a:prstGeom prst="rect">
            <a:avLst/>
          </a:prstGeom>
          <a:noFill/>
        </p:spPr>
      </p:pic>
      <p:sp>
        <p:nvSpPr>
          <p:cNvPr id="4" name="Fumetto 3 3"/>
          <p:cNvSpPr/>
          <p:nvPr/>
        </p:nvSpPr>
        <p:spPr>
          <a:xfrm>
            <a:off x="0" y="3786190"/>
            <a:ext cx="2500298" cy="1500198"/>
          </a:xfrm>
          <a:prstGeom prst="wedgeEllipseCallout">
            <a:avLst>
              <a:gd name="adj1" fmla="val -15004"/>
              <a:gd name="adj2" fmla="val 67363"/>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smtClean="0">
                <a:solidFill>
                  <a:schemeClr val="tx1"/>
                </a:solidFill>
              </a:rPr>
              <a:t>Ecco cosa </a:t>
            </a:r>
            <a:r>
              <a:rPr lang="it-IT" sz="1600" dirty="0" smtClean="0">
                <a:solidFill>
                  <a:schemeClr val="tx1"/>
                </a:solidFill>
              </a:rPr>
              <a:t>ci dice </a:t>
            </a:r>
            <a:r>
              <a:rPr lang="it-IT" sz="1600" dirty="0" smtClean="0">
                <a:solidFill>
                  <a:schemeClr val="tx1"/>
                </a:solidFill>
              </a:rPr>
              <a:t>oggi il </a:t>
            </a:r>
            <a:r>
              <a:rPr lang="it-IT" sz="1600" dirty="0" smtClean="0">
                <a:solidFill>
                  <a:schemeClr val="tx1"/>
                </a:solidFill>
              </a:rPr>
              <a:t>vocabolario sul concetto di </a:t>
            </a:r>
            <a:r>
              <a:rPr lang="it-IT" sz="1600" b="1" dirty="0" smtClean="0">
                <a:solidFill>
                  <a:schemeClr val="tx1"/>
                </a:solidFill>
              </a:rPr>
              <a:t>ragione</a:t>
            </a:r>
          </a:p>
          <a:p>
            <a:pPr algn="ctr"/>
            <a:endParaRPr lang="it-IT" sz="1600" dirty="0">
              <a:solidFill>
                <a:schemeClr val="tx1"/>
              </a:solidFill>
            </a:endParaRPr>
          </a:p>
        </p:txBody>
      </p:sp>
      <p:sp>
        <p:nvSpPr>
          <p:cNvPr id="12" name="Rettangolo arrotondato 11">
            <a:hlinkClick r:id="rId9" action="ppaction://hlinksldjump"/>
          </p:cNvPr>
          <p:cNvSpPr/>
          <p:nvPr/>
        </p:nvSpPr>
        <p:spPr>
          <a:xfrm>
            <a:off x="8715404" y="6429396"/>
            <a:ext cx="428596" cy="428604"/>
          </a:xfrm>
          <a:prstGeom prst="roundRect">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rgbClr val="FFFF00"/>
                </a:solidFill>
              </a:rPr>
              <a:t>D</a:t>
            </a:r>
            <a:endParaRPr lang="it-IT"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4)">
                                      <p:cBhvr>
                                        <p:cTn id="7" dur="3000"/>
                                        <p:tgtEl>
                                          <p:spTgt spid="11"/>
                                        </p:tgtEl>
                                      </p:cBhvr>
                                    </p:animEffect>
                                  </p:childTnLst>
                                </p:cTn>
                              </p:par>
                              <p:par>
                                <p:cTn id="8" presetID="21" presetClass="entr" presetSubtype="4" fill="hold" nodeType="withEffect">
                                  <p:stCondLst>
                                    <p:cond delay="0"/>
                                  </p:stCondLst>
                                  <p:childTnLst>
                                    <p:set>
                                      <p:cBhvr>
                                        <p:cTn id="9" dur="1" fill="hold">
                                          <p:stCondLst>
                                            <p:cond delay="0"/>
                                          </p:stCondLst>
                                        </p:cTn>
                                        <p:tgtEl>
                                          <p:spTgt spid="1029"/>
                                        </p:tgtEl>
                                        <p:attrNameLst>
                                          <p:attrName>style.visibility</p:attrName>
                                        </p:attrNameLst>
                                      </p:cBhvr>
                                      <p:to>
                                        <p:strVal val="visible"/>
                                      </p:to>
                                    </p:set>
                                    <p:animEffect transition="in" filter="wheel(4)">
                                      <p:cBhvr>
                                        <p:cTn id="10" dur="20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ttangolo arrotondato 1">
            <a:hlinkClick r:id="rId2" action="ppaction://hlinksldjump"/>
          </p:cNvPr>
          <p:cNvSpPr/>
          <p:nvPr/>
        </p:nvSpPr>
        <p:spPr>
          <a:xfrm>
            <a:off x="8715404" y="6429396"/>
            <a:ext cx="428596" cy="428604"/>
          </a:xfrm>
          <a:prstGeom prst="roundRect">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rgbClr val="FFFF00"/>
                </a:solidFill>
              </a:rPr>
              <a:t>D</a:t>
            </a:r>
            <a:endParaRPr lang="it-IT" b="1" dirty="0">
              <a:solidFill>
                <a:srgbClr val="FFFF00"/>
              </a:solidFill>
            </a:endParaRPr>
          </a:p>
        </p:txBody>
      </p:sp>
      <p:pic>
        <p:nvPicPr>
          <p:cNvPr id="4" name="Picture 10" descr="http://upload.wikimedia.org/wikipedia/commons/thumb/a/ad/Louis-Michel_van_Loo_001.jpg/150px-Louis-Michel_van_Loo_001.jpg">
            <a:hlinkClick r:id="rId3"/>
          </p:cNvPr>
          <p:cNvPicPr>
            <a:picLocks noChangeAspect="1" noChangeArrowheads="1"/>
          </p:cNvPicPr>
          <p:nvPr/>
        </p:nvPicPr>
        <p:blipFill>
          <a:blip r:embed="rId4"/>
          <a:srcRect/>
          <a:stretch>
            <a:fillRect/>
          </a:stretch>
        </p:blipFill>
        <p:spPr bwMode="auto">
          <a:xfrm>
            <a:off x="6572264" y="3857628"/>
            <a:ext cx="2419655" cy="3000372"/>
          </a:xfrm>
          <a:prstGeom prst="rect">
            <a:avLst/>
          </a:prstGeom>
          <a:noFill/>
        </p:spPr>
      </p:pic>
      <p:sp>
        <p:nvSpPr>
          <p:cNvPr id="6" name="Rettangolo arrotondato 5">
            <a:hlinkClick r:id="rId2" action="ppaction://hlinksldjump"/>
          </p:cNvPr>
          <p:cNvSpPr/>
          <p:nvPr/>
        </p:nvSpPr>
        <p:spPr>
          <a:xfrm>
            <a:off x="8715404" y="6429396"/>
            <a:ext cx="428596" cy="428604"/>
          </a:xfrm>
          <a:prstGeom prst="roundRect">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rgbClr val="FFFF00"/>
                </a:solidFill>
              </a:rPr>
              <a:t>D</a:t>
            </a:r>
            <a:endParaRPr lang="it-IT" b="1" dirty="0">
              <a:solidFill>
                <a:srgbClr val="FFFF00"/>
              </a:solidFill>
            </a:endParaRPr>
          </a:p>
        </p:txBody>
      </p:sp>
      <p:pic>
        <p:nvPicPr>
          <p:cNvPr id="26634" name="Picture 10" descr="http://upload.wikimedia.org/wikipedia/commons/8/84/Encyclopedie_volume_2b-005.png"/>
          <p:cNvPicPr>
            <a:picLocks noChangeAspect="1" noChangeArrowheads="1"/>
          </p:cNvPicPr>
          <p:nvPr/>
        </p:nvPicPr>
        <p:blipFill>
          <a:blip r:embed="rId5" cstate="print"/>
          <a:srcRect/>
          <a:stretch>
            <a:fillRect/>
          </a:stretch>
        </p:blipFill>
        <p:spPr bwMode="auto">
          <a:xfrm>
            <a:off x="3500430" y="4381522"/>
            <a:ext cx="3143272" cy="2476478"/>
          </a:xfrm>
          <a:prstGeom prst="rect">
            <a:avLst/>
          </a:prstGeom>
          <a:noFill/>
        </p:spPr>
      </p:pic>
      <p:pic>
        <p:nvPicPr>
          <p:cNvPr id="26628" name="Picture 4" descr="http://moulinafer.free.fr/martinet_Encyclopedie.jpg"/>
          <p:cNvPicPr>
            <a:picLocks noChangeAspect="1" noChangeArrowheads="1"/>
          </p:cNvPicPr>
          <p:nvPr/>
        </p:nvPicPr>
        <p:blipFill>
          <a:blip r:embed="rId6"/>
          <a:srcRect/>
          <a:stretch>
            <a:fillRect/>
          </a:stretch>
        </p:blipFill>
        <p:spPr bwMode="auto">
          <a:xfrm>
            <a:off x="1" y="4357694"/>
            <a:ext cx="3517562" cy="2500306"/>
          </a:xfrm>
          <a:prstGeom prst="rect">
            <a:avLst/>
          </a:prstGeom>
          <a:noFill/>
        </p:spPr>
      </p:pic>
      <p:pic>
        <p:nvPicPr>
          <p:cNvPr id="26626" name="Picture 2" descr="http://www.artisanpastellier.com/blog/public/cire_a_cacheter/cire_a_cacheter_recettes/cire_a_cacheter_planche_encyclopedie_DIDEROT_1.jpg"/>
          <p:cNvPicPr>
            <a:picLocks noChangeAspect="1" noChangeArrowheads="1"/>
          </p:cNvPicPr>
          <p:nvPr/>
        </p:nvPicPr>
        <p:blipFill>
          <a:blip r:embed="rId7"/>
          <a:srcRect/>
          <a:stretch>
            <a:fillRect/>
          </a:stretch>
        </p:blipFill>
        <p:spPr bwMode="auto">
          <a:xfrm>
            <a:off x="0" y="0"/>
            <a:ext cx="3000364" cy="4740577"/>
          </a:xfrm>
          <a:prstGeom prst="rect">
            <a:avLst/>
          </a:prstGeom>
          <a:noFill/>
        </p:spPr>
      </p:pic>
      <p:pic>
        <p:nvPicPr>
          <p:cNvPr id="26630" name="Picture 6" descr="http://luciodp.altervista.org/articoli/principe/img/encyclopedie.jpg"/>
          <p:cNvPicPr>
            <a:picLocks noChangeAspect="1" noChangeArrowheads="1"/>
          </p:cNvPicPr>
          <p:nvPr/>
        </p:nvPicPr>
        <p:blipFill>
          <a:blip r:embed="rId8"/>
          <a:srcRect/>
          <a:stretch>
            <a:fillRect/>
          </a:stretch>
        </p:blipFill>
        <p:spPr bwMode="auto">
          <a:xfrm>
            <a:off x="3045056" y="0"/>
            <a:ext cx="3094859" cy="4714884"/>
          </a:xfrm>
          <a:prstGeom prst="rect">
            <a:avLst/>
          </a:prstGeom>
          <a:noFill/>
        </p:spPr>
      </p:pic>
      <p:sp>
        <p:nvSpPr>
          <p:cNvPr id="12" name="Fumetto 1 11"/>
          <p:cNvSpPr/>
          <p:nvPr/>
        </p:nvSpPr>
        <p:spPr>
          <a:xfrm>
            <a:off x="6429388" y="285728"/>
            <a:ext cx="2500330" cy="3357586"/>
          </a:xfrm>
          <a:prstGeom prst="wedgeRectCallout">
            <a:avLst>
              <a:gd name="adj1" fmla="val -1295"/>
              <a:gd name="adj2" fmla="val 7816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rPr>
              <a:t>Noi</a:t>
            </a:r>
            <a:r>
              <a:rPr lang="it-IT" b="1" i="1" dirty="0" smtClean="0">
                <a:solidFill>
                  <a:schemeClr val="tx1"/>
                </a:solidFill>
              </a:rPr>
              <a:t> Illuministi </a:t>
            </a:r>
            <a:r>
              <a:rPr lang="it-IT" dirty="0" smtClean="0">
                <a:solidFill>
                  <a:schemeClr val="tx1"/>
                </a:solidFill>
              </a:rPr>
              <a:t>vogliamo raccogliere tutte le </a:t>
            </a:r>
            <a:r>
              <a:rPr lang="it-IT" b="1" dirty="0" smtClean="0">
                <a:solidFill>
                  <a:schemeClr val="tx1"/>
                </a:solidFill>
              </a:rPr>
              <a:t>conoscenze tecniche</a:t>
            </a:r>
            <a:r>
              <a:rPr lang="it-IT" dirty="0" smtClean="0">
                <a:solidFill>
                  <a:schemeClr val="tx1"/>
                </a:solidFill>
              </a:rPr>
              <a:t> su attività e modi di produrre. Abbiamo scritto assieme l</a:t>
            </a:r>
            <a:r>
              <a:rPr lang="it-IT" b="1" i="1" dirty="0" smtClean="0">
                <a:solidFill>
                  <a:schemeClr val="tx1"/>
                </a:solidFill>
              </a:rPr>
              <a:t>’</a:t>
            </a:r>
            <a:r>
              <a:rPr lang="it-IT" b="1" i="1" dirty="0" err="1" smtClean="0">
                <a:solidFill>
                  <a:schemeClr val="tx1"/>
                </a:solidFill>
              </a:rPr>
              <a:t>Encyclopedie</a:t>
            </a:r>
            <a:r>
              <a:rPr lang="it-IT" dirty="0" smtClean="0">
                <a:solidFill>
                  <a:schemeClr val="tx1"/>
                </a:solidFill>
              </a:rPr>
              <a:t>, il </a:t>
            </a:r>
            <a:r>
              <a:rPr lang="it-IT" b="1" i="1" dirty="0" smtClean="0">
                <a:solidFill>
                  <a:schemeClr val="tx1"/>
                </a:solidFill>
              </a:rPr>
              <a:t>Dizionario ragionato delle arti e dei mestieri. </a:t>
            </a:r>
            <a:r>
              <a:rPr lang="it-IT" dirty="0" smtClean="0">
                <a:solidFill>
                  <a:schemeClr val="tx1"/>
                </a:solidFill>
              </a:rPr>
              <a:t>Ecco alcune tavole</a:t>
            </a:r>
            <a:endParaRPr lang="it-IT" b="1" i="1" dirty="0" smtClean="0">
              <a:solidFill>
                <a:schemeClr val="tx1"/>
              </a:solidFill>
            </a:endParaRPr>
          </a:p>
          <a:p>
            <a:pPr algn="ctr"/>
            <a:endParaRPr lang="it-IT"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4580" name="Picture 4" descr="http://maspo.altervista.org/socra.jpg"/>
          <p:cNvPicPr>
            <a:picLocks noChangeAspect="1" noChangeArrowheads="1"/>
          </p:cNvPicPr>
          <p:nvPr/>
        </p:nvPicPr>
        <p:blipFill>
          <a:blip r:embed="rId2"/>
          <a:srcRect/>
          <a:stretch>
            <a:fillRect/>
          </a:stretch>
        </p:blipFill>
        <p:spPr bwMode="auto">
          <a:xfrm>
            <a:off x="2000232" y="3643314"/>
            <a:ext cx="4727481" cy="3214686"/>
          </a:xfrm>
          <a:prstGeom prst="rect">
            <a:avLst/>
          </a:prstGeom>
          <a:noFill/>
        </p:spPr>
      </p:pic>
      <p:pic>
        <p:nvPicPr>
          <p:cNvPr id="24582" name="Picture 6" descr="http://upload.wikimedia.org/wikipedia/commons/thumb/b/ba/Le_tre_Grazie.jpg/175px-Le_tre_Grazie.jpg"/>
          <p:cNvPicPr>
            <a:picLocks noChangeAspect="1" noChangeArrowheads="1"/>
          </p:cNvPicPr>
          <p:nvPr/>
        </p:nvPicPr>
        <p:blipFill>
          <a:blip r:embed="rId3"/>
          <a:srcRect/>
          <a:stretch>
            <a:fillRect/>
          </a:stretch>
        </p:blipFill>
        <p:spPr bwMode="auto">
          <a:xfrm>
            <a:off x="6643702" y="3186133"/>
            <a:ext cx="2500298" cy="3671867"/>
          </a:xfrm>
          <a:prstGeom prst="rect">
            <a:avLst/>
          </a:prstGeom>
          <a:noFill/>
        </p:spPr>
      </p:pic>
      <p:pic>
        <p:nvPicPr>
          <p:cNvPr id="24584" name="Picture 8" descr="File:Apsley House Napoleon statue.jpg">
            <a:hlinkClick r:id="rId4"/>
          </p:cNvPr>
          <p:cNvPicPr>
            <a:picLocks noChangeAspect="1" noChangeArrowheads="1"/>
          </p:cNvPicPr>
          <p:nvPr/>
        </p:nvPicPr>
        <p:blipFill>
          <a:blip r:embed="rId5">
            <a:grayscl/>
            <a:lum contrast="10000"/>
          </a:blip>
          <a:srcRect/>
          <a:stretch>
            <a:fillRect/>
          </a:stretch>
        </p:blipFill>
        <p:spPr bwMode="auto">
          <a:xfrm>
            <a:off x="6679408" y="1"/>
            <a:ext cx="2464592" cy="3286123"/>
          </a:xfrm>
          <a:prstGeom prst="rect">
            <a:avLst/>
          </a:prstGeom>
          <a:noFill/>
        </p:spPr>
      </p:pic>
      <p:pic>
        <p:nvPicPr>
          <p:cNvPr id="24588" name="Picture 12" descr="http://instruct.uwo.ca/english/160e/Canova.jpg"/>
          <p:cNvPicPr>
            <a:picLocks noChangeAspect="1" noChangeArrowheads="1"/>
          </p:cNvPicPr>
          <p:nvPr/>
        </p:nvPicPr>
        <p:blipFill>
          <a:blip r:embed="rId6"/>
          <a:srcRect/>
          <a:stretch>
            <a:fillRect/>
          </a:stretch>
        </p:blipFill>
        <p:spPr bwMode="auto">
          <a:xfrm>
            <a:off x="-1" y="0"/>
            <a:ext cx="3695435" cy="2786058"/>
          </a:xfrm>
          <a:prstGeom prst="rect">
            <a:avLst/>
          </a:prstGeom>
          <a:noFill/>
        </p:spPr>
      </p:pic>
      <p:sp>
        <p:nvSpPr>
          <p:cNvPr id="8" name="Fumetto 2 7"/>
          <p:cNvSpPr/>
          <p:nvPr/>
        </p:nvSpPr>
        <p:spPr>
          <a:xfrm>
            <a:off x="0" y="2571744"/>
            <a:ext cx="2285984" cy="3500462"/>
          </a:xfrm>
          <a:prstGeom prst="wedgeRoundRectCallout">
            <a:avLst>
              <a:gd name="adj1" fmla="val -20016"/>
              <a:gd name="adj2" fmla="val -90838"/>
              <a:gd name="adj3" fmla="val 166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smtClean="0">
                <a:solidFill>
                  <a:schemeClr val="tx1"/>
                </a:solidFill>
              </a:rPr>
              <a:t>Ecco cosa </a:t>
            </a:r>
            <a:r>
              <a:rPr lang="it-IT" sz="1600" smtClean="0">
                <a:solidFill>
                  <a:schemeClr val="tx1"/>
                </a:solidFill>
              </a:rPr>
              <a:t>pensiamo dell’arte: </a:t>
            </a:r>
            <a:r>
              <a:rPr lang="it-IT" sz="1600" b="1" smtClean="0">
                <a:solidFill>
                  <a:schemeClr val="tx1"/>
                </a:solidFill>
              </a:rPr>
              <a:t>imitiamo </a:t>
            </a:r>
            <a:r>
              <a:rPr lang="it-IT" sz="1600" b="1" dirty="0" smtClean="0">
                <a:solidFill>
                  <a:schemeClr val="tx1"/>
                </a:solidFill>
              </a:rPr>
              <a:t>i classici</a:t>
            </a:r>
            <a:r>
              <a:rPr lang="it-IT" sz="1600" dirty="0" smtClean="0">
                <a:solidFill>
                  <a:schemeClr val="tx1"/>
                </a:solidFill>
              </a:rPr>
              <a:t>. Siamo </a:t>
            </a:r>
            <a:r>
              <a:rPr lang="it-IT" sz="1600" dirty="0" smtClean="0">
                <a:solidFill>
                  <a:schemeClr val="tx1"/>
                </a:solidFill>
              </a:rPr>
              <a:t>personaggi e situazioni del </a:t>
            </a:r>
            <a:r>
              <a:rPr lang="it-IT" sz="1600" b="1" dirty="0" smtClean="0">
                <a:solidFill>
                  <a:schemeClr val="tx1"/>
                </a:solidFill>
              </a:rPr>
              <a:t>mondo greco e romano</a:t>
            </a:r>
            <a:r>
              <a:rPr lang="it-IT" sz="1600" dirty="0" smtClean="0">
                <a:solidFill>
                  <a:schemeClr val="tx1"/>
                </a:solidFill>
              </a:rPr>
              <a:t>, ma </a:t>
            </a:r>
            <a:r>
              <a:rPr lang="it-IT" sz="1600" dirty="0" smtClean="0">
                <a:solidFill>
                  <a:schemeClr val="tx1"/>
                </a:solidFill>
              </a:rPr>
              <a:t>spesso, </a:t>
            </a:r>
            <a:r>
              <a:rPr lang="it-IT" sz="1600" b="1" dirty="0" smtClean="0">
                <a:solidFill>
                  <a:schemeClr val="tx1"/>
                </a:solidFill>
              </a:rPr>
              <a:t>sotto l’aspetto di divinità </a:t>
            </a:r>
            <a:r>
              <a:rPr lang="it-IT" sz="1600" b="1" dirty="0" smtClean="0">
                <a:solidFill>
                  <a:schemeClr val="tx1"/>
                </a:solidFill>
              </a:rPr>
              <a:t>classiche, </a:t>
            </a:r>
            <a:r>
              <a:rPr lang="it-IT" sz="1600" dirty="0" smtClean="0">
                <a:solidFill>
                  <a:schemeClr val="tx1"/>
                </a:solidFill>
              </a:rPr>
              <a:t>celebriamo virtù e doti di </a:t>
            </a:r>
            <a:r>
              <a:rPr lang="it-IT" sz="1600" b="1" dirty="0" smtClean="0">
                <a:solidFill>
                  <a:schemeClr val="tx1"/>
                </a:solidFill>
              </a:rPr>
              <a:t>personaggi contemporanei come la bellezza e il coraggio</a:t>
            </a:r>
            <a:endParaRPr lang="it-IT" sz="1600" b="1" dirty="0"/>
          </a:p>
        </p:txBody>
      </p:sp>
      <p:pic>
        <p:nvPicPr>
          <p:cNvPr id="24578" name="Picture 2" descr="http://www.settemuse.it/pittori_scultori_europei/david/jacques_louis_david_003_giuramento_degli_orazi_1784.jpg"/>
          <p:cNvPicPr>
            <a:picLocks noChangeAspect="1" noChangeArrowheads="1"/>
          </p:cNvPicPr>
          <p:nvPr/>
        </p:nvPicPr>
        <p:blipFill>
          <a:blip r:embed="rId7" cstate="print"/>
          <a:srcRect l="5859" t="4687" r="6250" b="4687"/>
          <a:stretch>
            <a:fillRect/>
          </a:stretch>
        </p:blipFill>
        <p:spPr bwMode="auto">
          <a:xfrm>
            <a:off x="3000364" y="785794"/>
            <a:ext cx="3602661" cy="2786058"/>
          </a:xfrm>
          <a:prstGeom prst="rect">
            <a:avLst/>
          </a:prstGeom>
          <a:noFill/>
        </p:spPr>
      </p:pic>
      <p:sp>
        <p:nvSpPr>
          <p:cNvPr id="10" name="CasellaDiTesto 9"/>
          <p:cNvSpPr txBox="1"/>
          <p:nvPr/>
        </p:nvSpPr>
        <p:spPr>
          <a:xfrm>
            <a:off x="1428728" y="500042"/>
            <a:ext cx="1903663" cy="369332"/>
          </a:xfrm>
          <a:prstGeom prst="rect">
            <a:avLst/>
          </a:prstGeom>
          <a:noFill/>
        </p:spPr>
        <p:txBody>
          <a:bodyPr wrap="none" rtlCol="0">
            <a:spAutoFit/>
          </a:bodyPr>
          <a:lstStyle/>
          <a:p>
            <a:r>
              <a:rPr lang="it-IT" dirty="0" smtClean="0">
                <a:solidFill>
                  <a:schemeClr val="bg1"/>
                </a:solidFill>
              </a:rPr>
              <a:t>Paolina Bonaparte</a:t>
            </a:r>
            <a:endParaRPr lang="it-IT" dirty="0">
              <a:solidFill>
                <a:schemeClr val="bg1"/>
              </a:solidFill>
            </a:endParaRPr>
          </a:p>
        </p:txBody>
      </p:sp>
      <p:sp>
        <p:nvSpPr>
          <p:cNvPr id="11" name="CasellaDiTesto 10"/>
          <p:cNvSpPr txBox="1"/>
          <p:nvPr/>
        </p:nvSpPr>
        <p:spPr>
          <a:xfrm>
            <a:off x="6858016" y="2857496"/>
            <a:ext cx="1969514" cy="369332"/>
          </a:xfrm>
          <a:prstGeom prst="rect">
            <a:avLst/>
          </a:prstGeom>
          <a:noFill/>
        </p:spPr>
        <p:txBody>
          <a:bodyPr wrap="none" rtlCol="0">
            <a:spAutoFit/>
          </a:bodyPr>
          <a:lstStyle/>
          <a:p>
            <a:r>
              <a:rPr lang="it-IT" dirty="0" smtClean="0">
                <a:solidFill>
                  <a:schemeClr val="bg1"/>
                </a:solidFill>
              </a:rPr>
              <a:t>Marte - Napoleone</a:t>
            </a:r>
            <a:endParaRPr lang="it-IT" dirty="0">
              <a:solidFill>
                <a:schemeClr val="bg1"/>
              </a:solidFill>
            </a:endParaRPr>
          </a:p>
        </p:txBody>
      </p:sp>
      <p:sp>
        <p:nvSpPr>
          <p:cNvPr id="12" name="CasellaDiTesto 11"/>
          <p:cNvSpPr txBox="1"/>
          <p:nvPr/>
        </p:nvSpPr>
        <p:spPr>
          <a:xfrm>
            <a:off x="6715140" y="6488668"/>
            <a:ext cx="1906740" cy="369332"/>
          </a:xfrm>
          <a:prstGeom prst="rect">
            <a:avLst/>
          </a:prstGeom>
          <a:noFill/>
        </p:spPr>
        <p:txBody>
          <a:bodyPr wrap="none" rtlCol="0">
            <a:spAutoFit/>
          </a:bodyPr>
          <a:lstStyle/>
          <a:p>
            <a:r>
              <a:rPr lang="it-IT" dirty="0" err="1" smtClean="0">
                <a:solidFill>
                  <a:schemeClr val="bg1"/>
                </a:solidFill>
              </a:rPr>
              <a:t>Canova</a:t>
            </a:r>
            <a:r>
              <a:rPr lang="it-IT" dirty="0" smtClean="0">
                <a:solidFill>
                  <a:schemeClr val="bg1"/>
                </a:solidFill>
              </a:rPr>
              <a:t> – le Grazie</a:t>
            </a:r>
            <a:endParaRPr lang="it-IT" dirty="0">
              <a:solidFill>
                <a:schemeClr val="bg1"/>
              </a:solidFill>
            </a:endParaRPr>
          </a:p>
        </p:txBody>
      </p:sp>
      <p:sp>
        <p:nvSpPr>
          <p:cNvPr id="13" name="CasellaDiTesto 12"/>
          <p:cNvSpPr txBox="1"/>
          <p:nvPr/>
        </p:nvSpPr>
        <p:spPr>
          <a:xfrm>
            <a:off x="2285984" y="6488668"/>
            <a:ext cx="2751394" cy="369332"/>
          </a:xfrm>
          <a:prstGeom prst="rect">
            <a:avLst/>
          </a:prstGeom>
          <a:noFill/>
        </p:spPr>
        <p:txBody>
          <a:bodyPr wrap="none" rtlCol="0">
            <a:spAutoFit/>
          </a:bodyPr>
          <a:lstStyle/>
          <a:p>
            <a:r>
              <a:rPr lang="it-IT" dirty="0" smtClean="0">
                <a:solidFill>
                  <a:schemeClr val="bg1"/>
                </a:solidFill>
              </a:rPr>
              <a:t>David – La morte di Socrate</a:t>
            </a:r>
            <a:endParaRPr lang="it-IT" dirty="0">
              <a:solidFill>
                <a:schemeClr val="bg1"/>
              </a:solidFill>
            </a:endParaRPr>
          </a:p>
        </p:txBody>
      </p:sp>
      <p:sp>
        <p:nvSpPr>
          <p:cNvPr id="14" name="CasellaDiTesto 13"/>
          <p:cNvSpPr txBox="1"/>
          <p:nvPr/>
        </p:nvSpPr>
        <p:spPr>
          <a:xfrm>
            <a:off x="3000364" y="3143248"/>
            <a:ext cx="3223896" cy="369332"/>
          </a:xfrm>
          <a:prstGeom prst="rect">
            <a:avLst/>
          </a:prstGeom>
          <a:noFill/>
        </p:spPr>
        <p:txBody>
          <a:bodyPr wrap="none" rtlCol="0">
            <a:spAutoFit/>
          </a:bodyPr>
          <a:lstStyle/>
          <a:p>
            <a:r>
              <a:rPr lang="it-IT" dirty="0" smtClean="0">
                <a:solidFill>
                  <a:schemeClr val="bg1"/>
                </a:solidFill>
              </a:rPr>
              <a:t>David – Il giuramento degli </a:t>
            </a:r>
            <a:r>
              <a:rPr lang="it-IT" dirty="0" err="1" smtClean="0">
                <a:solidFill>
                  <a:schemeClr val="bg1"/>
                </a:solidFill>
              </a:rPr>
              <a:t>Orazi</a:t>
            </a:r>
            <a:endParaRPr lang="it-IT" dirty="0">
              <a:solidFill>
                <a:schemeClr val="bg1"/>
              </a:solidFill>
            </a:endParaRPr>
          </a:p>
        </p:txBody>
      </p:sp>
      <p:sp>
        <p:nvSpPr>
          <p:cNvPr id="15" name="Rettangolo arrotondato 14">
            <a:hlinkClick r:id="rId8" action="ppaction://hlinksldjump"/>
          </p:cNvPr>
          <p:cNvSpPr/>
          <p:nvPr/>
        </p:nvSpPr>
        <p:spPr>
          <a:xfrm>
            <a:off x="8715404" y="6429396"/>
            <a:ext cx="428596" cy="428604"/>
          </a:xfrm>
          <a:prstGeom prst="roundRect">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rgbClr val="FFFF00"/>
                </a:solidFill>
              </a:rPr>
              <a:t>D</a:t>
            </a:r>
            <a:endParaRPr lang="it-IT" b="1" dirty="0">
              <a:solidFill>
                <a:srgbClr val="FFFF00"/>
              </a:solidFill>
            </a:endParaRPr>
          </a:p>
        </p:txBody>
      </p:sp>
      <p:sp>
        <p:nvSpPr>
          <p:cNvPr id="7" name="Rettangolo 6"/>
          <p:cNvSpPr/>
          <p:nvPr/>
        </p:nvSpPr>
        <p:spPr>
          <a:xfrm>
            <a:off x="3500430" y="0"/>
            <a:ext cx="3318537"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3600" b="1" cap="none" spc="0" dirty="0" smtClean="0">
                <a:ln w="11430"/>
                <a:solidFill>
                  <a:schemeClr val="bg1"/>
                </a:solidFill>
                <a:effectLst>
                  <a:outerShdw blurRad="50800" dist="39000" dir="5460000" algn="tl">
                    <a:srgbClr val="000000">
                      <a:alpha val="38000"/>
                    </a:srgbClr>
                  </a:outerShdw>
                </a:effectLst>
              </a:rPr>
              <a:t>Neo - classicismi</a:t>
            </a:r>
            <a:endParaRPr lang="it-IT" sz="3600" b="1" i="1" cap="none" spc="0" dirty="0">
              <a:ln w="11430"/>
              <a:solidFill>
                <a:schemeClr val="bg1"/>
              </a:soli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8" name="Picture 4" descr="http://www.cesil.com/0598/manzimg1.gif"/>
          <p:cNvPicPr>
            <a:picLocks noChangeAspect="1" noChangeArrowheads="1"/>
          </p:cNvPicPr>
          <p:nvPr/>
        </p:nvPicPr>
        <p:blipFill>
          <a:blip r:embed="rId2"/>
          <a:srcRect b="8889"/>
          <a:stretch>
            <a:fillRect/>
          </a:stretch>
        </p:blipFill>
        <p:spPr bwMode="auto">
          <a:xfrm>
            <a:off x="0" y="3929066"/>
            <a:ext cx="2500298" cy="2928934"/>
          </a:xfrm>
          <a:prstGeom prst="rect">
            <a:avLst/>
          </a:prstGeom>
          <a:noFill/>
        </p:spPr>
      </p:pic>
      <p:pic>
        <p:nvPicPr>
          <p:cNvPr id="1030" name="Picture 6" descr="http://www.palazzoblu.org/immagini/big/2012_06_15_12_39_24.jpg"/>
          <p:cNvPicPr>
            <a:picLocks noChangeAspect="1" noChangeArrowheads="1"/>
          </p:cNvPicPr>
          <p:nvPr/>
        </p:nvPicPr>
        <p:blipFill>
          <a:blip r:embed="rId3"/>
          <a:srcRect l="6383" r="8511"/>
          <a:stretch>
            <a:fillRect/>
          </a:stretch>
        </p:blipFill>
        <p:spPr bwMode="auto">
          <a:xfrm>
            <a:off x="2500297" y="3836172"/>
            <a:ext cx="3857653" cy="3021829"/>
          </a:xfrm>
          <a:prstGeom prst="rect">
            <a:avLst/>
          </a:prstGeom>
          <a:noFill/>
        </p:spPr>
      </p:pic>
      <p:pic>
        <p:nvPicPr>
          <p:cNvPr id="1032" name="Picture 8" descr="http://www.scuderiequirinale.it/Embed/Streams/StreamImmagineOttimizzata.aspx?guid=80425987-9370-418E-BB3C-38E7668955B0&amp;w=450&amp;h=340&amp;outside=false&amp;bgcolor=%23000000"/>
          <p:cNvPicPr>
            <a:picLocks noChangeAspect="1" noChangeArrowheads="1"/>
          </p:cNvPicPr>
          <p:nvPr/>
        </p:nvPicPr>
        <p:blipFill>
          <a:blip r:embed="rId4"/>
          <a:srcRect t="8823" b="7353"/>
          <a:stretch>
            <a:fillRect/>
          </a:stretch>
        </p:blipFill>
        <p:spPr bwMode="auto">
          <a:xfrm>
            <a:off x="0" y="-1"/>
            <a:ext cx="5143504" cy="3257575"/>
          </a:xfrm>
          <a:prstGeom prst="rect">
            <a:avLst/>
          </a:prstGeom>
          <a:noFill/>
        </p:spPr>
      </p:pic>
      <p:pic>
        <p:nvPicPr>
          <p:cNvPr id="1034" name="Picture 10" descr="http://cdn.blogosfere.it/milano/images/1%20Corso%20Venezia%20nell'ottocento.jpg"/>
          <p:cNvPicPr>
            <a:picLocks noChangeAspect="1" noChangeArrowheads="1"/>
          </p:cNvPicPr>
          <p:nvPr/>
        </p:nvPicPr>
        <p:blipFill>
          <a:blip r:embed="rId5"/>
          <a:srcRect l="5363" t="7747" r="5914" b="11674"/>
          <a:stretch>
            <a:fillRect/>
          </a:stretch>
        </p:blipFill>
        <p:spPr bwMode="auto">
          <a:xfrm>
            <a:off x="4404396" y="-1"/>
            <a:ext cx="4739604" cy="3286125"/>
          </a:xfrm>
          <a:prstGeom prst="rect">
            <a:avLst/>
          </a:prstGeom>
          <a:noFill/>
        </p:spPr>
      </p:pic>
      <p:pic>
        <p:nvPicPr>
          <p:cNvPr id="1036" name="Picture 12" descr="http://www.150anni.it/webi/_file/immagini/risorgimento/parolesuoniimmagini/iconografia/q_milanoveduta.jpg"/>
          <p:cNvPicPr>
            <a:picLocks noChangeAspect="1" noChangeArrowheads="1"/>
          </p:cNvPicPr>
          <p:nvPr/>
        </p:nvPicPr>
        <p:blipFill>
          <a:blip r:embed="rId6" cstate="print"/>
          <a:srcRect/>
          <a:stretch>
            <a:fillRect/>
          </a:stretch>
        </p:blipFill>
        <p:spPr bwMode="auto">
          <a:xfrm>
            <a:off x="6357950" y="3254244"/>
            <a:ext cx="2786049" cy="3603756"/>
          </a:xfrm>
          <a:prstGeom prst="rect">
            <a:avLst/>
          </a:prstGeom>
          <a:noFill/>
        </p:spPr>
      </p:pic>
      <p:sp>
        <p:nvSpPr>
          <p:cNvPr id="8" name="Fumetto 4 7"/>
          <p:cNvSpPr/>
          <p:nvPr/>
        </p:nvSpPr>
        <p:spPr>
          <a:xfrm>
            <a:off x="0" y="2500306"/>
            <a:ext cx="5500694" cy="1785950"/>
          </a:xfrm>
          <a:prstGeom prst="cloudCallout">
            <a:avLst>
              <a:gd name="adj1" fmla="val -30050"/>
              <a:gd name="adj2" fmla="val 5429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rPr>
              <a:t>I modi di vita di questo </a:t>
            </a:r>
            <a:r>
              <a:rPr lang="it-IT" b="1" dirty="0" smtClean="0">
                <a:solidFill>
                  <a:schemeClr val="tx1"/>
                </a:solidFill>
              </a:rPr>
              <a:t>nuovo</a:t>
            </a:r>
            <a:r>
              <a:rPr lang="it-IT" dirty="0" smtClean="0">
                <a:solidFill>
                  <a:schemeClr val="tx1"/>
                </a:solidFill>
              </a:rPr>
              <a:t> secolo (l’800)  suggeriscono </a:t>
            </a:r>
            <a:r>
              <a:rPr lang="it-IT" b="1" dirty="0" smtClean="0">
                <a:solidFill>
                  <a:schemeClr val="tx1"/>
                </a:solidFill>
              </a:rPr>
              <a:t>nuove idee, un nuovo modo di vedere le cose, </a:t>
            </a:r>
            <a:r>
              <a:rPr lang="it-IT" dirty="0" smtClean="0">
                <a:solidFill>
                  <a:schemeClr val="tx1"/>
                </a:solidFill>
              </a:rPr>
              <a:t>la cultura, l’arte, la storia! </a:t>
            </a:r>
            <a:r>
              <a:rPr lang="it-IT" b="1" i="1" dirty="0" smtClean="0">
                <a:solidFill>
                  <a:srgbClr val="FF0000"/>
                </a:solidFill>
              </a:rPr>
              <a:t>Muoviamoci</a:t>
            </a:r>
            <a:r>
              <a:rPr lang="it-IT" dirty="0" smtClean="0">
                <a:solidFill>
                  <a:schemeClr val="tx1"/>
                </a:solidFill>
              </a:rPr>
              <a:t> </a:t>
            </a:r>
            <a:r>
              <a:rPr lang="it-IT" dirty="0" smtClean="0">
                <a:solidFill>
                  <a:schemeClr val="tx1"/>
                </a:solidFill>
              </a:rPr>
              <a:t> dunque verso </a:t>
            </a:r>
            <a:r>
              <a:rPr lang="it-IT" dirty="0" smtClean="0">
                <a:solidFill>
                  <a:schemeClr val="tx1"/>
                </a:solidFill>
              </a:rPr>
              <a:t>il futuro!</a:t>
            </a:r>
            <a:endParaRPr lang="it-IT" dirty="0">
              <a:solidFill>
                <a:schemeClr val="tx1"/>
              </a:solidFill>
            </a:endParaRPr>
          </a:p>
        </p:txBody>
      </p:sp>
      <p:sp>
        <p:nvSpPr>
          <p:cNvPr id="9" name="Rettangolo 8"/>
          <p:cNvSpPr/>
          <p:nvPr/>
        </p:nvSpPr>
        <p:spPr>
          <a:xfrm>
            <a:off x="1214414" y="285728"/>
            <a:ext cx="5945025"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3200" b="1" cap="none" spc="0" dirty="0" smtClean="0">
                <a:ln w="11430"/>
                <a:solidFill>
                  <a:schemeClr val="bg1"/>
                </a:solidFill>
                <a:effectLst>
                  <a:outerShdw blurRad="50800" dist="39000" dir="5460000" algn="tl">
                    <a:srgbClr val="000000">
                      <a:alpha val="38000"/>
                    </a:srgbClr>
                  </a:outerShdw>
                </a:effectLst>
              </a:rPr>
              <a:t>Che cos’è un movimento culturale</a:t>
            </a:r>
            <a:endParaRPr lang="it-IT" sz="3200" b="1" cap="none" spc="0" dirty="0">
              <a:ln w="11430"/>
              <a:solidFill>
                <a:schemeClr val="bg1"/>
              </a:solidFill>
              <a:effectLst>
                <a:outerShdw blurRad="50800" dist="39000" dir="5460000" algn="tl">
                  <a:srgbClr val="000000">
                    <a:alpha val="38000"/>
                  </a:srgbClr>
                </a:outerShdw>
              </a:effectLst>
            </a:endParaRPr>
          </a:p>
        </p:txBody>
      </p:sp>
      <p:sp>
        <p:nvSpPr>
          <p:cNvPr id="11" name="Rettangolo arrotondato 10">
            <a:hlinkClick r:id="rId7" action="ppaction://hlinksldjump"/>
          </p:cNvPr>
          <p:cNvSpPr/>
          <p:nvPr/>
        </p:nvSpPr>
        <p:spPr>
          <a:xfrm>
            <a:off x="8715404" y="6429396"/>
            <a:ext cx="428596" cy="428604"/>
          </a:xfrm>
          <a:prstGeom prst="roundRect">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rgbClr val="FFFF00"/>
                </a:solidFill>
              </a:rPr>
              <a:t>D</a:t>
            </a:r>
            <a:endParaRPr lang="it-IT" b="1" dirty="0">
              <a:solidFill>
                <a:srgbClr val="FFFF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9458" name="Picture 2" descr="http://3.bp.blogspot.com/-qx3TQ02KPkk/T2GWrHV8afI/AAAAAAAADfU/A7-Q7y-yL6Q/s320/Gotico.jpg"/>
          <p:cNvPicPr>
            <a:picLocks noChangeAspect="1" noChangeArrowheads="1"/>
          </p:cNvPicPr>
          <p:nvPr/>
        </p:nvPicPr>
        <p:blipFill>
          <a:blip r:embed="rId2"/>
          <a:srcRect/>
          <a:stretch>
            <a:fillRect/>
          </a:stretch>
        </p:blipFill>
        <p:spPr bwMode="auto">
          <a:xfrm>
            <a:off x="0" y="0"/>
            <a:ext cx="5372099" cy="3357562"/>
          </a:xfrm>
          <a:prstGeom prst="rect">
            <a:avLst/>
          </a:prstGeom>
          <a:noFill/>
        </p:spPr>
      </p:pic>
      <p:pic>
        <p:nvPicPr>
          <p:cNvPr id="19461" name="Picture 5" descr="http://t3.gstatic.com/images?q=tbn:ANd9GcSBsJISR2qCW6Z-JOVFoy_HN9oHPGQ5r2-_3LwMC0T8oiMTo9wUpCTlESye"/>
          <p:cNvPicPr>
            <a:picLocks noChangeAspect="1" noChangeArrowheads="1"/>
          </p:cNvPicPr>
          <p:nvPr/>
        </p:nvPicPr>
        <p:blipFill>
          <a:blip r:embed="rId3"/>
          <a:srcRect/>
          <a:stretch>
            <a:fillRect/>
          </a:stretch>
        </p:blipFill>
        <p:spPr bwMode="auto">
          <a:xfrm>
            <a:off x="-1" y="3357562"/>
            <a:ext cx="2728687" cy="3500438"/>
          </a:xfrm>
          <a:prstGeom prst="rect">
            <a:avLst/>
          </a:prstGeom>
          <a:noFill/>
        </p:spPr>
      </p:pic>
      <p:pic>
        <p:nvPicPr>
          <p:cNvPr id="19463" name="Picture 7" descr="http://1.bp.blogspot.com/-TTGykMCu_Ik/T0Y7w6gJ5KI/AAAAAAAABAE/AUdQyvbdp3k/s1600/GothicCastle.jpg"/>
          <p:cNvPicPr>
            <a:picLocks noChangeAspect="1" noChangeArrowheads="1"/>
          </p:cNvPicPr>
          <p:nvPr/>
        </p:nvPicPr>
        <p:blipFill>
          <a:blip r:embed="rId4"/>
          <a:srcRect/>
          <a:stretch>
            <a:fillRect/>
          </a:stretch>
        </p:blipFill>
        <p:spPr bwMode="auto">
          <a:xfrm>
            <a:off x="2714612" y="2286000"/>
            <a:ext cx="6096000" cy="4572000"/>
          </a:xfrm>
          <a:prstGeom prst="rect">
            <a:avLst/>
          </a:prstGeom>
          <a:noFill/>
        </p:spPr>
      </p:pic>
      <p:pic>
        <p:nvPicPr>
          <p:cNvPr id="19459" name="Picture 3"/>
          <p:cNvPicPr>
            <a:picLocks noChangeAspect="1" noChangeArrowheads="1"/>
          </p:cNvPicPr>
          <p:nvPr/>
        </p:nvPicPr>
        <p:blipFill>
          <a:blip r:embed="rId5">
            <a:duotone>
              <a:prstClr val="black"/>
              <a:schemeClr val="accent2">
                <a:tint val="45000"/>
                <a:satMod val="400000"/>
              </a:schemeClr>
            </a:duotone>
          </a:blip>
          <a:srcRect/>
          <a:stretch>
            <a:fillRect/>
          </a:stretch>
        </p:blipFill>
        <p:spPr bwMode="auto">
          <a:xfrm>
            <a:off x="5853698" y="2857496"/>
            <a:ext cx="3290302" cy="4000504"/>
          </a:xfrm>
          <a:prstGeom prst="rect">
            <a:avLst/>
          </a:prstGeom>
          <a:noFill/>
          <a:ln w="9525">
            <a:noFill/>
            <a:miter lim="800000"/>
            <a:headEnd/>
            <a:tailEnd/>
          </a:ln>
          <a:effectLst/>
        </p:spPr>
      </p:pic>
      <p:sp>
        <p:nvSpPr>
          <p:cNvPr id="6" name="Rettangolo 5"/>
          <p:cNvSpPr/>
          <p:nvPr/>
        </p:nvSpPr>
        <p:spPr>
          <a:xfrm>
            <a:off x="2971861" y="0"/>
            <a:ext cx="6172139" cy="144655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r>
              <a:rPr lang="it-IT" sz="3200" b="1" i="1" cap="none" spc="0" dirty="0" err="1" smtClean="0">
                <a:ln w="11430"/>
                <a:solidFill>
                  <a:srgbClr val="FF6161"/>
                </a:solidFill>
                <a:effectLst>
                  <a:outerShdw blurRad="50800" dist="39000" dir="5460000" algn="tl">
                    <a:srgbClr val="000000">
                      <a:alpha val="38000"/>
                    </a:srgbClr>
                  </a:outerShdw>
                </a:effectLst>
              </a:rPr>
              <a:t>Romantic</a:t>
            </a:r>
            <a:r>
              <a:rPr lang="it-IT" sz="2800" b="1" cap="none" spc="0" dirty="0" smtClean="0">
                <a:ln w="11430"/>
                <a:solidFill>
                  <a:schemeClr val="bg1"/>
                </a:solidFill>
                <a:effectLst>
                  <a:outerShdw blurRad="50800" dist="39000" dir="5460000" algn="tl">
                    <a:srgbClr val="000000">
                      <a:alpha val="38000"/>
                    </a:srgbClr>
                  </a:outerShdw>
                </a:effectLst>
              </a:rPr>
              <a:t>: narrazioni dagli </a:t>
            </a:r>
          </a:p>
          <a:p>
            <a:pPr algn="r"/>
            <a:r>
              <a:rPr lang="it-IT" sz="2800" b="1" cap="none" spc="0" dirty="0" smtClean="0">
                <a:ln w="11430"/>
                <a:solidFill>
                  <a:schemeClr val="bg1"/>
                </a:solidFill>
                <a:effectLst>
                  <a:outerShdw blurRad="50800" dist="39000" dir="5460000" algn="tl">
                    <a:srgbClr val="000000">
                      <a:alpha val="38000"/>
                    </a:srgbClr>
                  </a:outerShdw>
                </a:effectLst>
              </a:rPr>
              <a:t>intrecci avventurosi, ambientati in misteriosi castelli, in </a:t>
            </a:r>
            <a:r>
              <a:rPr lang="it-IT" sz="2800" b="1" dirty="0" smtClean="0">
                <a:ln w="11430"/>
                <a:solidFill>
                  <a:schemeClr val="bg1"/>
                </a:solidFill>
                <a:effectLst>
                  <a:outerShdw blurRad="50800" dist="39000" dir="5460000" algn="tl">
                    <a:srgbClr val="000000">
                      <a:alpha val="38000"/>
                    </a:srgbClr>
                  </a:outerShdw>
                </a:effectLst>
              </a:rPr>
              <a:t>atmosfere cupe </a:t>
            </a:r>
            <a:r>
              <a:rPr lang="it-IT" sz="2800" b="1" cap="none" spc="0" dirty="0" smtClean="0">
                <a:ln w="11430"/>
                <a:solidFill>
                  <a:schemeClr val="bg1"/>
                </a:solidFill>
                <a:effectLst>
                  <a:outerShdw blurRad="50800" dist="39000" dir="5460000" algn="tl">
                    <a:srgbClr val="000000">
                      <a:alpha val="38000"/>
                    </a:srgbClr>
                  </a:outerShdw>
                </a:effectLst>
              </a:rPr>
              <a:t> </a:t>
            </a:r>
            <a:endParaRPr lang="it-IT" sz="2800" b="1" cap="none" spc="0" dirty="0">
              <a:ln w="11430"/>
              <a:solidFill>
                <a:schemeClr val="bg1"/>
              </a:solidFill>
              <a:effectLst>
                <a:outerShdw blurRad="50800" dist="39000" dir="5460000" algn="tl">
                  <a:srgbClr val="000000">
                    <a:alpha val="38000"/>
                  </a:srgbClr>
                </a:outerShdw>
              </a:effectLst>
            </a:endParaRPr>
          </a:p>
        </p:txBody>
      </p:sp>
      <p:sp>
        <p:nvSpPr>
          <p:cNvPr id="7" name="Fumetto 4 6"/>
          <p:cNvSpPr/>
          <p:nvPr/>
        </p:nvSpPr>
        <p:spPr>
          <a:xfrm>
            <a:off x="4000496" y="1357298"/>
            <a:ext cx="5143504" cy="2143140"/>
          </a:xfrm>
          <a:prstGeom prst="cloudCallout">
            <a:avLst>
              <a:gd name="adj1" fmla="val 10890"/>
              <a:gd name="adj2" fmla="val 76694"/>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rPr>
              <a:t>La mia </a:t>
            </a:r>
            <a:r>
              <a:rPr lang="it-IT" b="1" dirty="0" smtClean="0">
                <a:solidFill>
                  <a:schemeClr val="tx1"/>
                </a:solidFill>
              </a:rPr>
              <a:t>fantasia</a:t>
            </a:r>
            <a:r>
              <a:rPr lang="it-IT" dirty="0" smtClean="0">
                <a:solidFill>
                  <a:schemeClr val="tx1"/>
                </a:solidFill>
              </a:rPr>
              <a:t> è al lavoro! Segue con un po’ di paura queste </a:t>
            </a:r>
            <a:r>
              <a:rPr lang="it-IT" b="1" dirty="0" smtClean="0">
                <a:solidFill>
                  <a:schemeClr val="tx1"/>
                </a:solidFill>
              </a:rPr>
              <a:t>storie di rapimenti e inseguimenti </a:t>
            </a:r>
            <a:r>
              <a:rPr lang="it-IT" dirty="0" smtClean="0">
                <a:solidFill>
                  <a:schemeClr val="tx1"/>
                </a:solidFill>
              </a:rPr>
              <a:t>ambientati in castelli del Medioevo. Ma mi diverto perché le storie sono nuove, coinvolgenti</a:t>
            </a:r>
            <a:endParaRPr lang="it-IT" dirty="0">
              <a:solidFill>
                <a:schemeClr val="tx1"/>
              </a:solidFill>
            </a:endParaRPr>
          </a:p>
        </p:txBody>
      </p:sp>
      <p:sp>
        <p:nvSpPr>
          <p:cNvPr id="8" name="Rettangolo arrotondato 7">
            <a:hlinkClick r:id="rId6" action="ppaction://hlinksldjump"/>
          </p:cNvPr>
          <p:cNvSpPr/>
          <p:nvPr/>
        </p:nvSpPr>
        <p:spPr>
          <a:xfrm>
            <a:off x="8715404" y="6429396"/>
            <a:ext cx="428596" cy="428604"/>
          </a:xfrm>
          <a:prstGeom prst="roundRect">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rgbClr val="FFFF00"/>
                </a:solidFill>
              </a:rPr>
              <a:t>D</a:t>
            </a:r>
            <a:endParaRPr lang="it-IT" b="1" dirty="0">
              <a:solidFill>
                <a:srgbClr val="FFFF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482" name="Picture 2" descr="http://upload.wikimedia.org/wikipedia/commons/thumb/9/94/Caspar_David_Friedrich_028.jpg/280px-Caspar_David_Friedrich_028.jpg">
            <a:hlinkClick r:id="rId2"/>
          </p:cNvPr>
          <p:cNvPicPr>
            <a:picLocks noChangeAspect="1" noChangeArrowheads="1"/>
          </p:cNvPicPr>
          <p:nvPr/>
        </p:nvPicPr>
        <p:blipFill>
          <a:blip r:embed="rId3"/>
          <a:srcRect/>
          <a:stretch>
            <a:fillRect/>
          </a:stretch>
        </p:blipFill>
        <p:spPr bwMode="auto">
          <a:xfrm>
            <a:off x="-2" y="0"/>
            <a:ext cx="5209959" cy="4000504"/>
          </a:xfrm>
          <a:prstGeom prst="rect">
            <a:avLst/>
          </a:prstGeom>
          <a:noFill/>
        </p:spPr>
      </p:pic>
      <p:pic>
        <p:nvPicPr>
          <p:cNvPr id="20484" name="Picture 4" descr="http://upload.wikimedia.org/wikipedia/commons/thumb/5/5a/Caspar_David_Friedrich_002.jpg/390px-Caspar_David_Friedrich_002.jpg">
            <a:hlinkClick r:id="rId4"/>
          </p:cNvPr>
          <p:cNvPicPr>
            <a:picLocks noChangeAspect="1" noChangeArrowheads="1"/>
          </p:cNvPicPr>
          <p:nvPr/>
        </p:nvPicPr>
        <p:blipFill>
          <a:blip r:embed="rId5"/>
          <a:srcRect/>
          <a:stretch>
            <a:fillRect/>
          </a:stretch>
        </p:blipFill>
        <p:spPr bwMode="auto">
          <a:xfrm>
            <a:off x="0" y="3635436"/>
            <a:ext cx="5214942" cy="3222566"/>
          </a:xfrm>
          <a:prstGeom prst="rect">
            <a:avLst/>
          </a:prstGeom>
          <a:noFill/>
        </p:spPr>
      </p:pic>
      <p:pic>
        <p:nvPicPr>
          <p:cNvPr id="2" name="Picture 4" descr="File:Caspar David Friedrich 032 (The wanderer above the sea of fog).jpg"/>
          <p:cNvPicPr>
            <a:picLocks noChangeAspect="1" noChangeArrowheads="1"/>
          </p:cNvPicPr>
          <p:nvPr/>
        </p:nvPicPr>
        <p:blipFill>
          <a:blip r:embed="rId6"/>
          <a:srcRect/>
          <a:stretch>
            <a:fillRect/>
          </a:stretch>
        </p:blipFill>
        <p:spPr bwMode="auto">
          <a:xfrm>
            <a:off x="5214910" y="1829101"/>
            <a:ext cx="3929090" cy="5028899"/>
          </a:xfrm>
          <a:prstGeom prst="rect">
            <a:avLst/>
          </a:prstGeom>
          <a:noFill/>
        </p:spPr>
      </p:pic>
      <p:sp>
        <p:nvSpPr>
          <p:cNvPr id="5" name="Rettangolo 4"/>
          <p:cNvSpPr/>
          <p:nvPr/>
        </p:nvSpPr>
        <p:spPr>
          <a:xfrm>
            <a:off x="5214942" y="0"/>
            <a:ext cx="3929058" cy="138499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r>
              <a:rPr lang="it-IT" sz="2800" b="1" cap="none" spc="0" dirty="0" smtClean="0">
                <a:ln w="11430"/>
                <a:solidFill>
                  <a:schemeClr val="bg1"/>
                </a:solidFill>
                <a:effectLst>
                  <a:outerShdw blurRad="50800" dist="39000" dir="5460000" algn="tl">
                    <a:srgbClr val="000000">
                      <a:alpha val="38000"/>
                    </a:srgbClr>
                  </a:outerShdw>
                </a:effectLst>
              </a:rPr>
              <a:t>I nuovi modi di sentire la realtà. </a:t>
            </a:r>
            <a:r>
              <a:rPr lang="it-IT" sz="2800" b="1" dirty="0" smtClean="0">
                <a:ln w="11430"/>
                <a:solidFill>
                  <a:schemeClr val="bg1"/>
                </a:solidFill>
                <a:effectLst>
                  <a:outerShdw blurRad="50800" dist="39000" dir="5460000" algn="tl">
                    <a:srgbClr val="000000">
                      <a:alpha val="38000"/>
                    </a:srgbClr>
                  </a:outerShdw>
                </a:effectLst>
              </a:rPr>
              <a:t>Luci l</a:t>
            </a:r>
            <a:r>
              <a:rPr lang="it-IT" sz="2800" b="1" cap="none" spc="0" dirty="0" smtClean="0">
                <a:ln w="11430"/>
                <a:solidFill>
                  <a:schemeClr val="bg1"/>
                </a:solidFill>
                <a:effectLst>
                  <a:outerShdw blurRad="50800" dist="39000" dir="5460000" algn="tl">
                    <a:srgbClr val="000000">
                      <a:alpha val="38000"/>
                    </a:srgbClr>
                  </a:outerShdw>
                </a:effectLst>
              </a:rPr>
              <a:t>unari, nebbie, tenebre, rovine.. </a:t>
            </a:r>
            <a:endParaRPr lang="it-IT" sz="2800" b="1" cap="none" spc="0" dirty="0">
              <a:ln w="11430"/>
              <a:solidFill>
                <a:schemeClr val="bg1"/>
              </a:solidFill>
              <a:effectLst>
                <a:outerShdw blurRad="50800" dist="39000" dir="5460000" algn="tl">
                  <a:srgbClr val="000000">
                    <a:alpha val="38000"/>
                  </a:srgbClr>
                </a:outerShdw>
              </a:effectLst>
            </a:endParaRPr>
          </a:p>
        </p:txBody>
      </p:sp>
      <p:sp>
        <p:nvSpPr>
          <p:cNvPr id="6" name="Rettangolo arrotondato 5">
            <a:hlinkClick r:id="rId7" action="ppaction://hlinksldjump"/>
          </p:cNvPr>
          <p:cNvSpPr/>
          <p:nvPr/>
        </p:nvSpPr>
        <p:spPr>
          <a:xfrm>
            <a:off x="8715404" y="6429396"/>
            <a:ext cx="428596" cy="428604"/>
          </a:xfrm>
          <a:prstGeom prst="roundRect">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rgbClr val="FFFF00"/>
                </a:solidFill>
              </a:rPr>
              <a:t>D</a:t>
            </a:r>
            <a:endParaRPr lang="it-IT" b="1" dirty="0">
              <a:solidFill>
                <a:srgbClr val="FFFF00"/>
              </a:solidFill>
            </a:endParaRPr>
          </a:p>
        </p:txBody>
      </p:sp>
      <p:sp>
        <p:nvSpPr>
          <p:cNvPr id="7" name="Fumetto 2 6"/>
          <p:cNvSpPr/>
          <p:nvPr/>
        </p:nvSpPr>
        <p:spPr>
          <a:xfrm>
            <a:off x="4857752" y="1357298"/>
            <a:ext cx="4286248" cy="1357322"/>
          </a:xfrm>
          <a:prstGeom prst="wedgeRoundRectCallout">
            <a:avLst>
              <a:gd name="adj1" fmla="val -635"/>
              <a:gd name="adj2" fmla="val 122715"/>
              <a:gd name="adj3" fmla="val 166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rPr>
              <a:t>Noi  Romantici amiamo </a:t>
            </a:r>
            <a:r>
              <a:rPr lang="it-IT" b="1" dirty="0" smtClean="0">
                <a:solidFill>
                  <a:schemeClr val="tx1"/>
                </a:solidFill>
              </a:rPr>
              <a:t>interrogare la vastità della natura</a:t>
            </a:r>
            <a:r>
              <a:rPr lang="it-IT" dirty="0" smtClean="0">
                <a:solidFill>
                  <a:schemeClr val="tx1"/>
                </a:solidFill>
              </a:rPr>
              <a:t>, tra le nebbie, nel buio della notte, al tramonto o all’alba quando c’è poca luce. La natura ci fa pensare a Dio, suggerisce un senso di </a:t>
            </a:r>
            <a:r>
              <a:rPr lang="it-IT" b="1" dirty="0" smtClean="0">
                <a:solidFill>
                  <a:schemeClr val="tx1"/>
                </a:solidFill>
              </a:rPr>
              <a:t>infinito</a:t>
            </a:r>
            <a:endParaRPr lang="it-IT"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293</TotalTime>
  <Words>1118</Words>
  <Application>Microsoft Office PowerPoint</Application>
  <PresentationFormat>Presentazione su schermo (4:3)</PresentationFormat>
  <Paragraphs>62</Paragraphs>
  <Slides>14</Slides>
  <Notes>0</Notes>
  <HiddenSlides>0</HiddenSlides>
  <MMClips>0</MMClips>
  <ScaleCrop>false</ScaleCrop>
  <HeadingPairs>
    <vt:vector size="4" baseType="variant">
      <vt:variant>
        <vt:lpstr>Tema</vt:lpstr>
      </vt:variant>
      <vt:variant>
        <vt:i4>1</vt:i4>
      </vt:variant>
      <vt:variant>
        <vt:lpstr>Titoli diapositive</vt:lpstr>
      </vt:variant>
      <vt:variant>
        <vt:i4>14</vt:i4>
      </vt:variant>
    </vt:vector>
  </HeadingPairs>
  <TitlesOfParts>
    <vt:vector size="15" baseType="lpstr">
      <vt:lpstr>Tema di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IO</dc:creator>
  <cp:lastModifiedBy>IO</cp:lastModifiedBy>
  <cp:revision>3</cp:revision>
  <dcterms:created xsi:type="dcterms:W3CDTF">2013-09-12T12:17:04Z</dcterms:created>
  <dcterms:modified xsi:type="dcterms:W3CDTF">2013-09-13T10:04:35Z</dcterms:modified>
</cp:coreProperties>
</file>