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7" r:id="rId16"/>
    <p:sldId id="274" r:id="rId17"/>
    <p:sldId id="276" r:id="rId18"/>
    <p:sldId id="275" r:id="rId19"/>
    <p:sldId id="278" r:id="rId20"/>
    <p:sldId id="279" r:id="rId21"/>
    <p:sldId id="263" r:id="rId22"/>
    <p:sldId id="26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69" r:id="rId31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FF"/>
    <a:srgbClr val="0066FF"/>
    <a:srgbClr val="FFC000"/>
    <a:srgbClr val="FFFF00"/>
    <a:srgbClr val="FFFF66"/>
    <a:srgbClr val="46BAC6"/>
    <a:srgbClr val="DEA32E"/>
    <a:srgbClr val="4F81BD"/>
    <a:srgbClr val="1E1C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voce.sk/wp-content/uploads/2012/03/grafico-positivo.jpg" TargetMode="External"/><Relationship Id="rId7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0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gif"/><Relationship Id="rId7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2.bp.blogspot.com/-pYp1azv_L08/Tw7HrqPYZMI/AAAAAAAAACg/YZpatqmqTWQ/s1600/2012-01-02_144ferrari927.jpg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3.bp.blogspot.com/-FpKoeMFYlow/T0kSO8Hd0rI/AAAAAAAAABo/pf6tqeWu170/s1600/ikasten%5b1%5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hyperlink" Target="http://www.trovavetrine.it/imgs/sito/p/prontointerventofalegnameria/falegnameria_324x268.jpg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udiare la storia oggi: le fonti sul web"/>
          <p:cNvPicPr>
            <a:picLocks noChangeAspect="1" noChangeArrowheads="1"/>
          </p:cNvPicPr>
          <p:nvPr/>
        </p:nvPicPr>
        <p:blipFill>
          <a:blip r:embed="rId3" cstate="print"/>
          <a:srcRect l="19706" r="17236"/>
          <a:stretch>
            <a:fillRect/>
          </a:stretch>
        </p:blipFill>
        <p:spPr bwMode="auto">
          <a:xfrm>
            <a:off x="2267744" y="980728"/>
            <a:ext cx="4834784" cy="374441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Rossi, </a:t>
            </a:r>
            <a:r>
              <a:rPr lang="it-IT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Pezzimenti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4941168"/>
            <a:ext cx="914400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trasposizione didattica</a:t>
            </a:r>
            <a:endParaRPr lang="it-IT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>
            <a:hlinkClick r:id="rId2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0" y="332656"/>
            <a:ext cx="9144000" cy="584775"/>
          </a:xfrm>
          <a:prstGeom prst="rect">
            <a:avLst/>
          </a:prstGeom>
          <a:solidFill>
            <a:srgbClr val="FF9900">
              <a:alpha val="4392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FF0000"/>
                </a:solidFill>
              </a:rPr>
              <a:t>Responsabilità e vigilanza </a:t>
            </a:r>
            <a:r>
              <a:rPr lang="it-IT" sz="3200" b="1" i="1" dirty="0" smtClean="0"/>
              <a:t>epistemologica</a:t>
            </a:r>
            <a:endParaRPr lang="it-IT" sz="3200" i="1" dirty="0"/>
          </a:p>
        </p:txBody>
      </p:sp>
      <p:sp>
        <p:nvSpPr>
          <p:cNvPr id="4" name="Rettangolo 3"/>
          <p:cNvSpPr/>
          <p:nvPr/>
        </p:nvSpPr>
        <p:spPr>
          <a:xfrm>
            <a:off x="0" y="3212976"/>
            <a:ext cx="9144000" cy="584775"/>
          </a:xfrm>
          <a:prstGeom prst="rect">
            <a:avLst/>
          </a:prstGeom>
          <a:solidFill>
            <a:srgbClr val="FF9900">
              <a:alpha val="4392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Organizzazione</a:t>
            </a:r>
            <a:r>
              <a:rPr lang="it-IT" sz="3200" b="1" i="1" dirty="0" smtClean="0">
                <a:solidFill>
                  <a:srgbClr val="FF0000"/>
                </a:solidFill>
              </a:rPr>
              <a:t> contenuti</a:t>
            </a:r>
            <a:r>
              <a:rPr lang="it-IT" sz="3200" b="1" i="1" dirty="0" smtClean="0"/>
              <a:t> e forme di </a:t>
            </a:r>
            <a:r>
              <a:rPr lang="it-IT" sz="3200" b="1" i="1" dirty="0" smtClean="0">
                <a:solidFill>
                  <a:srgbClr val="FF0000"/>
                </a:solidFill>
              </a:rPr>
              <a:t>apprendimento</a:t>
            </a:r>
            <a:endParaRPr lang="it-IT" sz="3200" i="1" dirty="0"/>
          </a:p>
        </p:txBody>
      </p:sp>
      <p:grpSp>
        <p:nvGrpSpPr>
          <p:cNvPr id="16" name="Gruppo 15"/>
          <p:cNvGrpSpPr/>
          <p:nvPr/>
        </p:nvGrpSpPr>
        <p:grpSpPr>
          <a:xfrm>
            <a:off x="251520" y="4221088"/>
            <a:ext cx="8805234" cy="2351296"/>
            <a:chOff x="755576" y="1196752"/>
            <a:chExt cx="8445194" cy="2351296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755576" y="1484784"/>
              <a:ext cx="19936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/>
                <a:t>C’è </a:t>
              </a:r>
              <a:r>
                <a:rPr lang="it-IT" sz="2000" b="1" dirty="0" smtClean="0"/>
                <a:t>differenza </a:t>
              </a:r>
              <a:r>
                <a:rPr lang="it-IT" sz="2000" dirty="0" smtClean="0"/>
                <a:t>tra</a:t>
              </a:r>
              <a:endParaRPr lang="it-IT" sz="2000" dirty="0"/>
            </a:p>
          </p:txBody>
        </p:sp>
        <p:grpSp>
          <p:nvGrpSpPr>
            <p:cNvPr id="18" name="Gruppo 8"/>
            <p:cNvGrpSpPr/>
            <p:nvPr/>
          </p:nvGrpSpPr>
          <p:grpSpPr>
            <a:xfrm>
              <a:off x="4716016" y="1196752"/>
              <a:ext cx="4484754" cy="2351296"/>
              <a:chOff x="4355976" y="1196752"/>
              <a:chExt cx="4484754" cy="2351296"/>
            </a:xfrm>
          </p:grpSpPr>
          <p:sp>
            <p:nvSpPr>
              <p:cNvPr id="23" name="CasellaDiTesto 22"/>
              <p:cNvSpPr txBox="1"/>
              <p:nvPr/>
            </p:nvSpPr>
            <p:spPr>
              <a:xfrm>
                <a:off x="4355976" y="1196752"/>
                <a:ext cx="44847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 smtClean="0"/>
                  <a:t>SAPERE LINEARIZZATO</a:t>
                </a:r>
                <a:br>
                  <a:rPr lang="it-IT" sz="2000" b="1" dirty="0" smtClean="0"/>
                </a:br>
                <a:r>
                  <a:rPr lang="it-IT" sz="2000" dirty="0" smtClean="0"/>
                  <a:t>scandito in successioni – sequenze lineari</a:t>
                </a:r>
                <a:endParaRPr lang="it-IT" sz="2000" b="1" dirty="0"/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4355976" y="1916832"/>
                <a:ext cx="418332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 smtClean="0"/>
                  <a:t>APPRENDERE PER RETI </a:t>
                </a:r>
                <a:r>
                  <a:rPr lang="it-IT" sz="2000" b="1" dirty="0" err="1" smtClean="0"/>
                  <a:t>DI</a:t>
                </a:r>
                <a:r>
                  <a:rPr lang="it-IT" sz="2000" b="1" dirty="0" smtClean="0"/>
                  <a:t> SIGNIFICATI</a:t>
                </a:r>
                <a:br>
                  <a:rPr lang="it-IT" sz="2000" b="1" dirty="0" smtClean="0"/>
                </a:br>
                <a:r>
                  <a:rPr lang="it-IT" sz="2000" dirty="0" smtClean="0"/>
                  <a:t>(</a:t>
                </a:r>
                <a:r>
                  <a:rPr lang="it-IT" sz="2000" b="1" dirty="0" smtClean="0"/>
                  <a:t> </a:t>
                </a:r>
                <a:r>
                  <a:rPr lang="it-IT" sz="2000" dirty="0" smtClean="0"/>
                  <a:t>riferimenti incrociati, avanzamenti, </a:t>
                </a:r>
                <a:br>
                  <a:rPr lang="it-IT" sz="2000" dirty="0" smtClean="0"/>
                </a:br>
                <a:r>
                  <a:rPr lang="it-IT" sz="2000" dirty="0" smtClean="0"/>
                  <a:t>regressioni, anticipazioni, congetture,</a:t>
                </a:r>
              </a:p>
              <a:p>
                <a:r>
                  <a:rPr lang="it-IT" sz="2000" dirty="0" smtClean="0"/>
                  <a:t>approssimazioni, analogie, similarità, </a:t>
                </a:r>
                <a:br>
                  <a:rPr lang="it-IT" sz="2000" dirty="0" smtClean="0"/>
                </a:br>
                <a:r>
                  <a:rPr lang="it-IT" sz="2000" dirty="0" smtClean="0"/>
                  <a:t>ripassi, rinforzi )</a:t>
                </a:r>
                <a:endParaRPr lang="it-IT" sz="2000" dirty="0"/>
              </a:p>
            </p:txBody>
          </p:sp>
        </p:grpSp>
        <p:sp>
          <p:nvSpPr>
            <p:cNvPr id="19" name="Freccia in giù 18"/>
            <p:cNvSpPr/>
            <p:nvPr/>
          </p:nvSpPr>
          <p:spPr>
            <a:xfrm>
              <a:off x="2051720" y="1916832"/>
              <a:ext cx="648072" cy="432048"/>
            </a:xfrm>
            <a:prstGeom prst="downArrow">
              <a:avLst/>
            </a:prstGeom>
            <a:solidFill>
              <a:srgbClr val="4F81BD">
                <a:alpha val="4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0" name="Connettore 2 19"/>
            <p:cNvCxnSpPr>
              <a:stCxn id="17" idx="3"/>
              <a:endCxn id="23" idx="1"/>
            </p:cNvCxnSpPr>
            <p:nvPr/>
          </p:nvCxnSpPr>
          <p:spPr>
            <a:xfrm flipV="1">
              <a:off x="2749199" y="1550695"/>
              <a:ext cx="1966817" cy="13414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>
              <a:stCxn id="17" idx="3"/>
              <a:endCxn id="24" idx="1"/>
            </p:cNvCxnSpPr>
            <p:nvPr/>
          </p:nvCxnSpPr>
          <p:spPr>
            <a:xfrm>
              <a:off x="2749199" y="1684839"/>
              <a:ext cx="1966817" cy="104760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>
              <a:off x="827584" y="2348880"/>
              <a:ext cx="352397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/>
                <a:t>Nuove</a:t>
              </a:r>
              <a:r>
                <a:rPr lang="it-IT" sz="2000" dirty="0" smtClean="0"/>
                <a:t> esperienze </a:t>
              </a:r>
              <a:r>
                <a:rPr lang="it-IT" sz="2000" b="1" dirty="0" smtClean="0"/>
                <a:t>modificano</a:t>
              </a:r>
              <a:r>
                <a:rPr lang="it-IT" sz="2000" dirty="0" smtClean="0"/>
                <a:t> il</a:t>
              </a:r>
            </a:p>
            <a:p>
              <a:r>
                <a:rPr lang="it-IT" sz="2000" dirty="0" smtClean="0"/>
                <a:t>senso di quelle </a:t>
              </a:r>
              <a:r>
                <a:rPr lang="it-IT" sz="2000" b="1" dirty="0" smtClean="0"/>
                <a:t>passate</a:t>
              </a:r>
              <a:r>
                <a:rPr lang="it-IT" sz="2000" dirty="0" smtClean="0"/>
                <a:t> per </a:t>
              </a:r>
              <a:br>
                <a:rPr lang="it-IT" sz="2000" dirty="0" smtClean="0"/>
              </a:br>
              <a:r>
                <a:rPr lang="it-IT" sz="2000" b="1" i="1" dirty="0" smtClean="0"/>
                <a:t>adattamento / assimilazione</a:t>
              </a:r>
              <a:endParaRPr lang="it-IT" sz="2000" b="1" i="1" dirty="0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323528" y="1196752"/>
            <a:ext cx="8619864" cy="1860014"/>
            <a:chOff x="823408" y="1196752"/>
            <a:chExt cx="8119984" cy="1860014"/>
          </a:xfrm>
        </p:grpSpPr>
        <p:grpSp>
          <p:nvGrpSpPr>
            <p:cNvPr id="15" name="Gruppo 14"/>
            <p:cNvGrpSpPr/>
            <p:nvPr/>
          </p:nvGrpSpPr>
          <p:grpSpPr>
            <a:xfrm>
              <a:off x="823408" y="1196752"/>
              <a:ext cx="8119984" cy="1860014"/>
              <a:chOff x="823408" y="1196752"/>
              <a:chExt cx="8119984" cy="1860014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823408" y="1484784"/>
                <a:ext cx="3628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 smtClean="0"/>
                  <a:t>Occorre un </a:t>
                </a:r>
                <a:r>
                  <a:rPr lang="it-IT" sz="2000" b="1" dirty="0" smtClean="0"/>
                  <a:t>rapporto corretto </a:t>
                </a:r>
                <a:r>
                  <a:rPr lang="it-IT" sz="2000" dirty="0" smtClean="0"/>
                  <a:t>tra </a:t>
                </a:r>
                <a:endParaRPr lang="it-IT" sz="2000" dirty="0"/>
              </a:p>
            </p:txBody>
          </p:sp>
          <p:grpSp>
            <p:nvGrpSpPr>
              <p:cNvPr id="9" name="Gruppo 8"/>
              <p:cNvGrpSpPr/>
              <p:nvPr/>
            </p:nvGrpSpPr>
            <p:grpSpPr>
              <a:xfrm>
                <a:off x="4716016" y="1196752"/>
                <a:ext cx="4227376" cy="1120190"/>
                <a:chOff x="4355976" y="1196752"/>
                <a:chExt cx="4227376" cy="1120190"/>
              </a:xfrm>
            </p:grpSpPr>
            <p:sp>
              <p:nvSpPr>
                <p:cNvPr id="6" name="CasellaDiTesto 5"/>
                <p:cNvSpPr txBox="1"/>
                <p:nvPr/>
              </p:nvSpPr>
              <p:spPr>
                <a:xfrm>
                  <a:off x="4355976" y="1196752"/>
                  <a:ext cx="42273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000" b="1" dirty="0" smtClean="0"/>
                    <a:t>OGGETTI DEL SAPERE FORMALIZZATO </a:t>
                  </a:r>
                  <a:endParaRPr lang="it-IT" sz="2000" b="1" dirty="0"/>
                </a:p>
              </p:txBody>
            </p:sp>
            <p:sp>
              <p:nvSpPr>
                <p:cNvPr id="7" name="CasellaDiTesto 6"/>
                <p:cNvSpPr txBox="1"/>
                <p:nvPr/>
              </p:nvSpPr>
              <p:spPr>
                <a:xfrm>
                  <a:off x="4355976" y="1916832"/>
                  <a:ext cx="325973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000" b="1" dirty="0" smtClean="0"/>
                    <a:t>OGGETTI </a:t>
                  </a:r>
                  <a:r>
                    <a:rPr lang="it-IT" sz="2000" b="1" dirty="0" err="1" smtClean="0"/>
                    <a:t>DI</a:t>
                  </a:r>
                  <a:r>
                    <a:rPr lang="it-IT" sz="2000" b="1" dirty="0" smtClean="0"/>
                    <a:t> INSEGNAMENTO</a:t>
                  </a:r>
                  <a:endParaRPr lang="it-IT" sz="2000" b="1" dirty="0"/>
                </a:p>
              </p:txBody>
            </p:sp>
          </p:grpSp>
          <p:sp>
            <p:nvSpPr>
              <p:cNvPr id="8" name="Freccia in giù 7"/>
              <p:cNvSpPr/>
              <p:nvPr/>
            </p:nvSpPr>
            <p:spPr>
              <a:xfrm>
                <a:off x="2051720" y="1916832"/>
                <a:ext cx="648072" cy="432048"/>
              </a:xfrm>
              <a:prstGeom prst="downArrow">
                <a:avLst/>
              </a:prstGeom>
              <a:solidFill>
                <a:srgbClr val="4F81BD">
                  <a:alpha val="4902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3" name="Connettore 2 12"/>
              <p:cNvCxnSpPr>
                <a:endCxn id="7" idx="1"/>
              </p:cNvCxnSpPr>
              <p:nvPr/>
            </p:nvCxnSpPr>
            <p:spPr>
              <a:xfrm>
                <a:off x="4219847" y="1714488"/>
                <a:ext cx="496169" cy="40239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sellaDiTesto 13"/>
              <p:cNvSpPr txBox="1"/>
              <p:nvPr/>
            </p:nvSpPr>
            <p:spPr>
              <a:xfrm>
                <a:off x="827584" y="2348880"/>
                <a:ext cx="42487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 smtClean="0"/>
                  <a:t>Rispetto</a:t>
                </a:r>
                <a:r>
                  <a:rPr lang="it-IT" sz="2000" dirty="0" smtClean="0"/>
                  <a:t> di logiche, metodi, </a:t>
                </a:r>
                <a:br>
                  <a:rPr lang="it-IT" sz="2000" dirty="0" smtClean="0"/>
                </a:br>
                <a:r>
                  <a:rPr lang="it-IT" sz="2000" dirty="0" smtClean="0"/>
                  <a:t>linguaggi, gerarchie, statuti disciplinari</a:t>
                </a:r>
                <a:endParaRPr lang="it-IT" sz="2000" dirty="0"/>
              </a:p>
            </p:txBody>
          </p:sp>
        </p:grpSp>
        <p:cxnSp>
          <p:nvCxnSpPr>
            <p:cNvPr id="25" name="Connettore 2 24"/>
            <p:cNvCxnSpPr>
              <a:endCxn id="6" idx="1"/>
            </p:cNvCxnSpPr>
            <p:nvPr/>
          </p:nvCxnSpPr>
          <p:spPr>
            <a:xfrm flipV="1">
              <a:off x="4219847" y="1396807"/>
              <a:ext cx="496169" cy="31768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>
            <a:hlinkClick r:id="rId2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4355976" y="188640"/>
            <a:ext cx="4788024" cy="2520280"/>
            <a:chOff x="3779912" y="188640"/>
            <a:chExt cx="5364088" cy="2659226"/>
          </a:xfrm>
        </p:grpSpPr>
        <p:pic>
          <p:nvPicPr>
            <p:cNvPr id="29700" name="Picture 4" descr="grafico positivo">
              <a:hlinkClick r:id="rId3" tooltip="grafico positivo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75648" y="836712"/>
              <a:ext cx="3168352" cy="1974941"/>
            </a:xfrm>
            <a:prstGeom prst="rect">
              <a:avLst/>
            </a:prstGeom>
            <a:noFill/>
          </p:spPr>
        </p:pic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79912" y="188640"/>
              <a:ext cx="2196752" cy="2659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uppo 7"/>
          <p:cNvGrpSpPr/>
          <p:nvPr/>
        </p:nvGrpSpPr>
        <p:grpSpPr>
          <a:xfrm>
            <a:off x="0" y="4478262"/>
            <a:ext cx="5436096" cy="2379738"/>
            <a:chOff x="1037768" y="3933056"/>
            <a:chExt cx="6029165" cy="2523754"/>
          </a:xfrm>
        </p:grpSpPr>
        <p:pic>
          <p:nvPicPr>
            <p:cNvPr id="29703" name="Picture 7" descr="Ambiente di apprendimento e-learni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37768" y="3933056"/>
              <a:ext cx="2501017" cy="2523754"/>
            </a:xfrm>
            <a:prstGeom prst="rect">
              <a:avLst/>
            </a:prstGeom>
            <a:noFill/>
          </p:spPr>
        </p:pic>
        <p:pic>
          <p:nvPicPr>
            <p:cNvPr id="29705" name="Picture 9" descr="http://cmapspublic2.ihmc.us/rid=1H2F7STP9-1GHTMJ9-KCT/?rid=1H2F7STP9-1GHTMJ9-KCT&amp;partName=htmljpe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4293096"/>
              <a:ext cx="3143005" cy="2016224"/>
            </a:xfrm>
            <a:prstGeom prst="rect">
              <a:avLst/>
            </a:prstGeom>
            <a:noFill/>
          </p:spPr>
        </p:pic>
      </p:grpSp>
      <p:sp>
        <p:nvSpPr>
          <p:cNvPr id="10" name="CasellaDiTesto 9"/>
          <p:cNvSpPr txBox="1"/>
          <p:nvPr/>
        </p:nvSpPr>
        <p:spPr>
          <a:xfrm>
            <a:off x="0" y="476672"/>
            <a:ext cx="4283968" cy="2016224"/>
          </a:xfrm>
          <a:prstGeom prst="rect">
            <a:avLst/>
          </a:prstGeom>
          <a:solidFill>
            <a:srgbClr val="F8FAB8"/>
          </a:solidFill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solidFill>
                  <a:srgbClr val="FF0000"/>
                </a:solidFill>
              </a:rPr>
              <a:t>SAPERE LINEARIZZATO</a:t>
            </a:r>
          </a:p>
          <a:p>
            <a:r>
              <a:rPr lang="it-IT" sz="2400" b="1" dirty="0" smtClean="0"/>
              <a:t>ACCUMULO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CONOSCENZE</a:t>
            </a:r>
          </a:p>
          <a:p>
            <a:r>
              <a:rPr lang="it-IT" sz="2400" b="1" dirty="0" smtClean="0"/>
              <a:t>SUCCESSIONE GERARCHIZZATA</a:t>
            </a:r>
          </a:p>
          <a:p>
            <a:r>
              <a:rPr lang="it-IT" sz="2400" b="1" dirty="0" smtClean="0"/>
              <a:t>DAL SEMPLICE AL COMPLESSO</a:t>
            </a:r>
          </a:p>
          <a:p>
            <a:r>
              <a:rPr lang="it-IT" sz="2400" b="1" dirty="0" smtClean="0"/>
              <a:t>DAL PRIMA AL DOPO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72066" y="3929066"/>
            <a:ext cx="4071934" cy="2677656"/>
          </a:xfrm>
          <a:prstGeom prst="rect">
            <a:avLst/>
          </a:prstGeom>
          <a:solidFill>
            <a:srgbClr val="DCE6F2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2400" b="1" u="sng" dirty="0" smtClean="0">
                <a:solidFill>
                  <a:schemeClr val="accent1">
                    <a:lumMod val="50000"/>
                  </a:schemeClr>
                </a:solidFill>
              </a:rPr>
              <a:t>SAPERE RETICOLARE</a:t>
            </a:r>
          </a:p>
          <a:p>
            <a:pPr algn="r"/>
            <a:r>
              <a:rPr lang="it-IT" sz="2400" b="1" dirty="0" smtClean="0"/>
              <a:t>CONOSCENZA DISTRIBUITA, CONNETTIVA, ANALOGICA</a:t>
            </a:r>
            <a:br>
              <a:rPr lang="it-IT" sz="2400" b="1" dirty="0" smtClean="0"/>
            </a:br>
            <a:r>
              <a:rPr lang="it-IT" sz="2400" b="1" dirty="0" smtClean="0"/>
              <a:t> APPORTI COOPERATIVI</a:t>
            </a:r>
          </a:p>
          <a:p>
            <a:pPr algn="r"/>
            <a:r>
              <a:rPr lang="it-IT" sz="2400" b="1" dirty="0" smtClean="0"/>
              <a:t> RELAZIONI TRA CONOSCENZE</a:t>
            </a:r>
          </a:p>
          <a:p>
            <a:pPr algn="r"/>
            <a:r>
              <a:rPr lang="it-IT" sz="2400" b="1" dirty="0" smtClean="0"/>
              <a:t>SINCRONIA, SIMULTANEITA’</a:t>
            </a:r>
          </a:p>
          <a:p>
            <a:pPr algn="r"/>
            <a:r>
              <a:rPr lang="it-IT" sz="2400" b="1" dirty="0" smtClean="0"/>
              <a:t>PRIMA CHE DIACRONIA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>
            <a:hlinkClick r:id="rId2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0" y="332656"/>
            <a:ext cx="9144000" cy="584775"/>
          </a:xfrm>
          <a:prstGeom prst="rect">
            <a:avLst/>
          </a:prstGeom>
          <a:solidFill>
            <a:srgbClr val="FF9900">
              <a:alpha val="4392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FF0000"/>
                </a:solidFill>
              </a:rPr>
              <a:t>Saperi e pratiche sociali </a:t>
            </a:r>
            <a:r>
              <a:rPr lang="it-IT" sz="3200" b="1" i="1" dirty="0" smtClean="0"/>
              <a:t>di riferimento - </a:t>
            </a:r>
            <a:r>
              <a:rPr lang="it-IT" sz="3200" b="1" i="1" dirty="0" err="1" smtClean="0">
                <a:solidFill>
                  <a:srgbClr val="006600"/>
                </a:solidFill>
              </a:rPr>
              <a:t>Delevay</a:t>
            </a:r>
            <a:endParaRPr lang="it-IT" sz="3200" i="1" dirty="0">
              <a:solidFill>
                <a:srgbClr val="006600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1052736"/>
            <a:ext cx="8960818" cy="2167791"/>
            <a:chOff x="755576" y="1196752"/>
            <a:chExt cx="8269508" cy="2167791"/>
          </a:xfrm>
        </p:grpSpPr>
        <p:sp>
          <p:nvSpPr>
            <p:cNvPr id="5" name="CasellaDiTesto 4"/>
            <p:cNvSpPr txBox="1"/>
            <p:nvPr/>
          </p:nvSpPr>
          <p:spPr>
            <a:xfrm>
              <a:off x="755576" y="1484784"/>
              <a:ext cx="2665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/>
                <a:t> </a:t>
              </a:r>
              <a:r>
                <a:rPr lang="it-IT" sz="2800" b="1" dirty="0" smtClean="0"/>
                <a:t>sapere insegnato</a:t>
              </a:r>
              <a:endParaRPr lang="it-IT" sz="2000" b="1" dirty="0"/>
            </a:p>
          </p:txBody>
        </p:sp>
        <p:grpSp>
          <p:nvGrpSpPr>
            <p:cNvPr id="6" name="Gruppo 8"/>
            <p:cNvGrpSpPr/>
            <p:nvPr/>
          </p:nvGrpSpPr>
          <p:grpSpPr>
            <a:xfrm>
              <a:off x="4716019" y="1196752"/>
              <a:ext cx="4309065" cy="1120190"/>
              <a:chOff x="4355979" y="1196752"/>
              <a:chExt cx="4309065" cy="1120190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4355979" y="1196752"/>
                <a:ext cx="31301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 smtClean="0"/>
                  <a:t>Deriva</a:t>
                </a:r>
                <a:r>
                  <a:rPr lang="it-IT" sz="2000" b="1" dirty="0" smtClean="0"/>
                  <a:t> </a:t>
                </a:r>
                <a:r>
                  <a:rPr lang="it-IT" sz="2000" dirty="0" smtClean="0"/>
                  <a:t>dal</a:t>
                </a:r>
                <a:r>
                  <a:rPr lang="it-IT" sz="2000" b="1" dirty="0" smtClean="0"/>
                  <a:t> SAPERE SAPIENTE</a:t>
                </a:r>
                <a:endParaRPr lang="it-IT" sz="2000" b="1" dirty="0"/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4355979" y="1916832"/>
                <a:ext cx="43090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 smtClean="0"/>
                  <a:t>Corrisponde a</a:t>
                </a:r>
                <a:r>
                  <a:rPr lang="it-IT" sz="2000" b="1" dirty="0" smtClean="0"/>
                  <a:t> ATTIVITA’ E RUOLI SOCIALI</a:t>
                </a:r>
                <a:endParaRPr lang="it-IT" sz="2000" dirty="0"/>
              </a:p>
            </p:txBody>
          </p:sp>
        </p:grpSp>
        <p:sp>
          <p:nvSpPr>
            <p:cNvPr id="7" name="Freccia in giù 6"/>
            <p:cNvSpPr/>
            <p:nvPr/>
          </p:nvSpPr>
          <p:spPr>
            <a:xfrm>
              <a:off x="1984107" y="1988840"/>
              <a:ext cx="648073" cy="432048"/>
            </a:xfrm>
            <a:prstGeom prst="downArrow">
              <a:avLst/>
            </a:prstGeom>
            <a:solidFill>
              <a:srgbClr val="4F81BD">
                <a:alpha val="4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" name="Connettore 2 7"/>
            <p:cNvCxnSpPr>
              <a:stCxn id="5" idx="3"/>
              <a:endCxn id="11" idx="1"/>
            </p:cNvCxnSpPr>
            <p:nvPr/>
          </p:nvCxnSpPr>
          <p:spPr>
            <a:xfrm flipV="1">
              <a:off x="3420607" y="1396807"/>
              <a:ext cx="1295412" cy="34958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/>
            <p:cNvCxnSpPr>
              <a:stCxn id="5" idx="3"/>
            </p:cNvCxnSpPr>
            <p:nvPr/>
          </p:nvCxnSpPr>
          <p:spPr>
            <a:xfrm>
              <a:off x="3420607" y="1746394"/>
              <a:ext cx="1256984" cy="38646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1155343" y="2348880"/>
              <a:ext cx="254615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dirty="0" smtClean="0"/>
                <a:t>Ha rapporti con precise</a:t>
              </a:r>
            </a:p>
            <a:p>
              <a:pPr algn="ctr"/>
              <a:r>
                <a:rPr lang="it-IT" sz="2000" b="1" dirty="0" smtClean="0">
                  <a:solidFill>
                    <a:srgbClr val="FF0000"/>
                  </a:solidFill>
                </a:rPr>
                <a:t>PRATICHE SOCIALI </a:t>
              </a:r>
            </a:p>
            <a:p>
              <a:pPr algn="ctr"/>
              <a:r>
                <a:rPr lang="it-IT" sz="2000" b="1" dirty="0" err="1" smtClean="0">
                  <a:solidFill>
                    <a:srgbClr val="FF0000"/>
                  </a:solidFill>
                </a:rPr>
                <a:t>DI</a:t>
              </a:r>
              <a:r>
                <a:rPr lang="it-IT" sz="2000" b="1" dirty="0" smtClean="0">
                  <a:solidFill>
                    <a:srgbClr val="FF0000"/>
                  </a:solidFill>
                </a:rPr>
                <a:t> RIFERIMENTO</a:t>
              </a:r>
              <a:endParaRPr lang="it-IT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0" y="3429000"/>
            <a:ext cx="8843598" cy="2801613"/>
            <a:chOff x="755576" y="908720"/>
            <a:chExt cx="7917413" cy="2801613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755576" y="1480224"/>
              <a:ext cx="33890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dirty="0" smtClean="0"/>
                <a:t>Insegnamento delle </a:t>
              </a:r>
              <a:r>
                <a:rPr lang="it-IT" sz="2000" b="1" dirty="0" smtClean="0"/>
                <a:t>tecnologie</a:t>
              </a:r>
            </a:p>
            <a:p>
              <a:r>
                <a:rPr lang="it-IT" sz="2000" dirty="0" smtClean="0"/>
                <a:t>come</a:t>
              </a:r>
              <a:r>
                <a:rPr lang="it-IT" sz="2000" b="1" dirty="0" smtClean="0"/>
                <a:t> saperi espressi nella pratica</a:t>
              </a:r>
              <a:endParaRPr lang="it-IT" sz="2000" b="1" dirty="0"/>
            </a:p>
          </p:txBody>
        </p:sp>
        <p:grpSp>
          <p:nvGrpSpPr>
            <p:cNvPr id="16" name="Gruppo 8"/>
            <p:cNvGrpSpPr/>
            <p:nvPr/>
          </p:nvGrpSpPr>
          <p:grpSpPr>
            <a:xfrm>
              <a:off x="4716015" y="908720"/>
              <a:ext cx="3956974" cy="2436078"/>
              <a:chOff x="4355975" y="908720"/>
              <a:chExt cx="3956974" cy="2436078"/>
            </a:xfrm>
          </p:grpSpPr>
          <p:sp>
            <p:nvSpPr>
              <p:cNvPr id="21" name="CasellaDiTesto 20"/>
              <p:cNvSpPr txBox="1"/>
              <p:nvPr/>
            </p:nvSpPr>
            <p:spPr>
              <a:xfrm>
                <a:off x="4355975" y="908720"/>
                <a:ext cx="395697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 smtClean="0"/>
                  <a:t>Prevede ATTIVITA’ LABORATORIALI</a:t>
                </a:r>
                <a:br>
                  <a:rPr lang="it-IT" sz="2000" b="1" dirty="0" smtClean="0"/>
                </a:br>
                <a:r>
                  <a:rPr lang="it-IT" sz="2000" dirty="0" smtClean="0"/>
                  <a:t>( costruzione di </a:t>
                </a:r>
                <a:r>
                  <a:rPr lang="it-IT" sz="2000" b="1" dirty="0" smtClean="0"/>
                  <a:t>oggetti</a:t>
                </a:r>
                <a:r>
                  <a:rPr lang="it-IT" sz="2000" dirty="0" smtClean="0"/>
                  <a:t> per dare un’idea </a:t>
                </a:r>
                <a:br>
                  <a:rPr lang="it-IT" sz="2000" dirty="0" smtClean="0"/>
                </a:br>
                <a:r>
                  <a:rPr lang="it-IT" sz="2000" dirty="0" smtClean="0"/>
                  <a:t>delle </a:t>
                </a:r>
                <a:r>
                  <a:rPr lang="it-IT" sz="2000" b="1" dirty="0" smtClean="0">
                    <a:solidFill>
                      <a:srgbClr val="FF0000"/>
                    </a:solidFill>
                  </a:rPr>
                  <a:t>tecniche di fabbricazione </a:t>
                </a:r>
                <a:r>
                  <a:rPr lang="it-IT" sz="2000" dirty="0" smtClean="0"/>
                  <a:t>)</a:t>
                </a:r>
                <a:endParaRPr lang="it-IT" sz="2000" dirty="0"/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4504334" y="2636912"/>
                <a:ext cx="357993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 smtClean="0">
                    <a:solidFill>
                      <a:srgbClr val="FF0000"/>
                    </a:solidFill>
                  </a:rPr>
                  <a:t>Rapporto</a:t>
                </a:r>
                <a:r>
                  <a:rPr lang="it-IT" sz="2000" dirty="0" smtClean="0"/>
                  <a:t> </a:t>
                </a:r>
                <a:r>
                  <a:rPr lang="it-IT" sz="2000" b="1" dirty="0" smtClean="0"/>
                  <a:t>nuovo</a:t>
                </a:r>
                <a:r>
                  <a:rPr lang="it-IT" sz="2000" dirty="0" smtClean="0"/>
                  <a:t> tra </a:t>
                </a:r>
                <a:r>
                  <a:rPr lang="it-IT" sz="2000" b="1" dirty="0" smtClean="0">
                    <a:solidFill>
                      <a:srgbClr val="FF0000"/>
                    </a:solidFill>
                  </a:rPr>
                  <a:t>scuola e società</a:t>
                </a:r>
                <a:r>
                  <a:rPr lang="it-IT" sz="2000" b="1" dirty="0" smtClean="0"/>
                  <a:t/>
                </a:r>
                <a:br>
                  <a:rPr lang="it-IT" sz="2000" b="1" dirty="0" smtClean="0"/>
                </a:br>
                <a:r>
                  <a:rPr lang="it-IT" sz="2000" b="1" dirty="0" smtClean="0"/>
                  <a:t>( MONDO PRODUTTIVO )</a:t>
                </a:r>
                <a:endParaRPr lang="it-IT" sz="2000" dirty="0"/>
              </a:p>
            </p:txBody>
          </p:sp>
        </p:grpSp>
        <p:sp>
          <p:nvSpPr>
            <p:cNvPr id="17" name="Freccia in giù 16"/>
            <p:cNvSpPr/>
            <p:nvPr/>
          </p:nvSpPr>
          <p:spPr>
            <a:xfrm>
              <a:off x="2098630" y="2194604"/>
              <a:ext cx="648072" cy="503486"/>
            </a:xfrm>
            <a:prstGeom prst="downArrow">
              <a:avLst/>
            </a:prstGeom>
            <a:solidFill>
              <a:srgbClr val="4F81BD">
                <a:alpha val="4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8" name="Connettore 2 17"/>
            <p:cNvCxnSpPr>
              <a:stCxn id="15" idx="3"/>
              <a:endCxn id="21" idx="1"/>
            </p:cNvCxnSpPr>
            <p:nvPr/>
          </p:nvCxnSpPr>
          <p:spPr>
            <a:xfrm flipV="1">
              <a:off x="4144587" y="1416552"/>
              <a:ext cx="571428" cy="41761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>
              <a:stCxn id="15" idx="3"/>
              <a:endCxn id="22" idx="1"/>
            </p:cNvCxnSpPr>
            <p:nvPr/>
          </p:nvCxnSpPr>
          <p:spPr>
            <a:xfrm>
              <a:off x="4144587" y="1834167"/>
              <a:ext cx="719787" cy="11566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755576" y="2694670"/>
              <a:ext cx="366352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dirty="0" smtClean="0"/>
                <a:t>Saperi n</a:t>
              </a:r>
              <a:r>
                <a:rPr lang="it-IT" sz="2000" dirty="0" smtClean="0"/>
                <a:t>on solo teorici, </a:t>
              </a:r>
            </a:p>
            <a:p>
              <a:pPr algn="ctr"/>
              <a:r>
                <a:rPr lang="it-IT" sz="2000" dirty="0" smtClean="0"/>
                <a:t> si </a:t>
              </a:r>
              <a:r>
                <a:rPr lang="it-IT" sz="2000" b="1" dirty="0" smtClean="0"/>
                <a:t>esprimono </a:t>
              </a:r>
              <a:r>
                <a:rPr lang="it-IT" sz="2000" dirty="0" smtClean="0"/>
                <a:t>anche</a:t>
              </a:r>
            </a:p>
            <a:p>
              <a:pPr algn="ctr"/>
              <a:r>
                <a:rPr lang="it-IT" sz="2000" dirty="0" smtClean="0"/>
                <a:t>in relazione alla loro </a:t>
              </a:r>
              <a:r>
                <a:rPr lang="it-IT" sz="2000" b="1" i="1" dirty="0" smtClean="0"/>
                <a:t>rilevanza sociale</a:t>
              </a:r>
              <a:endParaRPr lang="it-IT" sz="2000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>
            <a:hlinkClick r:id="rId2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9900">
              <a:alpha val="4392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Rapporto </a:t>
            </a:r>
            <a:r>
              <a:rPr lang="it-IT" sz="3200" b="1" i="1" dirty="0" smtClean="0">
                <a:solidFill>
                  <a:srgbClr val="FF0000"/>
                </a:solidFill>
              </a:rPr>
              <a:t>scuola e società </a:t>
            </a:r>
            <a:r>
              <a:rPr lang="it-IT" sz="3200" b="1" i="1" dirty="0" smtClean="0"/>
              <a:t>e</a:t>
            </a:r>
          </a:p>
          <a:p>
            <a:pPr algn="ctr"/>
            <a:r>
              <a:rPr lang="it-IT" sz="3200" b="1" i="1" dirty="0" smtClean="0"/>
              <a:t>soggettività del </a:t>
            </a:r>
            <a:r>
              <a:rPr lang="it-IT" sz="3200" b="1" i="1" dirty="0" smtClean="0">
                <a:solidFill>
                  <a:srgbClr val="FF0000"/>
                </a:solidFill>
              </a:rPr>
              <a:t>docente mediatore</a:t>
            </a:r>
            <a:endParaRPr lang="it-IT" sz="3200" i="1" dirty="0">
              <a:solidFill>
                <a:srgbClr val="FF0000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1285860"/>
            <a:ext cx="8417316" cy="2331195"/>
            <a:chOff x="1368016" y="1196752"/>
            <a:chExt cx="5851022" cy="2331195"/>
          </a:xfrm>
        </p:grpSpPr>
        <p:sp>
          <p:nvSpPr>
            <p:cNvPr id="5" name="CasellaDiTesto 4"/>
            <p:cNvSpPr txBox="1"/>
            <p:nvPr/>
          </p:nvSpPr>
          <p:spPr>
            <a:xfrm>
              <a:off x="1368016" y="1482504"/>
              <a:ext cx="23432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2000" i="1" dirty="0" smtClean="0">
                  <a:solidFill>
                    <a:srgbClr val="FF0000"/>
                  </a:solidFill>
                </a:rPr>
                <a:t> </a:t>
              </a:r>
              <a:r>
                <a:rPr lang="it-IT" sz="2800" b="1" i="1" dirty="0" smtClean="0">
                  <a:solidFill>
                    <a:srgbClr val="FF0000"/>
                  </a:solidFill>
                </a:rPr>
                <a:t>soggettività del</a:t>
              </a:r>
            </a:p>
            <a:p>
              <a:pPr algn="r"/>
              <a:r>
                <a:rPr lang="it-IT" sz="2800" b="1" i="1" u="sng" dirty="0" smtClean="0">
                  <a:solidFill>
                    <a:srgbClr val="FF0000"/>
                  </a:solidFill>
                </a:rPr>
                <a:t>docente mediatore</a:t>
              </a:r>
              <a:endParaRPr lang="it-IT" sz="2000" b="1" i="1" u="sng" dirty="0">
                <a:solidFill>
                  <a:srgbClr val="FF0000"/>
                </a:solidFill>
              </a:endParaRPr>
            </a:p>
          </p:txBody>
        </p:sp>
        <p:grpSp>
          <p:nvGrpSpPr>
            <p:cNvPr id="6" name="Gruppo 8"/>
            <p:cNvGrpSpPr/>
            <p:nvPr/>
          </p:nvGrpSpPr>
          <p:grpSpPr>
            <a:xfrm>
              <a:off x="4695066" y="1196752"/>
              <a:ext cx="2523972" cy="2331195"/>
              <a:chOff x="4335026" y="1196752"/>
              <a:chExt cx="2523972" cy="2331195"/>
            </a:xfrm>
          </p:grpSpPr>
          <p:sp>
            <p:nvSpPr>
              <p:cNvPr id="11" name="CasellaDiTesto 10"/>
              <p:cNvSpPr txBox="1"/>
              <p:nvPr/>
            </p:nvSpPr>
            <p:spPr>
              <a:xfrm>
                <a:off x="4355979" y="1196752"/>
                <a:ext cx="250301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Contenuti scelti in base alle</a:t>
                </a:r>
              </a:p>
              <a:p>
                <a:r>
                  <a:rPr lang="it-IT" sz="2400" b="1" dirty="0" smtClean="0"/>
                  <a:t>ESIGENZE SOCIALI </a:t>
                </a:r>
                <a:r>
                  <a:rPr lang="it-IT" sz="2400" dirty="0" smtClean="0"/>
                  <a:t>relative </a:t>
                </a:r>
              </a:p>
              <a:p>
                <a:r>
                  <a:rPr lang="it-IT" sz="2400" dirty="0" smtClean="0"/>
                  <a:t>a un certo</a:t>
                </a:r>
                <a:r>
                  <a:rPr lang="it-IT" sz="2400" b="1" dirty="0" smtClean="0"/>
                  <a:t> tempo e luogo</a:t>
                </a:r>
                <a:endParaRPr lang="it-IT" sz="2400" b="1" dirty="0"/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4335026" y="2696950"/>
                <a:ext cx="24057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Contenuti </a:t>
                </a:r>
                <a:r>
                  <a:rPr lang="it-IT" sz="2400" b="1" dirty="0" smtClean="0"/>
                  <a:t>effettivamente </a:t>
                </a:r>
              </a:p>
              <a:p>
                <a:r>
                  <a:rPr lang="it-IT" sz="2400" b="1" dirty="0" smtClean="0"/>
                  <a:t>Insegnati </a:t>
                </a:r>
                <a:r>
                  <a:rPr lang="it-IT" sz="2400" dirty="0" smtClean="0"/>
                  <a:t>e poi </a:t>
                </a:r>
                <a:r>
                  <a:rPr lang="it-IT" sz="2400" b="1" dirty="0" smtClean="0"/>
                  <a:t>appresi</a:t>
                </a:r>
                <a:endParaRPr lang="it-IT" sz="2400" b="1" dirty="0"/>
              </a:p>
            </p:txBody>
          </p:sp>
        </p:grpSp>
        <p:cxnSp>
          <p:nvCxnSpPr>
            <p:cNvPr id="8" name="Connettore 2 7"/>
            <p:cNvCxnSpPr>
              <a:stCxn id="5" idx="3"/>
              <a:endCxn id="11" idx="1"/>
            </p:cNvCxnSpPr>
            <p:nvPr/>
          </p:nvCxnSpPr>
          <p:spPr>
            <a:xfrm flipV="1">
              <a:off x="3711227" y="1796917"/>
              <a:ext cx="1004791" cy="16264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/>
            <p:cNvCxnSpPr>
              <a:stCxn id="5" idx="3"/>
              <a:endCxn id="12" idx="1"/>
            </p:cNvCxnSpPr>
            <p:nvPr/>
          </p:nvCxnSpPr>
          <p:spPr>
            <a:xfrm>
              <a:off x="3711227" y="1959558"/>
              <a:ext cx="983838" cy="115289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o 36"/>
          <p:cNvGrpSpPr/>
          <p:nvPr/>
        </p:nvGrpSpPr>
        <p:grpSpPr>
          <a:xfrm>
            <a:off x="0" y="4143380"/>
            <a:ext cx="9143999" cy="1676111"/>
            <a:chOff x="428596" y="3571876"/>
            <a:chExt cx="9396134" cy="1676111"/>
          </a:xfrm>
        </p:grpSpPr>
        <p:sp>
          <p:nvSpPr>
            <p:cNvPr id="16" name="Rettangolo 15"/>
            <p:cNvSpPr/>
            <p:nvPr/>
          </p:nvSpPr>
          <p:spPr>
            <a:xfrm>
              <a:off x="428596" y="4143380"/>
              <a:ext cx="31432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it-IT" sz="2800" b="1" i="1" u="sng" dirty="0" smtClean="0">
                  <a:solidFill>
                    <a:srgbClr val="FF0000"/>
                  </a:solidFill>
                </a:rPr>
                <a:t>docente mediatore</a:t>
              </a:r>
              <a:endParaRPr lang="it-IT" sz="2000" b="1" i="1" u="sng" dirty="0">
                <a:solidFill>
                  <a:srgbClr val="FF0000"/>
                </a:solidFill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3571869" y="3571876"/>
              <a:ext cx="6252861" cy="1676111"/>
              <a:chOff x="3550486" y="1196752"/>
              <a:chExt cx="5750330" cy="1676111"/>
            </a:xfrm>
          </p:grpSpPr>
          <p:grpSp>
            <p:nvGrpSpPr>
              <p:cNvPr id="19" name="Gruppo 8"/>
              <p:cNvGrpSpPr/>
              <p:nvPr/>
            </p:nvGrpSpPr>
            <p:grpSpPr>
              <a:xfrm>
                <a:off x="4001078" y="1196752"/>
                <a:ext cx="5299738" cy="1676111"/>
                <a:chOff x="3641038" y="1196752"/>
                <a:chExt cx="5299738" cy="1676111"/>
              </a:xfrm>
            </p:grpSpPr>
            <p:sp>
              <p:nvSpPr>
                <p:cNvPr id="22" name="CasellaDiTesto 21"/>
                <p:cNvSpPr txBox="1"/>
                <p:nvPr/>
              </p:nvSpPr>
              <p:spPr>
                <a:xfrm>
                  <a:off x="4019297" y="1196752"/>
                  <a:ext cx="43499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dirty="0" smtClean="0"/>
                    <a:t>Opera</a:t>
                  </a:r>
                  <a:r>
                    <a:rPr lang="it-IT" sz="2400" b="1" dirty="0" smtClean="0"/>
                    <a:t> tagli </a:t>
                  </a:r>
                  <a:r>
                    <a:rPr lang="it-IT" sz="2400" dirty="0" smtClean="0"/>
                    <a:t>rispetto al programma</a:t>
                  </a:r>
                  <a:endParaRPr lang="it-IT" sz="2400" dirty="0"/>
                </a:p>
              </p:txBody>
            </p:sp>
            <p:sp>
              <p:nvSpPr>
                <p:cNvPr id="23" name="CasellaDiTesto 22"/>
                <p:cNvSpPr txBox="1"/>
                <p:nvPr/>
              </p:nvSpPr>
              <p:spPr>
                <a:xfrm>
                  <a:off x="3641038" y="2411198"/>
                  <a:ext cx="52997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dirty="0" smtClean="0"/>
                    <a:t>Esprime il </a:t>
                  </a:r>
                  <a:r>
                    <a:rPr lang="it-IT" sz="2400" b="1" dirty="0" smtClean="0"/>
                    <a:t>curricolo nascosto o implicito</a:t>
                  </a:r>
                  <a:endParaRPr lang="it-IT" sz="2400" b="1" dirty="0"/>
                </a:p>
              </p:txBody>
            </p:sp>
          </p:grpSp>
          <p:cxnSp>
            <p:nvCxnSpPr>
              <p:cNvPr id="20" name="Connettore 2 19"/>
              <p:cNvCxnSpPr>
                <a:endCxn id="22" idx="1"/>
              </p:cNvCxnSpPr>
              <p:nvPr/>
            </p:nvCxnSpPr>
            <p:spPr>
              <a:xfrm flipV="1">
                <a:off x="3550486" y="1427585"/>
                <a:ext cx="828851" cy="69786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2 20"/>
              <p:cNvCxnSpPr>
                <a:endCxn id="23" idx="1"/>
              </p:cNvCxnSpPr>
              <p:nvPr/>
            </p:nvCxnSpPr>
            <p:spPr>
              <a:xfrm>
                <a:off x="3562652" y="2196884"/>
                <a:ext cx="438426" cy="4451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onnettore 2 31"/>
            <p:cNvCxnSpPr/>
            <p:nvPr/>
          </p:nvCxnSpPr>
          <p:spPr>
            <a:xfrm flipV="1">
              <a:off x="3585098" y="4500571"/>
              <a:ext cx="956609" cy="7143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/>
            <p:cNvSpPr txBox="1"/>
            <p:nvPr/>
          </p:nvSpPr>
          <p:spPr>
            <a:xfrm>
              <a:off x="4541708" y="4214818"/>
              <a:ext cx="4661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/>
                <a:t>Definisce la </a:t>
              </a:r>
              <a:r>
                <a:rPr lang="it-IT" sz="2400" b="1" dirty="0" smtClean="0"/>
                <a:t>sua idea di disciplina</a:t>
              </a:r>
              <a:endParaRPr lang="it-IT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9900">
              <a:alpha val="4392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L’azione didattica è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assiologica</a:t>
            </a:r>
            <a:r>
              <a:rPr lang="it-IT" sz="3200" b="1" i="1" dirty="0" smtClean="0"/>
              <a:t> ( attenta ai valori )</a:t>
            </a:r>
            <a:endParaRPr lang="it-IT" sz="3200" i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4282" y="785794"/>
            <a:ext cx="8715436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95250" algn="just"/>
            <a:r>
              <a:rPr lang="it-IT" sz="2400" b="1" dirty="0" smtClean="0"/>
              <a:t>Assiologia</a:t>
            </a:r>
            <a:r>
              <a:rPr lang="it-IT" sz="2000" b="1" dirty="0" smtClean="0"/>
              <a:t> </a:t>
            </a:r>
            <a:r>
              <a:rPr lang="it-IT" sz="2000" dirty="0" smtClean="0"/>
              <a:t>è termine derivante dal greco </a:t>
            </a:r>
            <a:r>
              <a:rPr lang="it-IT" sz="2400" b="1" i="1" dirty="0" err="1" smtClean="0"/>
              <a:t>axios</a:t>
            </a:r>
            <a:r>
              <a:rPr lang="it-IT" sz="2000" dirty="0" smtClean="0"/>
              <a:t> (</a:t>
            </a:r>
            <a:r>
              <a:rPr lang="it-IT" sz="2000" b="1" i="1" dirty="0" err="1" smtClean="0"/>
              <a:t>άξιος</a:t>
            </a:r>
            <a:r>
              <a:rPr lang="it-IT" sz="2000" dirty="0" smtClean="0"/>
              <a:t>, </a:t>
            </a:r>
            <a:r>
              <a:rPr lang="it-IT" sz="2000" b="1" i="1" dirty="0" smtClean="0"/>
              <a:t>valido, degno, dotato di valore</a:t>
            </a:r>
            <a:r>
              <a:rPr lang="it-IT" sz="2000" dirty="0" smtClean="0"/>
              <a:t>) e </a:t>
            </a:r>
            <a:r>
              <a:rPr lang="it-IT" sz="2400" b="1" i="1" dirty="0" err="1" smtClean="0"/>
              <a:t>loghìa</a:t>
            </a:r>
            <a:r>
              <a:rPr lang="it-IT" sz="2000" dirty="0" smtClean="0"/>
              <a:t> (</a:t>
            </a:r>
            <a:r>
              <a:rPr lang="it-IT" sz="2000" b="1" dirty="0" err="1" smtClean="0"/>
              <a:t>λογία</a:t>
            </a:r>
            <a:r>
              <a:rPr lang="it-IT" sz="2000" dirty="0" smtClean="0"/>
              <a:t> da </a:t>
            </a:r>
            <a:r>
              <a:rPr lang="it-IT" sz="2000" b="1" dirty="0" err="1" smtClean="0"/>
              <a:t>λόγος</a:t>
            </a:r>
            <a:r>
              <a:rPr lang="it-IT" sz="2000" b="1" dirty="0" smtClean="0"/>
              <a:t> -</a:t>
            </a:r>
            <a:r>
              <a:rPr lang="it-IT" sz="2000" b="1" i="1" dirty="0" smtClean="0"/>
              <a:t>logos- studio</a:t>
            </a:r>
            <a:r>
              <a:rPr lang="it-IT" sz="2000" dirty="0" smtClean="0"/>
              <a:t>). E’ la </a:t>
            </a:r>
            <a:r>
              <a:rPr lang="it-IT" sz="2000" b="1" u="sng" dirty="0" smtClean="0">
                <a:solidFill>
                  <a:srgbClr val="FF0000"/>
                </a:solidFill>
              </a:rPr>
              <a:t>teoria che studia quali siano i valori sociali rilevanti</a:t>
            </a:r>
            <a:r>
              <a:rPr lang="it-IT" sz="2000" dirty="0" smtClean="0"/>
              <a:t>, distinguendoli dalle mere realtà di fatto. Nel far questo </a:t>
            </a:r>
            <a:r>
              <a:rPr lang="it-IT" sz="2000" b="1" i="1" dirty="0" smtClean="0"/>
              <a:t>l'assiologia</a:t>
            </a:r>
            <a:r>
              <a:rPr lang="it-IT" sz="2000" dirty="0" smtClean="0"/>
              <a:t> si riferisce a una </a:t>
            </a:r>
            <a:r>
              <a:rPr lang="it-IT" sz="2000" b="1" dirty="0" smtClean="0">
                <a:solidFill>
                  <a:srgbClr val="FF0000"/>
                </a:solidFill>
              </a:rPr>
              <a:t>gerarchia ideale di valori</a:t>
            </a:r>
            <a:r>
              <a:rPr lang="it-IT" sz="2000" dirty="0" smtClean="0"/>
              <a:t>, ai quali dobbiamo </a:t>
            </a:r>
            <a:r>
              <a:rPr lang="it-IT" sz="2000" b="1" dirty="0" smtClean="0"/>
              <a:t>adeguarci</a:t>
            </a:r>
            <a:r>
              <a:rPr lang="it-IT" sz="2000" dirty="0" smtClean="0"/>
              <a:t> e che dobbiamo</a:t>
            </a:r>
            <a:r>
              <a:rPr lang="it-IT" sz="2000" b="1" dirty="0" smtClean="0"/>
              <a:t> aspirare a realizzare, </a:t>
            </a:r>
            <a:r>
              <a:rPr lang="it-IT" sz="2000" dirty="0" smtClean="0"/>
              <a:t>quanto più possibile.</a:t>
            </a:r>
            <a:endParaRPr lang="it-IT" sz="20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0" y="2928934"/>
            <a:ext cx="9143999" cy="3349257"/>
            <a:chOff x="0" y="3143248"/>
            <a:chExt cx="9143999" cy="3414907"/>
          </a:xfrm>
        </p:grpSpPr>
        <p:grpSp>
          <p:nvGrpSpPr>
            <p:cNvPr id="4" name="Gruppo 3"/>
            <p:cNvGrpSpPr/>
            <p:nvPr/>
          </p:nvGrpSpPr>
          <p:grpSpPr>
            <a:xfrm>
              <a:off x="0" y="3143248"/>
              <a:ext cx="9143999" cy="3414907"/>
              <a:chOff x="428596" y="2214554"/>
              <a:chExt cx="8840886" cy="3414907"/>
            </a:xfrm>
          </p:grpSpPr>
          <p:sp>
            <p:nvSpPr>
              <p:cNvPr id="5" name="Rettangolo 4"/>
              <p:cNvSpPr/>
              <p:nvPr/>
            </p:nvSpPr>
            <p:spPr>
              <a:xfrm>
                <a:off x="428596" y="3071810"/>
                <a:ext cx="4213234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it-IT" sz="2800" b="1" i="1" u="sng" dirty="0" smtClean="0">
                    <a:solidFill>
                      <a:srgbClr val="FF0000"/>
                    </a:solidFill>
                  </a:rPr>
                  <a:t>Scelte didattiche</a:t>
                </a:r>
              </a:p>
              <a:p>
                <a:pPr lvl="0" algn="r"/>
                <a:r>
                  <a:rPr lang="it-IT" sz="2000" dirty="0" smtClean="0"/>
                  <a:t>su contenuti, materiali, compiti, criteri valutativi,  operate </a:t>
                </a:r>
                <a:r>
                  <a:rPr lang="it-IT" sz="2000" b="1" dirty="0" smtClean="0"/>
                  <a:t>in rapporto a</a:t>
                </a:r>
                <a:endParaRPr lang="it-IT" b="1" dirty="0"/>
              </a:p>
            </p:txBody>
          </p:sp>
          <p:grpSp>
            <p:nvGrpSpPr>
              <p:cNvPr id="6" name="Gruppo 16"/>
              <p:cNvGrpSpPr/>
              <p:nvPr/>
            </p:nvGrpSpPr>
            <p:grpSpPr>
              <a:xfrm>
                <a:off x="4539399" y="2214554"/>
                <a:ext cx="4730083" cy="1426643"/>
                <a:chOff x="4440259" y="-160570"/>
                <a:chExt cx="4349935" cy="1426643"/>
              </a:xfrm>
            </p:grpSpPr>
            <p:sp>
              <p:nvSpPr>
                <p:cNvPr id="12" name="CasellaDiTesto 11"/>
                <p:cNvSpPr txBox="1"/>
                <p:nvPr/>
              </p:nvSpPr>
              <p:spPr>
                <a:xfrm>
                  <a:off x="4440259" y="-160570"/>
                  <a:ext cx="434993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 smtClean="0"/>
                    <a:t>VALORI </a:t>
                  </a:r>
                  <a:r>
                    <a:rPr lang="it-IT" sz="2400" dirty="0" smtClean="0"/>
                    <a:t>del soggetto inserito</a:t>
                  </a:r>
                </a:p>
                <a:p>
                  <a:r>
                    <a:rPr lang="it-IT" sz="2400" dirty="0" smtClean="0"/>
                    <a:t> in </a:t>
                  </a:r>
                  <a:r>
                    <a:rPr lang="it-IT" sz="2400" b="1" dirty="0" smtClean="0"/>
                    <a:t>ambito sociale</a:t>
                  </a:r>
                  <a:endParaRPr lang="it-IT" sz="2400" b="1" dirty="0"/>
                </a:p>
              </p:txBody>
            </p:sp>
            <p:cxnSp>
              <p:nvCxnSpPr>
                <p:cNvPr id="10" name="Connettore 2 9"/>
                <p:cNvCxnSpPr>
                  <a:stCxn id="5" idx="3"/>
                </p:cNvCxnSpPr>
                <p:nvPr/>
              </p:nvCxnSpPr>
              <p:spPr>
                <a:xfrm flipV="1">
                  <a:off x="4534458" y="553810"/>
                  <a:ext cx="889264" cy="712263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Connettore 2 6"/>
              <p:cNvCxnSpPr>
                <a:stCxn id="5" idx="3"/>
              </p:cNvCxnSpPr>
              <p:nvPr/>
            </p:nvCxnSpPr>
            <p:spPr>
              <a:xfrm>
                <a:off x="4641830" y="3641197"/>
                <a:ext cx="1105119" cy="787935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CasellaDiTesto 7"/>
              <p:cNvSpPr txBox="1"/>
              <p:nvPr/>
            </p:nvSpPr>
            <p:spPr>
              <a:xfrm>
                <a:off x="4434620" y="4429132"/>
                <a:ext cx="46615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 smtClean="0"/>
                  <a:t>EPISTEMOLOGIA, </a:t>
                </a:r>
                <a:r>
                  <a:rPr lang="it-IT" sz="2400" dirty="0" smtClean="0"/>
                  <a:t>le</a:t>
                </a:r>
                <a:r>
                  <a:rPr lang="it-IT" sz="2400" b="1" dirty="0" smtClean="0"/>
                  <a:t> </a:t>
                </a:r>
                <a:r>
                  <a:rPr lang="it-IT" sz="2400" dirty="0" smtClean="0"/>
                  <a:t>logiche disciplinari viste in rapporto alla loro </a:t>
                </a:r>
                <a:r>
                  <a:rPr lang="it-IT" sz="2400" b="1" dirty="0" smtClean="0"/>
                  <a:t>significatività</a:t>
                </a:r>
                <a:endParaRPr lang="it-IT" sz="2400" b="1" dirty="0"/>
              </a:p>
            </p:txBody>
          </p:sp>
        </p:grpSp>
        <p:pic>
          <p:nvPicPr>
            <p:cNvPr id="3074" name="Picture 2" descr="dem p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16" y="3857628"/>
              <a:ext cx="1803751" cy="13573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</p:grpSp>
      <p:sp>
        <p:nvSpPr>
          <p:cNvPr id="32" name="Cubo 31">
            <a:hlinkClick r:id="rId3" action="ppaction://hlinksldjump"/>
          </p:cNvPr>
          <p:cNvSpPr/>
          <p:nvPr/>
        </p:nvSpPr>
        <p:spPr>
          <a:xfrm>
            <a:off x="8858280" y="6647830"/>
            <a:ext cx="285720" cy="21017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1225689"/>
            <a:ext cx="84296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I </a:t>
            </a:r>
            <a:r>
              <a:rPr lang="it-IT" sz="2400" b="1" dirty="0" smtClean="0"/>
              <a:t>saperi</a:t>
            </a:r>
            <a:r>
              <a:rPr lang="it-IT" sz="2400" dirty="0" smtClean="0"/>
              <a:t> assumono una funzione </a:t>
            </a:r>
            <a:r>
              <a:rPr lang="it-IT" sz="2400" b="1" dirty="0" smtClean="0"/>
              <a:t>descrittiva, interpretativa, regolativa e normativa </a:t>
            </a:r>
            <a:r>
              <a:rPr lang="it-IT" sz="2400" dirty="0" smtClean="0"/>
              <a:t>della realtà; questo è il loro </a:t>
            </a:r>
            <a:r>
              <a:rPr lang="it-IT" sz="2400" b="1" dirty="0" smtClean="0">
                <a:solidFill>
                  <a:srgbClr val="FF0000"/>
                </a:solidFill>
              </a:rPr>
              <a:t>valore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formativo</a:t>
            </a:r>
            <a:r>
              <a:rPr lang="it-IT" sz="2400" dirty="0" smtClean="0"/>
              <a:t>. Essi implicano altresì, proprio in tale prospettiva, che il</a:t>
            </a:r>
          </a:p>
          <a:p>
            <a:pPr algn="just"/>
            <a:r>
              <a:rPr lang="it-IT" sz="2400" dirty="0" smtClean="0"/>
              <a:t>soggetto si prepari ad </a:t>
            </a:r>
            <a:r>
              <a:rPr lang="it-IT" sz="2400" b="1" dirty="0" smtClean="0"/>
              <a:t>affrontare compiti relazionali e decisionali</a:t>
            </a:r>
            <a:r>
              <a:rPr lang="it-IT" sz="2400" dirty="0" smtClean="0"/>
              <a:t>, che impongono </a:t>
            </a:r>
            <a:r>
              <a:rPr lang="it-IT" sz="2400" b="1" dirty="0" smtClean="0"/>
              <a:t>scelte etiche e valoriali</a:t>
            </a:r>
            <a:r>
              <a:rPr lang="it-IT" sz="2400" dirty="0" smtClean="0"/>
              <a:t>. </a:t>
            </a:r>
          </a:p>
          <a:p>
            <a:pPr algn="just"/>
            <a:endParaRPr lang="it-IT" sz="1400" b="1" dirty="0" smtClean="0"/>
          </a:p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L’asse culturale </a:t>
            </a:r>
            <a:r>
              <a:rPr lang="it-IT" sz="2400" b="1" dirty="0" err="1" smtClean="0">
                <a:solidFill>
                  <a:srgbClr val="FF0000"/>
                </a:solidFill>
              </a:rPr>
              <a:t>storico-sociale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prevede competenze in uscita dall’obbligo scolastico, configurate come </a:t>
            </a:r>
            <a:r>
              <a:rPr lang="it-IT" sz="2400" b="1" dirty="0" smtClean="0"/>
              <a:t>capacità di riconoscere il valore etico di norme e leggi,</a:t>
            </a:r>
            <a:r>
              <a:rPr lang="it-IT" sz="2400" dirty="0" smtClean="0"/>
              <a:t> a livello personale e intersoggettivo.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Più generalmente le </a:t>
            </a:r>
            <a:r>
              <a:rPr lang="it-IT" sz="2400" b="1" dirty="0" smtClean="0"/>
              <a:t>competenze chiave di cittadinanza a livello europeo </a:t>
            </a:r>
            <a:r>
              <a:rPr lang="it-IT" sz="2400" dirty="0" smtClean="0"/>
              <a:t>implicano lo stretto </a:t>
            </a:r>
            <a:r>
              <a:rPr lang="it-IT" sz="2400" b="1" dirty="0" smtClean="0"/>
              <a:t>legame tra compiti cognitivi e applicativi </a:t>
            </a:r>
            <a:r>
              <a:rPr lang="it-IT" sz="2400" dirty="0" smtClean="0"/>
              <a:t>e </a:t>
            </a:r>
            <a:r>
              <a:rPr lang="it-IT" sz="2400" b="1" dirty="0" smtClean="0"/>
              <a:t>competenze socio-relazionali </a:t>
            </a:r>
            <a:r>
              <a:rPr lang="it-IT" sz="2400" dirty="0" smtClean="0"/>
              <a:t>( operanti all’interno di </a:t>
            </a:r>
            <a:r>
              <a:rPr lang="it-IT" sz="2400" b="1" dirty="0" smtClean="0">
                <a:solidFill>
                  <a:srgbClr val="FF0000"/>
                </a:solidFill>
              </a:rPr>
              <a:t>sfondi </a:t>
            </a:r>
            <a:r>
              <a:rPr lang="it-IT" sz="2400" b="1" dirty="0" err="1" smtClean="0">
                <a:solidFill>
                  <a:srgbClr val="FF0000"/>
                </a:solidFill>
              </a:rPr>
              <a:t>etico-valoriali</a:t>
            </a:r>
            <a:r>
              <a:rPr lang="it-IT" sz="2400" dirty="0" smtClean="0"/>
              <a:t>, che regolano la vita del cittadino, socialmente relazionato alla sua comunità ).</a:t>
            </a:r>
            <a:endParaRPr lang="it-IT" sz="24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9900">
              <a:alpha val="4392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Il discorso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assiologico</a:t>
            </a:r>
            <a:r>
              <a:rPr lang="it-IT" sz="3200" b="1" i="1" dirty="0" smtClean="0"/>
              <a:t> sui </a:t>
            </a:r>
            <a:r>
              <a:rPr lang="it-IT" sz="3200" b="1" i="1" dirty="0" smtClean="0">
                <a:solidFill>
                  <a:srgbClr val="FF0000"/>
                </a:solidFill>
              </a:rPr>
              <a:t>valori</a:t>
            </a:r>
            <a:r>
              <a:rPr lang="it-IT" sz="3200" b="1" i="1" dirty="0" smtClean="0"/>
              <a:t> </a:t>
            </a:r>
            <a:br>
              <a:rPr lang="it-IT" sz="3200" b="1" i="1" dirty="0" smtClean="0"/>
            </a:br>
            <a:r>
              <a:rPr lang="it-IT" sz="3200" b="1" i="1" dirty="0" smtClean="0">
                <a:solidFill>
                  <a:srgbClr val="FF0000"/>
                </a:solidFill>
              </a:rPr>
              <a:t>si intreccia </a:t>
            </a:r>
            <a:r>
              <a:rPr lang="it-IT" sz="3200" b="1" i="1" dirty="0" smtClean="0"/>
              <a:t>a quello sulle </a:t>
            </a:r>
            <a:r>
              <a:rPr lang="it-IT" sz="3200" b="1" i="1" dirty="0" smtClean="0">
                <a:solidFill>
                  <a:srgbClr val="FF0000"/>
                </a:solidFill>
              </a:rPr>
              <a:t>competenze</a:t>
            </a:r>
            <a:r>
              <a:rPr lang="it-IT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9167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0" y="3214686"/>
            <a:ext cx="9144000" cy="1785950"/>
          </a:xfrm>
          <a:prstGeom prst="rect">
            <a:avLst/>
          </a:prstGeom>
          <a:solidFill>
            <a:schemeClr val="accent2">
              <a:lumMod val="50000"/>
              <a:alpha val="6902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4282" y="0"/>
            <a:ext cx="8929718" cy="6555641"/>
          </a:xfrm>
          <a:prstGeom prst="rect">
            <a:avLst/>
          </a:prstGeom>
          <a:solidFill>
            <a:srgbClr val="1E1C11">
              <a:alpha val="1882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Competenze di base a conclusione dell’obbligo di istruzione</a:t>
            </a:r>
          </a:p>
          <a:p>
            <a:pPr algn="ctr"/>
            <a:endParaRPr lang="it-IT" sz="2400" b="1" dirty="0" smtClean="0"/>
          </a:p>
          <a:p>
            <a:pPr algn="ctr"/>
            <a:r>
              <a:rPr lang="it-IT" sz="3200" b="1" i="1" dirty="0" smtClean="0">
                <a:solidFill>
                  <a:schemeClr val="bg1"/>
                </a:solidFill>
              </a:rPr>
              <a:t>Asse storico - sociale</a:t>
            </a:r>
          </a:p>
          <a:p>
            <a:endParaRPr lang="it-IT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400" dirty="0" smtClean="0">
                <a:solidFill>
                  <a:schemeClr val="bg1"/>
                </a:solidFill>
              </a:rPr>
              <a:t>Comprendere il </a:t>
            </a:r>
            <a:r>
              <a:rPr lang="it-IT" sz="2400" b="1" dirty="0" smtClean="0">
                <a:solidFill>
                  <a:srgbClr val="FFFF00"/>
                </a:solidFill>
              </a:rPr>
              <a:t>cambiamento e la diversità dei tempi storici </a:t>
            </a:r>
            <a:r>
              <a:rPr lang="it-IT" sz="2400" dirty="0" smtClean="0">
                <a:solidFill>
                  <a:schemeClr val="bg1"/>
                </a:solidFill>
              </a:rPr>
              <a:t>in una </a:t>
            </a:r>
            <a:r>
              <a:rPr lang="it-IT" sz="2400" b="1" dirty="0" smtClean="0">
                <a:solidFill>
                  <a:schemeClr val="bg1"/>
                </a:solidFill>
              </a:rPr>
              <a:t>dimensione diacronica</a:t>
            </a:r>
            <a:r>
              <a:rPr lang="it-IT" sz="2400" dirty="0" smtClean="0">
                <a:solidFill>
                  <a:schemeClr val="bg1"/>
                </a:solidFill>
              </a:rPr>
              <a:t> attraverso il </a:t>
            </a:r>
            <a:r>
              <a:rPr lang="it-IT" sz="2400" b="1" dirty="0" smtClean="0">
                <a:solidFill>
                  <a:srgbClr val="FFFF00"/>
                </a:solidFill>
              </a:rPr>
              <a:t>confronto fra epoche </a:t>
            </a:r>
            <a:r>
              <a:rPr lang="it-IT" sz="2400" dirty="0" smtClean="0">
                <a:solidFill>
                  <a:schemeClr val="bg1"/>
                </a:solidFill>
              </a:rPr>
              <a:t>e in una </a:t>
            </a:r>
            <a:r>
              <a:rPr lang="it-IT" sz="2400" b="1" dirty="0" smtClean="0">
                <a:solidFill>
                  <a:schemeClr val="bg1"/>
                </a:solidFill>
              </a:rPr>
              <a:t>dimensione sincronica </a:t>
            </a:r>
            <a:r>
              <a:rPr lang="it-IT" sz="2400" dirty="0" smtClean="0">
                <a:solidFill>
                  <a:schemeClr val="bg1"/>
                </a:solidFill>
              </a:rPr>
              <a:t>attraverso il </a:t>
            </a:r>
            <a:r>
              <a:rPr lang="it-IT" sz="2400" b="1" dirty="0" smtClean="0">
                <a:solidFill>
                  <a:srgbClr val="FFFF00"/>
                </a:solidFill>
              </a:rPr>
              <a:t>confronto fra aree geografiche e culturali</a:t>
            </a:r>
            <a:r>
              <a:rPr lang="it-IT" sz="2400" dirty="0" smtClean="0">
                <a:solidFill>
                  <a:srgbClr val="FFFF00"/>
                </a:solidFill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endParaRPr lang="it-IT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400" b="1" dirty="0" smtClean="0">
                <a:solidFill>
                  <a:schemeClr val="bg1"/>
                </a:solidFill>
              </a:rPr>
              <a:t>     Collocare l’esperienza personale in un </a:t>
            </a:r>
            <a:r>
              <a:rPr lang="it-IT" sz="2400" b="1" dirty="0" smtClean="0">
                <a:solidFill>
                  <a:srgbClr val="FFFF00"/>
                </a:solidFill>
              </a:rPr>
              <a:t>sistema di regole </a:t>
            </a:r>
            <a:r>
              <a:rPr lang="it-IT" sz="2400" b="1" dirty="0" smtClean="0">
                <a:solidFill>
                  <a:schemeClr val="bg1"/>
                </a:solidFill>
              </a:rPr>
              <a:t>fondato sul </a:t>
            </a:r>
            <a:r>
              <a:rPr lang="it-IT" sz="2400" b="1" dirty="0" smtClean="0">
                <a:solidFill>
                  <a:srgbClr val="FFFF00"/>
                </a:solidFill>
              </a:rPr>
              <a:t>reciproco riconoscimento dei diritti </a:t>
            </a:r>
            <a:r>
              <a:rPr lang="it-IT" sz="2400" b="1" dirty="0" smtClean="0">
                <a:solidFill>
                  <a:schemeClr val="bg1"/>
                </a:solidFill>
              </a:rPr>
              <a:t>garantiti dalla Costituzione, </a:t>
            </a:r>
            <a:r>
              <a:rPr lang="it-IT" sz="2400" b="1" dirty="0" smtClean="0">
                <a:solidFill>
                  <a:srgbClr val="FFFF00"/>
                </a:solidFill>
              </a:rPr>
              <a:t>a tutela della persona, della collettività e dell’ambiente</a:t>
            </a:r>
          </a:p>
          <a:p>
            <a:pPr marL="342900" indent="-342900"/>
            <a:endParaRPr lang="it-IT" sz="24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it-IT" sz="2400" b="1" dirty="0" smtClean="0">
                <a:solidFill>
                  <a:schemeClr val="bg1"/>
                </a:solidFill>
              </a:rPr>
              <a:t>3.   Riconoscere le </a:t>
            </a:r>
            <a:r>
              <a:rPr lang="it-IT" sz="2400" b="1" dirty="0" smtClean="0">
                <a:solidFill>
                  <a:srgbClr val="FFFF00"/>
                </a:solidFill>
              </a:rPr>
              <a:t>caratteristiche essenziali del sistema socio economico </a:t>
            </a:r>
            <a:r>
              <a:rPr lang="it-IT" sz="2400" b="1" dirty="0" smtClean="0">
                <a:solidFill>
                  <a:schemeClr val="bg1"/>
                </a:solidFill>
              </a:rPr>
              <a:t>per orientarsi nel tessuto produttivo del proprio territorio.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2" name="Cubo 1">
            <a:hlinkClick r:id="rId3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r="2973"/>
          <a:stretch>
            <a:fillRect/>
          </a:stretch>
        </p:blipFill>
        <p:spPr bwMode="auto">
          <a:xfrm>
            <a:off x="166688" y="147638"/>
            <a:ext cx="8548716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214282" y="0"/>
            <a:ext cx="45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/>
              <a:t>Competenze chiave di cittadinanza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>
            <a:hlinkClick r:id="rId2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9900">
              <a:alpha val="4392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Trasposizione didattica  come</a:t>
            </a:r>
            <a:br>
              <a:rPr lang="it-IT" sz="3200" b="1" i="1" dirty="0" smtClean="0"/>
            </a:br>
            <a:r>
              <a:rPr lang="it-IT" sz="3200" b="1" i="1" dirty="0" smtClean="0"/>
              <a:t> </a:t>
            </a:r>
            <a:r>
              <a:rPr lang="it-IT" sz="3200" b="1" i="1" dirty="0" smtClean="0">
                <a:solidFill>
                  <a:srgbClr val="FF0000"/>
                </a:solidFill>
              </a:rPr>
              <a:t>distanza / vicinanza </a:t>
            </a:r>
            <a:r>
              <a:rPr lang="it-IT" sz="3200" b="1" i="1" dirty="0" smtClean="0"/>
              <a:t>rispetto al sapere esperto</a:t>
            </a:r>
            <a:r>
              <a:rPr lang="it-IT" sz="2400" dirty="0" smtClean="0"/>
              <a:t>.</a:t>
            </a:r>
          </a:p>
        </p:txBody>
      </p:sp>
      <p:grpSp>
        <p:nvGrpSpPr>
          <p:cNvPr id="6" name="Gruppo 3"/>
          <p:cNvGrpSpPr/>
          <p:nvPr/>
        </p:nvGrpSpPr>
        <p:grpSpPr>
          <a:xfrm>
            <a:off x="0" y="1428736"/>
            <a:ext cx="6357950" cy="4597445"/>
            <a:chOff x="428596" y="2360230"/>
            <a:chExt cx="6147192" cy="4687563"/>
          </a:xfrm>
        </p:grpSpPr>
        <p:sp>
          <p:nvSpPr>
            <p:cNvPr id="8" name="Rettangolo 7"/>
            <p:cNvSpPr/>
            <p:nvPr/>
          </p:nvSpPr>
          <p:spPr>
            <a:xfrm>
              <a:off x="880642" y="4179444"/>
              <a:ext cx="4075094" cy="659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3600" b="1" i="1" dirty="0" smtClean="0">
                  <a:solidFill>
                    <a:srgbClr val="FF0000"/>
                  </a:solidFill>
                </a:rPr>
                <a:t>Oggetti scientifici</a:t>
              </a:r>
            </a:p>
          </p:txBody>
        </p:sp>
        <p:grpSp>
          <p:nvGrpSpPr>
            <p:cNvPr id="9" name="Gruppo 16"/>
            <p:cNvGrpSpPr/>
            <p:nvPr/>
          </p:nvGrpSpPr>
          <p:grpSpPr>
            <a:xfrm>
              <a:off x="428596" y="2360230"/>
              <a:ext cx="6147192" cy="1892634"/>
              <a:chOff x="659832" y="-14894"/>
              <a:chExt cx="5653154" cy="1892634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659832" y="-14894"/>
                <a:ext cx="5653154" cy="97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800" b="1" dirty="0" smtClean="0"/>
                  <a:t>DISTANTI  - </a:t>
                </a:r>
                <a:r>
                  <a:rPr lang="it-IT" sz="2800" dirty="0" smtClean="0"/>
                  <a:t>analizzabili, misurabili, formalizzabili, simulabili</a:t>
                </a:r>
                <a:endParaRPr lang="it-IT" sz="2800" dirty="0"/>
              </a:p>
            </p:txBody>
          </p:sp>
          <p:cxnSp>
            <p:nvCxnSpPr>
              <p:cNvPr id="13" name="Connettore 2 12"/>
              <p:cNvCxnSpPr/>
              <p:nvPr/>
            </p:nvCxnSpPr>
            <p:spPr>
              <a:xfrm flipV="1">
                <a:off x="2099959" y="494974"/>
                <a:ext cx="20779" cy="1382766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nettore 2 9"/>
            <p:cNvCxnSpPr/>
            <p:nvPr/>
          </p:nvCxnSpPr>
          <p:spPr>
            <a:xfrm>
              <a:off x="3038893" y="4840220"/>
              <a:ext cx="14329" cy="1307603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/>
            <p:cNvSpPr txBox="1"/>
            <p:nvPr/>
          </p:nvSpPr>
          <p:spPr>
            <a:xfrm>
              <a:off x="428596" y="6074984"/>
              <a:ext cx="6042897" cy="972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800" b="1" dirty="0" smtClean="0"/>
                <a:t>VICINI -  </a:t>
              </a:r>
              <a:r>
                <a:rPr lang="it-IT" sz="2800" dirty="0" smtClean="0"/>
                <a:t>esperibili, osservabili, </a:t>
              </a:r>
              <a:br>
                <a:rPr lang="it-IT" sz="2800" dirty="0" smtClean="0"/>
              </a:br>
              <a:r>
                <a:rPr lang="it-IT" sz="2800" dirty="0" smtClean="0"/>
                <a:t>operativi in contesto   </a:t>
              </a:r>
              <a:endParaRPr lang="it-IT" sz="2800" dirty="0"/>
            </a:p>
          </p:txBody>
        </p:sp>
      </p:grpSp>
      <p:pic>
        <p:nvPicPr>
          <p:cNvPr id="6146" name="Picture 2" descr="http://www.energiadalvento.com/capitolo2/tecnologia-della-turbina-eolica/img/spaccato-turbina-eol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142984"/>
            <a:ext cx="2228872" cy="2199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148" name="Picture 4" descr="Turbina asse orizzontale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357950" y="3429000"/>
            <a:ext cx="2309834" cy="280644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214678" y="928670"/>
            <a:ext cx="5715040" cy="5500726"/>
          </a:xfrm>
          <a:prstGeom prst="roundRect">
            <a:avLst/>
          </a:prstGeom>
          <a:solidFill>
            <a:srgbClr val="FFC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ubo 1">
            <a:hlinkClick r:id="rId2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0" y="2928934"/>
            <a:ext cx="40251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i="1" dirty="0" smtClean="0">
                <a:solidFill>
                  <a:srgbClr val="FF0000"/>
                </a:solidFill>
              </a:rPr>
              <a:t>Distanza / </a:t>
            </a:r>
            <a:br>
              <a:rPr lang="it-IT" sz="3200" b="1" i="1" dirty="0" smtClean="0">
                <a:solidFill>
                  <a:srgbClr val="FF0000"/>
                </a:solidFill>
              </a:rPr>
            </a:br>
            <a:r>
              <a:rPr lang="it-IT" sz="3200" b="1" i="1" dirty="0" smtClean="0">
                <a:solidFill>
                  <a:srgbClr val="FF0000"/>
                </a:solidFill>
              </a:rPr>
              <a:t>vicinanza</a:t>
            </a:r>
            <a:br>
              <a:rPr lang="it-IT" sz="3200" b="1" i="1" dirty="0" smtClean="0">
                <a:solidFill>
                  <a:srgbClr val="FF0000"/>
                </a:solidFill>
              </a:rPr>
            </a:br>
            <a:r>
              <a:rPr lang="it-IT" sz="3200" b="1" i="1" dirty="0" smtClean="0">
                <a:solidFill>
                  <a:srgbClr val="FF0000"/>
                </a:solidFill>
              </a:rPr>
              <a:t>dell’oggetto</a:t>
            </a:r>
          </a:p>
          <a:p>
            <a:pPr lvl="0" algn="ctr"/>
            <a:r>
              <a:rPr lang="it-IT" sz="2800" dirty="0" smtClean="0"/>
              <a:t>legata a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1482710" y="1071546"/>
            <a:ext cx="7661290" cy="4572032"/>
            <a:chOff x="1482710" y="857232"/>
            <a:chExt cx="7661290" cy="4526007"/>
          </a:xfrm>
        </p:grpSpPr>
        <p:sp>
          <p:nvSpPr>
            <p:cNvPr id="4" name="Freccia a destra 3"/>
            <p:cNvSpPr/>
            <p:nvPr/>
          </p:nvSpPr>
          <p:spPr>
            <a:xfrm rot="20206409">
              <a:off x="1869845" y="2517920"/>
              <a:ext cx="2307965" cy="27947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Freccia a destra 4"/>
            <p:cNvSpPr/>
            <p:nvPr/>
          </p:nvSpPr>
          <p:spPr>
            <a:xfrm rot="1442173">
              <a:off x="2108230" y="4299714"/>
              <a:ext cx="2032503" cy="2754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Freccia a destra 5"/>
            <p:cNvSpPr/>
            <p:nvPr/>
          </p:nvSpPr>
          <p:spPr>
            <a:xfrm rot="20762068">
              <a:off x="1933518" y="3311911"/>
              <a:ext cx="2077629" cy="26107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4067944" y="857232"/>
              <a:ext cx="4790336" cy="88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i="1" dirty="0" smtClean="0">
                  <a:solidFill>
                    <a:srgbClr val="FF0000"/>
                  </a:solidFill>
                </a:rPr>
                <a:t>Esigenze della società </a:t>
              </a:r>
              <a:r>
                <a:rPr lang="it-IT" sz="2400" dirty="0" smtClean="0"/>
                <a:t>di carattere  culturale e formativo</a:t>
              </a:r>
              <a:endParaRPr lang="it-IT" sz="2800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071934" y="2786058"/>
              <a:ext cx="5072066" cy="1249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i="1" dirty="0" smtClean="0">
                  <a:solidFill>
                    <a:srgbClr val="FF0000"/>
                  </a:solidFill>
                </a:rPr>
                <a:t>Accessibilità</a:t>
              </a:r>
              <a:r>
                <a:rPr lang="it-IT" sz="2800" dirty="0" smtClean="0"/>
                <a:t> </a:t>
              </a:r>
              <a:r>
                <a:rPr lang="it-IT" sz="2400" dirty="0" smtClean="0"/>
                <a:t>, in relazione alle esigenze dei soggetti ( stili di apprendimento, preconoscenze )</a:t>
              </a:r>
              <a:endParaRPr lang="it-IT" sz="2400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4067944" y="4429132"/>
              <a:ext cx="41834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i="1" dirty="0" smtClean="0">
                  <a:solidFill>
                    <a:srgbClr val="FF0000"/>
                  </a:solidFill>
                </a:rPr>
                <a:t>Padronanza struttura  interna </a:t>
              </a:r>
              <a:r>
                <a:rPr lang="it-IT" sz="2400" dirty="0" smtClean="0"/>
                <a:t>e forma scientifica</a:t>
              </a:r>
              <a:endParaRPr lang="it-IT" sz="2800" dirty="0"/>
            </a:p>
          </p:txBody>
        </p:sp>
        <p:sp>
          <p:nvSpPr>
            <p:cNvPr id="11" name="Freccia a destra 10"/>
            <p:cNvSpPr/>
            <p:nvPr/>
          </p:nvSpPr>
          <p:spPr>
            <a:xfrm rot="19671439">
              <a:off x="1482710" y="1879504"/>
              <a:ext cx="2722198" cy="26666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067944" y="1866888"/>
              <a:ext cx="5076056" cy="88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i="1" dirty="0" smtClean="0">
                  <a:solidFill>
                    <a:srgbClr val="FF0000"/>
                  </a:solidFill>
                </a:rPr>
                <a:t>Pertinenza</a:t>
              </a:r>
              <a:r>
                <a:rPr lang="it-IT" sz="2800" dirty="0" smtClean="0"/>
                <a:t> </a:t>
              </a:r>
              <a:r>
                <a:rPr lang="it-IT" sz="2400" dirty="0" smtClean="0"/>
                <a:t>– prossimità, </a:t>
              </a:r>
            </a:p>
            <a:p>
              <a:r>
                <a:rPr lang="it-IT" sz="2400" dirty="0" smtClean="0"/>
                <a:t>possibilità di richiamo, </a:t>
              </a:r>
              <a:r>
                <a:rPr lang="it-IT" sz="2400" i="1" dirty="0" smtClean="0"/>
                <a:t>modello</a:t>
              </a:r>
              <a:endParaRPr lang="it-IT" sz="2400" i="1" dirty="0"/>
            </a:p>
          </p:txBody>
        </p:sp>
      </p:grpSp>
      <p:sp>
        <p:nvSpPr>
          <p:cNvPr id="15" name="Rettangolo 1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9900">
              <a:alpha val="4392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Distanza / vicinanza e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formatività</a:t>
            </a:r>
            <a:r>
              <a:rPr lang="it-IT" sz="3200" b="1" i="1" dirty="0" smtClean="0"/>
              <a:t> dell’oggetto</a:t>
            </a:r>
            <a:endParaRPr lang="it-IT" sz="2400" dirty="0" smtClean="0"/>
          </a:p>
        </p:txBody>
      </p:sp>
      <p:sp>
        <p:nvSpPr>
          <p:cNvPr id="16" name="Rettangolo 15"/>
          <p:cNvSpPr/>
          <p:nvPr/>
        </p:nvSpPr>
        <p:spPr>
          <a:xfrm>
            <a:off x="3929058" y="5780782"/>
            <a:ext cx="48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i="1" dirty="0" err="1" smtClean="0">
                <a:solidFill>
                  <a:srgbClr val="C00000"/>
                </a:solidFill>
              </a:rPr>
              <a:t>Formatività</a:t>
            </a:r>
            <a:r>
              <a:rPr lang="it-IT" sz="3200" b="1" i="1" dirty="0" smtClean="0">
                <a:solidFill>
                  <a:srgbClr val="C00000"/>
                </a:solidFill>
              </a:rPr>
              <a:t> dell’oggetto</a:t>
            </a:r>
            <a:endParaRPr lang="it-IT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trasposizione didattica</a:t>
            </a:r>
            <a:endParaRPr lang="it-IT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64305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Il</a:t>
            </a:r>
            <a:r>
              <a:rPr lang="it-IT" sz="3200" b="1" dirty="0" smtClean="0">
                <a:solidFill>
                  <a:srgbClr val="C00000"/>
                </a:solidFill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sapere sapiente  </a:t>
            </a:r>
            <a:r>
              <a:rPr lang="it-IT" sz="3200" dirty="0" smtClean="0"/>
              <a:t>diviene</a:t>
            </a:r>
            <a:r>
              <a:rPr lang="it-IT" sz="32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sapere insegnato </a:t>
            </a:r>
          </a:p>
          <a:p>
            <a:pPr algn="r"/>
            <a:r>
              <a:rPr lang="it-IT" sz="3200" dirty="0" smtClean="0"/>
              <a:t>e poi </a:t>
            </a:r>
            <a:r>
              <a:rPr lang="it-IT" sz="3200" b="1" dirty="0" smtClean="0">
                <a:solidFill>
                  <a:srgbClr val="FF0000"/>
                </a:solidFill>
              </a:rPr>
              <a:t>sapere appreso</a:t>
            </a:r>
          </a:p>
          <a:p>
            <a:r>
              <a:rPr lang="it-IT" sz="2400" dirty="0" smtClean="0"/>
              <a:t>( </a:t>
            </a:r>
            <a:r>
              <a:rPr lang="it-IT" sz="2400" b="1" dirty="0" err="1" smtClean="0">
                <a:solidFill>
                  <a:srgbClr val="006600"/>
                </a:solidFill>
              </a:rPr>
              <a:t>Chevallard</a:t>
            </a:r>
            <a:r>
              <a:rPr lang="it-IT" sz="2400" b="1" dirty="0" smtClean="0">
                <a:solidFill>
                  <a:srgbClr val="00B050"/>
                </a:solidFill>
              </a:rPr>
              <a:t> 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grpSp>
        <p:nvGrpSpPr>
          <p:cNvPr id="34" name="Gruppo 33"/>
          <p:cNvGrpSpPr/>
          <p:nvPr/>
        </p:nvGrpSpPr>
        <p:grpSpPr>
          <a:xfrm>
            <a:off x="0" y="4214818"/>
            <a:ext cx="9144000" cy="2043184"/>
            <a:chOff x="0" y="4214818"/>
            <a:chExt cx="9144000" cy="2043184"/>
          </a:xfrm>
        </p:grpSpPr>
        <p:sp>
          <p:nvSpPr>
            <p:cNvPr id="7" name="CasellaDiTesto 6">
              <a:hlinkClick r:id="rId2" action="ppaction://hlinksldjump"/>
            </p:cNvPr>
            <p:cNvSpPr txBox="1"/>
            <p:nvPr/>
          </p:nvSpPr>
          <p:spPr>
            <a:xfrm>
              <a:off x="0" y="4786322"/>
              <a:ext cx="91440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000" b="1" i="1" dirty="0" smtClean="0">
                  <a:solidFill>
                    <a:srgbClr val="FF0000"/>
                  </a:solidFill>
                </a:rPr>
                <a:t>Filosofia educativa e soggettività </a:t>
              </a:r>
              <a:r>
                <a:rPr lang="it-IT" sz="2000" b="1" dirty="0" smtClean="0"/>
                <a:t>del docente</a:t>
              </a:r>
              <a:endParaRPr lang="it-IT" sz="2000" b="1" dirty="0"/>
            </a:p>
          </p:txBody>
        </p:sp>
        <p:sp>
          <p:nvSpPr>
            <p:cNvPr id="9" name="CasellaDiTesto 8">
              <a:hlinkClick r:id="rId3" action="ppaction://hlinksldjump"/>
            </p:cNvPr>
            <p:cNvSpPr txBox="1"/>
            <p:nvPr/>
          </p:nvSpPr>
          <p:spPr>
            <a:xfrm>
              <a:off x="0" y="5286388"/>
              <a:ext cx="91440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000" b="1" dirty="0" smtClean="0"/>
                <a:t>Trasposizione come </a:t>
              </a:r>
              <a:r>
                <a:rPr lang="it-IT" sz="2000" b="1" i="1" dirty="0" smtClean="0">
                  <a:solidFill>
                    <a:srgbClr val="FF0000"/>
                  </a:solidFill>
                </a:rPr>
                <a:t>mediazione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214282" y="4929198"/>
              <a:ext cx="2611291" cy="83099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chemeClr val="bg1"/>
                  </a:solidFill>
                </a:rPr>
                <a:t>Tras-porre alla luce</a:t>
              </a:r>
            </a:p>
            <a:p>
              <a:pPr algn="ctr"/>
              <a:r>
                <a:rPr lang="it-IT" sz="2400" b="1" dirty="0" smtClean="0">
                  <a:solidFill>
                    <a:schemeClr val="bg1"/>
                  </a:solidFill>
                </a:rPr>
                <a:t>di 4 prospettive</a:t>
              </a:r>
              <a:endParaRPr lang="it-IT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CasellaDiTesto 5">
              <a:hlinkClick r:id="rId4" action="ppaction://hlinksldjump"/>
            </p:cNvPr>
            <p:cNvSpPr txBox="1"/>
            <p:nvPr/>
          </p:nvSpPr>
          <p:spPr>
            <a:xfrm>
              <a:off x="0" y="4214818"/>
              <a:ext cx="91440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000" b="1" i="1" dirty="0" smtClean="0">
                  <a:solidFill>
                    <a:srgbClr val="FF0000"/>
                  </a:solidFill>
                </a:rPr>
                <a:t>Epistemologia</a:t>
              </a:r>
              <a:r>
                <a:rPr lang="it-IT" sz="2000" b="1" dirty="0" smtClean="0"/>
                <a:t> del sapere e </a:t>
              </a:r>
              <a:r>
                <a:rPr lang="it-IT" sz="2000" b="1" i="1" dirty="0" smtClean="0">
                  <a:solidFill>
                    <a:srgbClr val="FF0000"/>
                  </a:solidFill>
                </a:rPr>
                <a:t>psicologia apprendimento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8" name="CasellaDiTesto 7">
              <a:hlinkClick r:id="rId5" action="ppaction://hlinksldjump"/>
            </p:cNvPr>
            <p:cNvSpPr txBox="1"/>
            <p:nvPr/>
          </p:nvSpPr>
          <p:spPr>
            <a:xfrm>
              <a:off x="0" y="5857892"/>
              <a:ext cx="91440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000" b="1" dirty="0" smtClean="0"/>
                <a:t>Importanza della </a:t>
              </a:r>
              <a:r>
                <a:rPr lang="it-IT" sz="2000" b="1" i="1" dirty="0" smtClean="0">
                  <a:solidFill>
                    <a:srgbClr val="FF0000"/>
                  </a:solidFill>
                </a:rPr>
                <a:t>situazione didattica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Connettore 2 10"/>
            <p:cNvCxnSpPr/>
            <p:nvPr/>
          </p:nvCxnSpPr>
          <p:spPr>
            <a:xfrm flipV="1">
              <a:off x="2786050" y="4429132"/>
              <a:ext cx="571504" cy="50006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 flipV="1">
              <a:off x="2786050" y="4929198"/>
              <a:ext cx="1428760" cy="21431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>
              <a:stCxn id="5" idx="3"/>
            </p:cNvCxnSpPr>
            <p:nvPr/>
          </p:nvCxnSpPr>
          <p:spPr>
            <a:xfrm>
              <a:off x="2825573" y="5344697"/>
              <a:ext cx="2746559" cy="156005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>
              <a:off x="2786050" y="5715016"/>
              <a:ext cx="2286016" cy="35719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4714844" y="3429000"/>
            <a:ext cx="4429156" cy="3214710"/>
          </a:xfrm>
          <a:prstGeom prst="roundRect">
            <a:avLst/>
          </a:prstGeom>
          <a:solidFill>
            <a:schemeClr val="tx2">
              <a:lumMod val="60000"/>
              <a:lumOff val="40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sz="2000" b="1" dirty="0" smtClean="0">
              <a:solidFill>
                <a:srgbClr val="FF0000"/>
              </a:solidFill>
            </a:endParaRPr>
          </a:p>
          <a:p>
            <a:pPr algn="r"/>
            <a:endParaRPr lang="it-IT" sz="2000" b="1" dirty="0" smtClean="0">
              <a:solidFill>
                <a:srgbClr val="FF0000"/>
              </a:solidFill>
            </a:endParaRPr>
          </a:p>
          <a:p>
            <a:pPr algn="r"/>
            <a:endParaRPr lang="it-IT" sz="2000" b="1" dirty="0" smtClean="0">
              <a:solidFill>
                <a:srgbClr val="FF0000"/>
              </a:solidFill>
            </a:endParaRPr>
          </a:p>
          <a:p>
            <a:pPr algn="r"/>
            <a:endParaRPr lang="it-IT" sz="2000" b="1" dirty="0" smtClean="0">
              <a:solidFill>
                <a:srgbClr val="FF0000"/>
              </a:solidFill>
            </a:endParaRPr>
          </a:p>
          <a:p>
            <a:pPr algn="r"/>
            <a:endParaRPr lang="it-IT" sz="2000" b="1" dirty="0" smtClean="0">
              <a:solidFill>
                <a:srgbClr val="FF0000"/>
              </a:solidFill>
            </a:endParaRPr>
          </a:p>
          <a:p>
            <a:pPr algn="r"/>
            <a:endParaRPr lang="it-IT" sz="2000" b="1" dirty="0" smtClean="0">
              <a:solidFill>
                <a:srgbClr val="FF0000"/>
              </a:solidFill>
            </a:endParaRPr>
          </a:p>
          <a:p>
            <a:pPr algn="r"/>
            <a:endParaRPr lang="it-IT" sz="2000" b="1" dirty="0" smtClean="0">
              <a:solidFill>
                <a:srgbClr val="FF0000"/>
              </a:solidFill>
            </a:endParaRPr>
          </a:p>
          <a:p>
            <a:pPr algn="r"/>
            <a:endParaRPr lang="it-IT" sz="2000" b="1" dirty="0" smtClean="0">
              <a:solidFill>
                <a:srgbClr val="FF0000"/>
              </a:solidFill>
            </a:endParaRPr>
          </a:p>
          <a:p>
            <a:pPr algn="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VERTICALITA’ SIGNIFICATIVA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4500562" y="1000108"/>
            <a:ext cx="4429156" cy="1928826"/>
          </a:xfrm>
          <a:prstGeom prst="roundRect">
            <a:avLst/>
          </a:prstGeom>
          <a:solidFill>
            <a:srgbClr val="DEA32E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400" b="1" dirty="0" smtClean="0">
                <a:solidFill>
                  <a:srgbClr val="FF0000"/>
                </a:solidFill>
              </a:rPr>
              <a:t>COMPLETEZZA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2" name="Cubo 1">
            <a:hlinkClick r:id="rId2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9900">
              <a:alpha val="4392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b="1" i="1" dirty="0" smtClean="0">
                <a:solidFill>
                  <a:srgbClr val="C00000"/>
                </a:solidFill>
              </a:rPr>
              <a:t>Essenzializzare - Problematizzare</a:t>
            </a:r>
            <a:endParaRPr lang="it-IT" sz="3200" dirty="0" smtClean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4282" y="1000108"/>
            <a:ext cx="42862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 smtClean="0">
                <a:solidFill>
                  <a:srgbClr val="FF0000"/>
                </a:solidFill>
              </a:rPr>
              <a:t>Essenzializzare</a:t>
            </a:r>
            <a:r>
              <a:rPr lang="it-IT" sz="3200" b="1" i="1" dirty="0" smtClean="0"/>
              <a:t> </a:t>
            </a:r>
            <a:r>
              <a:rPr lang="it-IT" sz="2000" i="1" dirty="0" smtClean="0"/>
              <a:t>–  </a:t>
            </a:r>
            <a:r>
              <a:rPr lang="it-IT" sz="2400" b="1" dirty="0" smtClean="0"/>
              <a:t>porre in evidenza</a:t>
            </a:r>
            <a:r>
              <a:rPr lang="it-IT" sz="2400" dirty="0" smtClean="0"/>
              <a:t> gli elementi con un </a:t>
            </a:r>
            <a:r>
              <a:rPr lang="it-IT" sz="2400" b="1" dirty="0" smtClean="0"/>
              <a:t>ruolo</a:t>
            </a:r>
            <a:r>
              <a:rPr lang="it-IT" sz="2400" dirty="0" smtClean="0"/>
              <a:t> </a:t>
            </a:r>
            <a:r>
              <a:rPr lang="it-IT" sz="2400" b="1" dirty="0" smtClean="0"/>
              <a:t>essenziale</a:t>
            </a:r>
            <a:r>
              <a:rPr lang="it-IT" sz="2400" dirty="0" smtClean="0"/>
              <a:t> nell’architettura disciplinare </a:t>
            </a:r>
            <a:endParaRPr lang="it-IT" sz="1400" dirty="0"/>
          </a:p>
        </p:txBody>
      </p:sp>
      <p:sp>
        <p:nvSpPr>
          <p:cNvPr id="5" name="Rettangolo 4"/>
          <p:cNvSpPr/>
          <p:nvPr/>
        </p:nvSpPr>
        <p:spPr>
          <a:xfrm>
            <a:off x="4500562" y="1000108"/>
            <a:ext cx="27146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/>
              <a:t>- Concetti fondanti</a:t>
            </a:r>
          </a:p>
          <a:p>
            <a:r>
              <a:rPr lang="it-IT" sz="2400" b="1" i="1" dirty="0" smtClean="0"/>
              <a:t>- Linguaggio</a:t>
            </a:r>
          </a:p>
          <a:p>
            <a:r>
              <a:rPr lang="it-IT" sz="2400" b="1" i="1" dirty="0" smtClean="0"/>
              <a:t>- Metodo ricerca</a:t>
            </a:r>
          </a:p>
          <a:p>
            <a:r>
              <a:rPr lang="it-IT" sz="2400" b="1" i="1" dirty="0" smtClean="0"/>
              <a:t>- Logiche, ambiti</a:t>
            </a:r>
          </a:p>
          <a:p>
            <a:r>
              <a:rPr lang="it-IT" sz="2400" b="1" i="1" dirty="0" smtClean="0"/>
              <a:t>- </a:t>
            </a:r>
            <a:r>
              <a:rPr lang="it-IT" sz="2400" b="1" i="1" dirty="0" err="1" smtClean="0"/>
              <a:t>Grandezze</a:t>
            </a:r>
            <a:r>
              <a:rPr lang="it-IT" sz="2400" b="1" i="1" dirty="0" smtClean="0"/>
              <a:t> </a:t>
            </a:r>
          </a:p>
          <a:p>
            <a:endParaRPr lang="it-IT" sz="1200" dirty="0"/>
          </a:p>
        </p:txBody>
      </p:sp>
      <p:sp>
        <p:nvSpPr>
          <p:cNvPr id="6" name="Parentesi graffa aperta 5"/>
          <p:cNvSpPr/>
          <p:nvPr/>
        </p:nvSpPr>
        <p:spPr>
          <a:xfrm>
            <a:off x="4214810" y="1000108"/>
            <a:ext cx="428628" cy="192882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14282" y="3500438"/>
            <a:ext cx="44291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 smtClean="0">
                <a:solidFill>
                  <a:srgbClr val="FF0000"/>
                </a:solidFill>
              </a:rPr>
              <a:t>Problematizzare</a:t>
            </a:r>
            <a:r>
              <a:rPr lang="it-IT" sz="3200" b="1" i="1" dirty="0" smtClean="0"/>
              <a:t> </a:t>
            </a:r>
            <a:r>
              <a:rPr lang="it-IT" sz="2000" i="1" dirty="0" smtClean="0"/>
              <a:t>–  </a:t>
            </a:r>
            <a:r>
              <a:rPr lang="it-IT" sz="2400" b="1" dirty="0" smtClean="0"/>
              <a:t>strutturare situazione problematiche </a:t>
            </a:r>
            <a:r>
              <a:rPr lang="it-IT" sz="2400" dirty="0" smtClean="0"/>
              <a:t>attorno agli elementi essenziali di una disciplina,</a:t>
            </a:r>
            <a:endParaRPr lang="it-IT" sz="1400" dirty="0"/>
          </a:p>
        </p:txBody>
      </p:sp>
      <p:sp>
        <p:nvSpPr>
          <p:cNvPr id="9" name="Rettangolo 8"/>
          <p:cNvSpPr/>
          <p:nvPr/>
        </p:nvSpPr>
        <p:spPr>
          <a:xfrm>
            <a:off x="4857752" y="3500438"/>
            <a:ext cx="428624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it-IT" sz="2400" b="1" i="1" dirty="0" smtClean="0"/>
              <a:t>Porre domande sul reale</a:t>
            </a:r>
          </a:p>
          <a:p>
            <a:endParaRPr lang="it-IT" sz="700" b="1" i="1" dirty="0" smtClean="0"/>
          </a:p>
          <a:p>
            <a:pPr>
              <a:buFontTx/>
              <a:buChar char="-"/>
            </a:pPr>
            <a:r>
              <a:rPr lang="it-IT" sz="2400" b="1" i="1" dirty="0" smtClean="0"/>
              <a:t>Ricostruire la genesi del sapere a partire dagli interrogativi</a:t>
            </a:r>
          </a:p>
          <a:p>
            <a:pPr>
              <a:buFontTx/>
              <a:buChar char="-"/>
            </a:pPr>
            <a:endParaRPr lang="it-IT" sz="1100" b="1" i="1" dirty="0" smtClean="0"/>
          </a:p>
          <a:p>
            <a:pPr>
              <a:buFontTx/>
              <a:buChar char="-"/>
            </a:pPr>
            <a:r>
              <a:rPr lang="it-IT" sz="2400" b="1" i="1" dirty="0" smtClean="0"/>
              <a:t> Recuperare la prospettiva storica del sapere </a:t>
            </a:r>
            <a:endParaRPr lang="it-IT" sz="1200" dirty="0"/>
          </a:p>
        </p:txBody>
      </p:sp>
      <p:sp>
        <p:nvSpPr>
          <p:cNvPr id="11" name="Parentesi graffa aperta 10"/>
          <p:cNvSpPr/>
          <p:nvPr/>
        </p:nvSpPr>
        <p:spPr>
          <a:xfrm>
            <a:off x="4572000" y="3571876"/>
            <a:ext cx="357190" cy="264320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C00000"/>
                </a:solidFill>
              </a:rPr>
              <a:t>2) Filosofia educativa e soggettività del docente</a:t>
            </a:r>
            <a:endParaRPr lang="it-IT" sz="3200" i="1" dirty="0">
              <a:solidFill>
                <a:srgbClr val="C00000"/>
              </a:solidFill>
            </a:endParaRPr>
          </a:p>
        </p:txBody>
      </p:sp>
      <p:sp>
        <p:nvSpPr>
          <p:cNvPr id="3" name="Cubo 2">
            <a:hlinkClick r:id="rId2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11560" y="90872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err="1" smtClean="0">
                <a:solidFill>
                  <a:srgbClr val="006600"/>
                </a:solidFill>
              </a:rPr>
              <a:t>Shulman</a:t>
            </a:r>
            <a:r>
              <a:rPr lang="it-IT" sz="2400" b="1" i="1" dirty="0" smtClean="0">
                <a:solidFill>
                  <a:srgbClr val="006600"/>
                </a:solidFill>
              </a:rPr>
              <a:t> -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Pedagogical</a:t>
            </a:r>
            <a:r>
              <a:rPr lang="it-IT" sz="2400" b="1" i="1" dirty="0" smtClean="0">
                <a:solidFill>
                  <a:srgbClr val="FF0000"/>
                </a:solidFill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convent</a:t>
            </a:r>
            <a:r>
              <a:rPr lang="it-IT" sz="2400" b="1" i="1" dirty="0" smtClean="0">
                <a:solidFill>
                  <a:srgbClr val="FF0000"/>
                </a:solidFill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knowledge</a:t>
            </a:r>
            <a:r>
              <a:rPr lang="it-IT" sz="2400" b="1" i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( PCK ):</a:t>
            </a:r>
            <a:endParaRPr lang="it-IT" b="1" i="1" dirty="0" smtClean="0"/>
          </a:p>
          <a:p>
            <a:r>
              <a:rPr lang="it-IT" b="1" dirty="0" smtClean="0"/>
              <a:t>Le idee di insegnamento / apprendimento,  le scelte di trasposizione dipendono :</a:t>
            </a:r>
            <a:br>
              <a:rPr lang="it-IT" b="1" dirty="0" smtClean="0"/>
            </a:br>
            <a:endParaRPr lang="it-IT" sz="900" b="1" dirty="0" smtClean="0"/>
          </a:p>
          <a:p>
            <a:pPr>
              <a:buFontTx/>
              <a:buChar char="-"/>
            </a:pPr>
            <a:r>
              <a:rPr lang="it-IT" dirty="0" smtClean="0"/>
              <a:t> Dal </a:t>
            </a:r>
            <a:r>
              <a:rPr lang="it-IT" b="1" dirty="0" smtClean="0"/>
              <a:t>modo in cui il docente possiede conoscenze </a:t>
            </a:r>
            <a:r>
              <a:rPr lang="it-IT" dirty="0" smtClean="0"/>
              <a:t>e </a:t>
            </a:r>
            <a:r>
              <a:rPr lang="it-IT" b="1" dirty="0" smtClean="0"/>
              <a:t>ne apprende di nuove</a:t>
            </a:r>
          </a:p>
          <a:p>
            <a:pPr>
              <a:buFontTx/>
              <a:buChar char="-"/>
            </a:pPr>
            <a:r>
              <a:rPr lang="it-IT" b="1" dirty="0" smtClean="0"/>
              <a:t> </a:t>
            </a:r>
            <a:r>
              <a:rPr lang="it-IT" dirty="0" smtClean="0"/>
              <a:t>Dalla sua </a:t>
            </a:r>
            <a:r>
              <a:rPr lang="it-IT" b="1" dirty="0" smtClean="0"/>
              <a:t>filosofia educativa</a:t>
            </a:r>
          </a:p>
          <a:p>
            <a:pPr>
              <a:buFontTx/>
              <a:buChar char="-"/>
            </a:pPr>
            <a:r>
              <a:rPr lang="it-IT" b="1" dirty="0" smtClean="0"/>
              <a:t> </a:t>
            </a:r>
            <a:r>
              <a:rPr lang="it-IT" dirty="0" smtClean="0"/>
              <a:t>Da</a:t>
            </a:r>
            <a:r>
              <a:rPr lang="it-IT" b="1" dirty="0" smtClean="0"/>
              <a:t> convinzioni, concezioni, valori</a:t>
            </a:r>
            <a:endParaRPr lang="it-IT" b="1" dirty="0"/>
          </a:p>
        </p:txBody>
      </p:sp>
      <p:sp>
        <p:nvSpPr>
          <p:cNvPr id="8" name="Rettangolo 7"/>
          <p:cNvSpPr/>
          <p:nvPr/>
        </p:nvSpPr>
        <p:spPr>
          <a:xfrm>
            <a:off x="611560" y="2636912"/>
            <a:ext cx="701236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PCK </a:t>
            </a:r>
            <a:r>
              <a:rPr lang="it-IT" sz="2000" dirty="0" smtClean="0"/>
              <a:t> comprende sei operazioni nella trasposizione: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 smtClean="0"/>
              <a:t>Comprensione</a:t>
            </a:r>
            <a:r>
              <a:rPr lang="it-IT" dirty="0" smtClean="0"/>
              <a:t> personale dei contenuti da insegnare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 smtClean="0"/>
              <a:t>Trasformazione</a:t>
            </a:r>
            <a:r>
              <a:rPr lang="it-IT" dirty="0" smtClean="0"/>
              <a:t> dei contenuti, per renderli comprensibili ai discenti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 smtClean="0"/>
              <a:t>Istruzione</a:t>
            </a:r>
            <a:r>
              <a:rPr lang="it-IT" dirty="0" smtClean="0"/>
              <a:t>: atto pedagogico di presentazione dei contenuti in classe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 smtClean="0"/>
              <a:t>Valutazione</a:t>
            </a:r>
            <a:r>
              <a:rPr lang="it-IT" dirty="0" smtClean="0"/>
              <a:t> degli apprendimenti e dell’efficacia dell’azione didattica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 smtClean="0"/>
              <a:t>Riflessione</a:t>
            </a:r>
            <a:r>
              <a:rPr lang="it-IT" dirty="0" smtClean="0"/>
              <a:t> post-azione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 smtClean="0"/>
              <a:t>Nuova comprensione </a:t>
            </a:r>
            <a:r>
              <a:rPr lang="it-IT" dirty="0" smtClean="0"/>
              <a:t>di finalità, argomenti, processi</a:t>
            </a:r>
            <a:endParaRPr lang="it-IT" sz="1600" dirty="0"/>
          </a:p>
        </p:txBody>
      </p:sp>
      <p:sp>
        <p:nvSpPr>
          <p:cNvPr id="9" name="Rettangolo 8"/>
          <p:cNvSpPr/>
          <p:nvPr/>
        </p:nvSpPr>
        <p:spPr>
          <a:xfrm>
            <a:off x="251520" y="4797152"/>
            <a:ext cx="88924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err="1" smtClean="0">
                <a:solidFill>
                  <a:srgbClr val="006600"/>
                </a:solidFill>
              </a:rPr>
              <a:t>Fenstermacher</a:t>
            </a:r>
            <a:r>
              <a:rPr lang="it-IT" sz="2400" b="1" i="1" dirty="0" smtClean="0">
                <a:solidFill>
                  <a:srgbClr val="006600"/>
                </a:solidFill>
              </a:rPr>
              <a:t> </a:t>
            </a:r>
            <a:r>
              <a:rPr lang="it-IT" b="1" dirty="0" smtClean="0"/>
              <a:t>–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</a:rPr>
              <a:t>La trasposizione è influenzata da una dimensione morale</a:t>
            </a:r>
          </a:p>
          <a:p>
            <a:endParaRPr lang="it-IT" sz="2000" b="1" dirty="0" smtClean="0">
              <a:solidFill>
                <a:srgbClr val="FF0000"/>
              </a:solidFill>
            </a:endParaRPr>
          </a:p>
          <a:p>
            <a:pPr marL="457200" indent="-15875">
              <a:buAutoNum type="arabicPeriod"/>
            </a:pPr>
            <a:r>
              <a:rPr lang="it-IT" b="1" dirty="0" smtClean="0"/>
              <a:t>Il comportamento </a:t>
            </a:r>
            <a:r>
              <a:rPr lang="it-IT" dirty="0" smtClean="0"/>
              <a:t>del docente fa trasparire </a:t>
            </a:r>
            <a:r>
              <a:rPr lang="it-IT" b="1" dirty="0" smtClean="0"/>
              <a:t>valori </a:t>
            </a:r>
            <a:r>
              <a:rPr lang="it-IT" dirty="0" smtClean="0"/>
              <a:t>come equità, rispetto, stima</a:t>
            </a:r>
          </a:p>
          <a:p>
            <a:pPr marL="457200" indent="-15875">
              <a:buAutoNum type="arabicPeriod"/>
            </a:pPr>
            <a:r>
              <a:rPr lang="it-IT" b="1" dirty="0" smtClean="0"/>
              <a:t>La scelta di contenuti e metodologia </a:t>
            </a:r>
            <a:r>
              <a:rPr lang="it-IT" dirty="0" smtClean="0"/>
              <a:t>è orientata da </a:t>
            </a:r>
            <a:r>
              <a:rPr lang="it-IT" b="1" dirty="0" smtClean="0"/>
              <a:t> finalità educative </a:t>
            </a:r>
            <a:br>
              <a:rPr lang="it-IT" b="1" dirty="0" smtClean="0"/>
            </a:br>
            <a:r>
              <a:rPr lang="it-IT" dirty="0" smtClean="0"/>
              <a:t>( cioè lo sviluppo di </a:t>
            </a:r>
            <a:r>
              <a:rPr lang="it-IT" b="1" dirty="0" smtClean="0"/>
              <a:t>virtù morali, </a:t>
            </a:r>
            <a:r>
              <a:rPr lang="it-IT" dirty="0" smtClean="0"/>
              <a:t>quali la correttezza, il rispetto, l’apertura e </a:t>
            </a:r>
            <a:r>
              <a:rPr lang="it-IT" b="1" dirty="0" smtClean="0"/>
              <a:t>intellettuali </a:t>
            </a:r>
            <a:r>
              <a:rPr lang="it-IT" dirty="0" smtClean="0"/>
              <a:t>quali l’umiltà, la creatività, la riflessività, l’imparzialità)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1520" y="2996952"/>
            <a:ext cx="8640960" cy="1584176"/>
          </a:xfrm>
          <a:prstGeom prst="rect">
            <a:avLst/>
          </a:prstGeom>
          <a:solidFill>
            <a:srgbClr val="46BAC6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C00000"/>
                </a:solidFill>
              </a:rPr>
              <a:t>3) Trasposizione come mediazione</a:t>
            </a:r>
            <a:endParaRPr lang="it-IT" sz="3600" b="1" i="1" dirty="0">
              <a:solidFill>
                <a:srgbClr val="C00000"/>
              </a:solidFill>
            </a:endParaRPr>
          </a:p>
        </p:txBody>
      </p:sp>
      <p:sp>
        <p:nvSpPr>
          <p:cNvPr id="3" name="Cubo 2">
            <a:hlinkClick r:id="rId2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51520" y="1052736"/>
            <a:ext cx="864096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006600"/>
                </a:solidFill>
              </a:rPr>
              <a:t>Damiano  </a:t>
            </a:r>
            <a:r>
              <a:rPr lang="it-IT" sz="2400" b="1" dirty="0" smtClean="0"/>
              <a:t>–</a:t>
            </a:r>
            <a:r>
              <a:rPr lang="it-IT" sz="2400" b="1" dirty="0" smtClean="0">
                <a:solidFill>
                  <a:srgbClr val="FF0000"/>
                </a:solidFill>
              </a:rPr>
              <a:t>  Fasi della trasposizione didattica come mediazione</a:t>
            </a:r>
          </a:p>
          <a:p>
            <a:endParaRPr lang="it-IT" sz="1100" b="1" dirty="0" smtClean="0">
              <a:solidFill>
                <a:srgbClr val="FF0000"/>
              </a:solidFill>
            </a:endParaRPr>
          </a:p>
          <a:p>
            <a:pPr marL="268288" indent="-268288">
              <a:buAutoNum type="arabicPeriod"/>
            </a:pPr>
            <a:r>
              <a:rPr lang="it-IT" sz="2000" b="1" dirty="0" smtClean="0"/>
              <a:t>Designazione </a:t>
            </a:r>
            <a:r>
              <a:rPr lang="it-IT" sz="2000" dirty="0" smtClean="0"/>
              <a:t>degli oggetti culturali da insegnare, perché </a:t>
            </a:r>
            <a:r>
              <a:rPr lang="it-IT" sz="2000" b="1" dirty="0" smtClean="0"/>
              <a:t>socialmente rilevanti</a:t>
            </a:r>
          </a:p>
          <a:p>
            <a:pPr marL="268288" indent="-268288">
              <a:buAutoNum type="arabicPeriod"/>
            </a:pPr>
            <a:r>
              <a:rPr lang="it-IT" sz="2000" b="1" dirty="0" smtClean="0"/>
              <a:t>Ristrutturazione</a:t>
            </a:r>
            <a:r>
              <a:rPr lang="it-IT" sz="2000" dirty="0" smtClean="0"/>
              <a:t> </a:t>
            </a:r>
            <a:r>
              <a:rPr lang="it-IT" sz="2000" b="1" dirty="0" smtClean="0"/>
              <a:t>oggetto culturale </a:t>
            </a:r>
            <a:r>
              <a:rPr lang="it-IT" sz="2000" dirty="0" smtClean="0"/>
              <a:t>in base a </a:t>
            </a:r>
            <a:r>
              <a:rPr lang="it-IT" sz="2000" b="1" dirty="0" smtClean="0"/>
              <a:t>genesi </a:t>
            </a:r>
            <a:r>
              <a:rPr lang="it-IT" sz="2000" b="1" dirty="0" err="1" smtClean="0"/>
              <a:t>storico-epistemologica</a:t>
            </a:r>
            <a:endParaRPr lang="it-IT" sz="2000" b="1" dirty="0" smtClean="0"/>
          </a:p>
          <a:p>
            <a:pPr marL="268288" indent="-268288">
              <a:buAutoNum type="arabicPeriod"/>
            </a:pPr>
            <a:r>
              <a:rPr lang="it-IT" sz="2000" b="1" dirty="0" smtClean="0"/>
              <a:t>Ristrutturazione</a:t>
            </a:r>
            <a:r>
              <a:rPr lang="it-IT" sz="2000" dirty="0" smtClean="0"/>
              <a:t> </a:t>
            </a:r>
            <a:r>
              <a:rPr lang="it-IT" sz="2000" b="1" dirty="0" smtClean="0"/>
              <a:t>oggetto culturale </a:t>
            </a:r>
            <a:r>
              <a:rPr lang="it-IT" sz="2000" dirty="0" smtClean="0"/>
              <a:t>secondo la sua </a:t>
            </a:r>
            <a:r>
              <a:rPr lang="it-IT" sz="2000" b="1" dirty="0" smtClean="0"/>
              <a:t>genesi nella mente del discente</a:t>
            </a:r>
          </a:p>
          <a:p>
            <a:pPr marL="268288" indent="-268288">
              <a:buAutoNum type="arabicPeriod"/>
            </a:pPr>
            <a:endParaRPr lang="it-IT" sz="1200" b="1" dirty="0" smtClean="0"/>
          </a:p>
          <a:p>
            <a:pPr marL="268288" indent="-268288"/>
            <a:r>
              <a:rPr lang="it-IT" sz="2000" dirty="0" smtClean="0"/>
              <a:t> </a:t>
            </a:r>
            <a:r>
              <a:rPr lang="it-IT" sz="2400" dirty="0" smtClean="0"/>
              <a:t>La </a:t>
            </a:r>
            <a:r>
              <a:rPr lang="it-IT" sz="2400" b="1" dirty="0" smtClean="0">
                <a:solidFill>
                  <a:srgbClr val="FF0000"/>
                </a:solidFill>
              </a:rPr>
              <a:t>mediazione didattica </a:t>
            </a:r>
            <a:r>
              <a:rPr lang="it-IT" sz="2400" dirty="0" smtClean="0"/>
              <a:t>è la </a:t>
            </a:r>
            <a:r>
              <a:rPr lang="it-IT" sz="2400" b="1" dirty="0" smtClean="0"/>
              <a:t>strutturazione del campo pedagogico </a:t>
            </a:r>
            <a:r>
              <a:rPr lang="it-IT" sz="2400" dirty="0" smtClean="0"/>
              <a:t>operata dal docente, nell’ insieme degli </a:t>
            </a:r>
            <a:r>
              <a:rPr lang="it-IT" sz="2400" b="1" dirty="0" smtClean="0"/>
              <a:t>interventi </a:t>
            </a:r>
            <a:r>
              <a:rPr lang="it-IT" sz="2400" dirty="0" smtClean="0"/>
              <a:t>messi in atto e finalizzati a</a:t>
            </a:r>
            <a:r>
              <a:rPr lang="it-IT" sz="2400" b="1" dirty="0" smtClean="0"/>
              <a:t> </a:t>
            </a:r>
            <a:r>
              <a:rPr lang="it-IT" sz="2400" dirty="0" smtClean="0"/>
              <a:t>rappresentare le discipline secondo </a:t>
            </a:r>
            <a:r>
              <a:rPr lang="it-IT" sz="2400" b="1" dirty="0" smtClean="0"/>
              <a:t>codici congrui alle fasi evolutive del soggetto.</a:t>
            </a:r>
          </a:p>
          <a:p>
            <a:pPr marL="268288" indent="-268288"/>
            <a:endParaRPr lang="it-IT" sz="2000" b="1" dirty="0" smtClean="0"/>
          </a:p>
          <a:p>
            <a:r>
              <a:rPr lang="it-IT" sz="2400" b="1" dirty="0" smtClean="0"/>
              <a:t>La mediazione didattica </a:t>
            </a:r>
            <a:r>
              <a:rPr lang="it-IT" sz="2400" dirty="0" smtClean="0"/>
              <a:t>è </a:t>
            </a:r>
            <a:r>
              <a:rPr lang="it-IT" sz="2400" b="1" dirty="0" smtClean="0"/>
              <a:t>rappresentazione</a:t>
            </a:r>
            <a:r>
              <a:rPr lang="it-IT" sz="2400" dirty="0" smtClean="0"/>
              <a:t> dell’oggetto in </a:t>
            </a:r>
            <a:r>
              <a:rPr lang="it-IT" sz="2400" b="1" dirty="0" smtClean="0">
                <a:solidFill>
                  <a:srgbClr val="FF0000"/>
                </a:solidFill>
              </a:rPr>
              <a:t>forme comprensibili </a:t>
            </a:r>
            <a:r>
              <a:rPr lang="it-IT" sz="2400" dirty="0" smtClean="0"/>
              <a:t>da parte dei discenti, </a:t>
            </a:r>
            <a:r>
              <a:rPr lang="it-IT" sz="2400" b="1" dirty="0" smtClean="0">
                <a:solidFill>
                  <a:srgbClr val="FF0000"/>
                </a:solidFill>
              </a:rPr>
              <a:t>pur mantenendo ferme le sue caratteristiche strutturali</a:t>
            </a:r>
            <a:r>
              <a:rPr lang="it-IT" sz="2000" b="1" dirty="0" smtClean="0">
                <a:solidFill>
                  <a:srgbClr val="FF0000"/>
                </a:solidFill>
              </a:rPr>
              <a:t/>
            </a:r>
            <a:br>
              <a:rPr lang="it-IT" sz="2000" b="1" dirty="0" smtClean="0">
                <a:solidFill>
                  <a:srgbClr val="FF0000"/>
                </a:solidFill>
              </a:rPr>
            </a:br>
            <a:endParaRPr lang="it-IT" sz="1000" b="1" dirty="0" smtClean="0">
              <a:solidFill>
                <a:srgbClr val="FF0000"/>
              </a:solidFill>
            </a:endParaRPr>
          </a:p>
          <a:p>
            <a:pPr marL="268288" indent="-268288">
              <a:buFont typeface="+mj-lt"/>
              <a:buAutoNum type="alphaUcPeriod"/>
            </a:pPr>
            <a:r>
              <a:rPr lang="it-IT" sz="2000" b="1" dirty="0" smtClean="0">
                <a:solidFill>
                  <a:srgbClr val="FF0000"/>
                </a:solidFill>
              </a:rPr>
              <a:t>METAFORIZZAZIONE </a:t>
            </a:r>
            <a:r>
              <a:rPr lang="it-IT" sz="2000" b="1" dirty="0" smtClean="0"/>
              <a:t> </a:t>
            </a:r>
            <a:r>
              <a:rPr lang="it-IT" sz="2000" dirty="0" smtClean="0"/>
              <a:t>dell’oggetto culturale – sua </a:t>
            </a:r>
            <a:r>
              <a:rPr lang="it-IT" sz="2000" b="1" i="1" dirty="0" smtClean="0"/>
              <a:t>sostituzione </a:t>
            </a:r>
            <a:r>
              <a:rPr lang="it-IT" sz="2000" dirty="0" smtClean="0"/>
              <a:t>con altre forme</a:t>
            </a:r>
            <a:endParaRPr lang="it-IT" sz="2000" dirty="0" smtClean="0">
              <a:solidFill>
                <a:srgbClr val="FF0000"/>
              </a:solidFill>
            </a:endParaRPr>
          </a:p>
          <a:p>
            <a:pPr marL="95250" indent="-95250">
              <a:buFont typeface="+mj-lt"/>
              <a:buAutoNum type="alphaUcPeriod"/>
            </a:pPr>
            <a:r>
              <a:rPr lang="it-IT" sz="2000" b="1" dirty="0" smtClean="0">
                <a:solidFill>
                  <a:srgbClr val="FF0000"/>
                </a:solidFill>
              </a:rPr>
              <a:t> ANALOGAZIONE </a:t>
            </a:r>
            <a:r>
              <a:rPr lang="it-IT" sz="2000" dirty="0" smtClean="0"/>
              <a:t>dell’oggetto culturale – sua </a:t>
            </a:r>
            <a:r>
              <a:rPr lang="it-IT" sz="2000" b="1" dirty="0" smtClean="0"/>
              <a:t>simulazione</a:t>
            </a:r>
            <a:r>
              <a:rPr lang="it-IT" sz="2000" dirty="0" smtClean="0"/>
              <a:t> da parte del discente</a:t>
            </a:r>
            <a:endParaRPr lang="it-IT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46BAC6">
              <a:alpha val="4392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b="1" i="1" dirty="0" smtClean="0"/>
              <a:t>Trasmettere</a:t>
            </a:r>
            <a:r>
              <a:rPr lang="it-IT" sz="4000" b="1" i="1" dirty="0" smtClean="0">
                <a:solidFill>
                  <a:srgbClr val="C00000"/>
                </a:solidFill>
              </a:rPr>
              <a:t> </a:t>
            </a:r>
            <a:r>
              <a:rPr lang="it-IT" sz="4000" b="1" i="1" dirty="0" smtClean="0"/>
              <a:t>/</a:t>
            </a:r>
            <a:r>
              <a:rPr lang="it-IT" sz="4000" b="1" i="1" dirty="0" smtClean="0">
                <a:solidFill>
                  <a:srgbClr val="C00000"/>
                </a:solidFill>
              </a:rPr>
              <a:t> Mediare</a:t>
            </a:r>
            <a:endParaRPr lang="it-IT" sz="3200" dirty="0" smtClean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3501008"/>
            <a:ext cx="8496944" cy="3016210"/>
          </a:xfrm>
          <a:prstGeom prst="rect">
            <a:avLst/>
          </a:prstGeom>
          <a:solidFill>
            <a:srgbClr val="FFFF66">
              <a:alpha val="30196"/>
            </a:srgb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MEDIARE – </a:t>
            </a:r>
            <a:r>
              <a:rPr lang="it-IT" sz="2300" dirty="0" smtClean="0"/>
              <a:t>significa invece creare un </a:t>
            </a:r>
            <a:r>
              <a:rPr lang="it-IT" sz="2300" i="1" dirty="0" smtClean="0"/>
              <a:t>ponte</a:t>
            </a:r>
            <a:r>
              <a:rPr lang="it-IT" sz="2300" dirty="0" smtClean="0"/>
              <a:t>, che facilita la </a:t>
            </a:r>
            <a:r>
              <a:rPr lang="it-IT" sz="2300" b="1" i="1" dirty="0" smtClean="0"/>
              <a:t>messa in relazione </a:t>
            </a:r>
            <a:r>
              <a:rPr lang="it-IT" sz="2300" dirty="0" smtClean="0"/>
              <a:t>tra entità distinte al fine della costruzione della conoscenza.</a:t>
            </a:r>
          </a:p>
          <a:p>
            <a:endParaRPr lang="it-IT" sz="2300" dirty="0" smtClean="0"/>
          </a:p>
          <a:p>
            <a:r>
              <a:rPr lang="it-IT" sz="2400" b="1" i="1" dirty="0" smtClean="0"/>
              <a:t>1 - Mediare significa </a:t>
            </a:r>
            <a:r>
              <a:rPr lang="it-IT" sz="2400" b="1" i="1" dirty="0" smtClean="0">
                <a:solidFill>
                  <a:srgbClr val="FF0000"/>
                </a:solidFill>
              </a:rPr>
              <a:t>mettere in relazione il soggetto con la realtà esterna</a:t>
            </a:r>
          </a:p>
          <a:p>
            <a:endParaRPr lang="it-IT" sz="2400" b="1" i="1" dirty="0" smtClean="0">
              <a:solidFill>
                <a:srgbClr val="FF0000"/>
              </a:solidFill>
            </a:endParaRPr>
          </a:p>
          <a:p>
            <a:r>
              <a:rPr lang="it-IT" sz="2400" b="1" i="1" dirty="0" smtClean="0"/>
              <a:t>2 – Mediare significa </a:t>
            </a:r>
            <a:r>
              <a:rPr lang="it-IT" sz="2400" b="1" i="1" dirty="0" smtClean="0">
                <a:solidFill>
                  <a:srgbClr val="FF0000"/>
                </a:solidFill>
              </a:rPr>
              <a:t>mettere in relazione una conoscenza ingenua con una conoscenza esperta o scientifica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34076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TRASMETTERE – </a:t>
            </a:r>
            <a:r>
              <a:rPr lang="it-IT" sz="2400" dirty="0" smtClean="0"/>
              <a:t>sinonimo di </a:t>
            </a:r>
            <a:r>
              <a:rPr lang="it-IT" sz="2400" i="1" dirty="0" smtClean="0"/>
              <a:t>inviare, consegnare qualcosa di completo e concluso. I contenuti da comunicare sono il sapere sapiente. Non va trasposto nella didattica. La Riforma </a:t>
            </a:r>
            <a:r>
              <a:rPr lang="it-IT" sz="2400" b="1" i="1" dirty="0" smtClean="0">
                <a:solidFill>
                  <a:srgbClr val="006600"/>
                </a:solidFill>
              </a:rPr>
              <a:t>Gentile </a:t>
            </a:r>
            <a:r>
              <a:rPr lang="it-IT" sz="2400" dirty="0" smtClean="0"/>
              <a:t>del 1923  </a:t>
            </a:r>
            <a:r>
              <a:rPr lang="it-IT" sz="2400" i="1" dirty="0" smtClean="0"/>
              <a:t>parlava di </a:t>
            </a:r>
            <a:r>
              <a:rPr lang="it-IT" sz="2400" b="1" i="1" dirty="0" smtClean="0"/>
              <a:t>insegnanti solo padroni della disciplina</a:t>
            </a:r>
            <a:endParaRPr lang="it-IT" sz="2400" b="1" i="1" dirty="0"/>
          </a:p>
        </p:txBody>
      </p:sp>
      <p:sp>
        <p:nvSpPr>
          <p:cNvPr id="5" name="Cubo 4">
            <a:hlinkClick r:id="rId2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46BAC6">
              <a:alpha val="4392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C00000"/>
                </a:solidFill>
              </a:rPr>
              <a:t>Mediazione</a:t>
            </a:r>
            <a:r>
              <a:rPr lang="it-IT" sz="3200" b="1" i="1" dirty="0" smtClean="0"/>
              <a:t>: relazione tra soggetto e realtà esterna</a:t>
            </a:r>
          </a:p>
          <a:p>
            <a:pPr algn="ctr"/>
            <a:r>
              <a:rPr lang="it-IT" sz="3200" b="1" i="1" dirty="0" smtClean="0"/>
              <a:t>Scuola come ambiente protetto</a:t>
            </a:r>
            <a:endParaRPr lang="it-IT" sz="2400" dirty="0" smtClean="0"/>
          </a:p>
        </p:txBody>
      </p:sp>
      <p:sp>
        <p:nvSpPr>
          <p:cNvPr id="3" name="Rettangolo 2"/>
          <p:cNvSpPr/>
          <p:nvPr/>
        </p:nvSpPr>
        <p:spPr>
          <a:xfrm>
            <a:off x="323528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000" b="1" dirty="0" smtClean="0">
                <a:solidFill>
                  <a:prstClr val="black"/>
                </a:solidFill>
              </a:rPr>
              <a:t>Scuola come ambiente protetto:  </a:t>
            </a:r>
            <a:r>
              <a:rPr lang="it-IT" sz="2000" dirty="0" smtClean="0">
                <a:solidFill>
                  <a:prstClr val="black"/>
                </a:solidFill>
              </a:rPr>
              <a:t>consente di </a:t>
            </a:r>
            <a:r>
              <a:rPr lang="it-IT" sz="2000" b="1" dirty="0" smtClean="0">
                <a:solidFill>
                  <a:prstClr val="black"/>
                </a:solidFill>
              </a:rPr>
              <a:t>sperimentare</a:t>
            </a:r>
            <a:r>
              <a:rPr lang="it-IT" sz="2000" dirty="0" smtClean="0">
                <a:solidFill>
                  <a:prstClr val="black"/>
                </a:solidFill>
              </a:rPr>
              <a:t> la realtà </a:t>
            </a:r>
            <a:r>
              <a:rPr lang="it-IT" sz="2000" b="1" dirty="0" smtClean="0">
                <a:solidFill>
                  <a:prstClr val="black"/>
                </a:solidFill>
              </a:rPr>
              <a:t>ricostruita</a:t>
            </a:r>
          </a:p>
          <a:p>
            <a:pPr lvl="0" algn="ctr"/>
            <a:endParaRPr lang="it-IT" sz="2000" b="1" dirty="0" smtClean="0">
              <a:solidFill>
                <a:prstClr val="black"/>
              </a:solidFill>
            </a:endParaRPr>
          </a:p>
          <a:p>
            <a:pPr lvl="0"/>
            <a:r>
              <a:rPr lang="it-IT" sz="2000" dirty="0" smtClean="0">
                <a:solidFill>
                  <a:prstClr val="black"/>
                </a:solidFill>
              </a:rPr>
              <a:t>L’insegnante</a:t>
            </a:r>
            <a:r>
              <a:rPr lang="it-IT" sz="2000" b="1" dirty="0" smtClean="0">
                <a:solidFill>
                  <a:prstClr val="black"/>
                </a:solidFill>
              </a:rPr>
              <a:t> decontestualizza </a:t>
            </a:r>
            <a:r>
              <a:rPr lang="it-IT" sz="2000" dirty="0" smtClean="0">
                <a:solidFill>
                  <a:prstClr val="black"/>
                </a:solidFill>
              </a:rPr>
              <a:t>l’oggetto culturale e lo </a:t>
            </a:r>
            <a:r>
              <a:rPr lang="it-IT" sz="2000" b="1" dirty="0" err="1" smtClean="0">
                <a:solidFill>
                  <a:prstClr val="black"/>
                </a:solidFill>
              </a:rPr>
              <a:t>ricontestualizza</a:t>
            </a:r>
            <a:r>
              <a:rPr lang="it-IT" sz="2000" b="1" dirty="0" smtClean="0">
                <a:solidFill>
                  <a:prstClr val="black"/>
                </a:solidFill>
              </a:rPr>
              <a:t> </a:t>
            </a:r>
            <a:r>
              <a:rPr lang="it-IT" sz="2000" dirty="0" smtClean="0">
                <a:solidFill>
                  <a:prstClr val="black"/>
                </a:solidFill>
              </a:rPr>
              <a:t>nella </a:t>
            </a:r>
            <a:r>
              <a:rPr lang="it-IT" sz="2000" b="1" dirty="0" smtClean="0">
                <a:solidFill>
                  <a:prstClr val="black"/>
                </a:solidFill>
              </a:rPr>
              <a:t>scena didattica</a:t>
            </a:r>
          </a:p>
          <a:p>
            <a:pPr lvl="0"/>
            <a:endParaRPr lang="it-IT" sz="2000" dirty="0" smtClean="0">
              <a:solidFill>
                <a:prstClr val="black"/>
              </a:solidFill>
            </a:endParaRPr>
          </a:p>
          <a:p>
            <a:pPr lvl="0"/>
            <a:r>
              <a:rPr lang="it-IT" sz="2000" dirty="0" err="1" smtClean="0">
                <a:solidFill>
                  <a:prstClr val="black"/>
                </a:solidFill>
              </a:rPr>
              <a:t>Es</a:t>
            </a:r>
            <a:r>
              <a:rPr lang="it-IT" sz="2000" dirty="0" smtClean="0">
                <a:solidFill>
                  <a:prstClr val="black"/>
                </a:solidFill>
              </a:rPr>
              <a:t> L’atomo invisibile viene rappresentato da un modellino strutturalmente esatto ( ecco un </a:t>
            </a:r>
            <a:r>
              <a:rPr lang="it-IT" sz="2000" b="1" i="1" dirty="0" err="1" smtClean="0">
                <a:solidFill>
                  <a:srgbClr val="FF0000"/>
                </a:solidFill>
              </a:rPr>
              <a:t>analogato</a:t>
            </a:r>
            <a:r>
              <a:rPr lang="it-IT" sz="2000" dirty="0" smtClean="0">
                <a:solidFill>
                  <a:prstClr val="black"/>
                </a:solidFill>
              </a:rPr>
              <a:t> che non snatura l’oggetto, ma lo sostituisce didatticamente)</a:t>
            </a:r>
          </a:p>
          <a:p>
            <a:pPr lvl="0"/>
            <a:r>
              <a:rPr lang="it-IT" sz="2000" dirty="0" smtClean="0">
                <a:solidFill>
                  <a:prstClr val="black"/>
                </a:solidFill>
              </a:rPr>
              <a:t>Es. La striscia del tempo è una cronologia storica parla di fatti e fenomeni avvenuti in secoli interi</a:t>
            </a:r>
          </a:p>
          <a:p>
            <a:pPr lvl="0"/>
            <a:endParaRPr lang="it-IT" sz="2000" dirty="0" smtClean="0">
              <a:solidFill>
                <a:prstClr val="black"/>
              </a:solidFill>
            </a:endParaRPr>
          </a:p>
          <a:p>
            <a:pPr lvl="0"/>
            <a:r>
              <a:rPr lang="it-IT" sz="2000" dirty="0" smtClean="0">
                <a:solidFill>
                  <a:prstClr val="black"/>
                </a:solidFill>
              </a:rPr>
              <a:t>Il soggetto in formazione </a:t>
            </a:r>
            <a:r>
              <a:rPr lang="it-IT" sz="2000" b="1" dirty="0" smtClean="0">
                <a:solidFill>
                  <a:prstClr val="black"/>
                </a:solidFill>
              </a:rPr>
              <a:t>si allontana </a:t>
            </a:r>
            <a:r>
              <a:rPr lang="it-IT" sz="2000" dirty="0" smtClean="0">
                <a:solidFill>
                  <a:prstClr val="black"/>
                </a:solidFill>
              </a:rPr>
              <a:t>dalla realtà immediata per </a:t>
            </a:r>
            <a:r>
              <a:rPr lang="it-IT" sz="2000" b="1" dirty="0" smtClean="0">
                <a:solidFill>
                  <a:prstClr val="black"/>
                </a:solidFill>
              </a:rPr>
              <a:t>rappresentarsi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b="1" dirty="0" smtClean="0">
                <a:solidFill>
                  <a:prstClr val="black"/>
                </a:solidFill>
              </a:rPr>
              <a:t>l’oggetto culturale  ( </a:t>
            </a:r>
            <a:r>
              <a:rPr lang="it-IT" sz="2000" b="1" i="1" dirty="0" err="1" smtClean="0">
                <a:solidFill>
                  <a:srgbClr val="FF0000"/>
                </a:solidFill>
              </a:rPr>
              <a:t>analogato</a:t>
            </a:r>
            <a:r>
              <a:rPr lang="it-IT" sz="2000" b="1" dirty="0" smtClean="0">
                <a:solidFill>
                  <a:prstClr val="black"/>
                </a:solidFill>
              </a:rPr>
              <a:t> ) </a:t>
            </a:r>
            <a:r>
              <a:rPr lang="it-IT" sz="2000" dirty="0" smtClean="0">
                <a:solidFill>
                  <a:prstClr val="black"/>
                </a:solidFill>
              </a:rPr>
              <a:t>e </a:t>
            </a:r>
            <a:r>
              <a:rPr lang="it-IT" sz="2000" b="1" dirty="0" smtClean="0">
                <a:solidFill>
                  <a:prstClr val="black"/>
                </a:solidFill>
              </a:rPr>
              <a:t>simularne il funzionamento </a:t>
            </a:r>
            <a:r>
              <a:rPr lang="it-IT" sz="2000" dirty="0" smtClean="0">
                <a:solidFill>
                  <a:prstClr val="black"/>
                </a:solidFill>
              </a:rPr>
              <a:t>in una realtà alternativa,  cioè nella scena didattica</a:t>
            </a:r>
          </a:p>
          <a:p>
            <a:pPr lvl="0"/>
            <a:endParaRPr lang="it-IT" sz="2000" dirty="0" smtClean="0">
              <a:solidFill>
                <a:prstClr val="black"/>
              </a:solidFill>
            </a:endParaRPr>
          </a:p>
          <a:p>
            <a:pPr lvl="0"/>
            <a:r>
              <a:rPr lang="it-IT" sz="2000" b="1" dirty="0" smtClean="0">
                <a:solidFill>
                  <a:prstClr val="black"/>
                </a:solidFill>
              </a:rPr>
              <a:t>Sperimentare, manipolare l’oggetto in una realtà protetta </a:t>
            </a:r>
            <a:r>
              <a:rPr lang="it-IT" sz="2000" dirty="0" smtClean="0">
                <a:solidFill>
                  <a:prstClr val="black"/>
                </a:solidFill>
              </a:rPr>
              <a:t>permette al discente di </a:t>
            </a:r>
            <a:r>
              <a:rPr lang="it-IT" sz="2000" b="1" dirty="0" smtClean="0">
                <a:solidFill>
                  <a:srgbClr val="FF0000"/>
                </a:solidFill>
              </a:rPr>
              <a:t>distanziarsi</a:t>
            </a:r>
            <a:r>
              <a:rPr lang="it-IT" sz="2000" dirty="0" smtClean="0">
                <a:solidFill>
                  <a:prstClr val="black"/>
                </a:solidFill>
              </a:rPr>
              <a:t> dalla realtà per costruirsi una </a:t>
            </a:r>
            <a:r>
              <a:rPr lang="it-IT" sz="2000" b="1" dirty="0" smtClean="0">
                <a:solidFill>
                  <a:srgbClr val="FF0000"/>
                </a:solidFill>
              </a:rPr>
              <a:t>rappresentazione mentale </a:t>
            </a:r>
            <a:r>
              <a:rPr lang="it-IT" sz="2000" dirty="0" smtClean="0">
                <a:solidFill>
                  <a:prstClr val="black"/>
                </a:solidFill>
              </a:rPr>
              <a:t>dell’oggetto, per poi </a:t>
            </a:r>
            <a:r>
              <a:rPr lang="it-IT" sz="2000" b="1" dirty="0" smtClean="0">
                <a:solidFill>
                  <a:prstClr val="black"/>
                </a:solidFill>
              </a:rPr>
              <a:t>ritornare alla realtà non protetta</a:t>
            </a:r>
            <a:r>
              <a:rPr lang="it-IT" sz="2000" dirty="0" smtClean="0">
                <a:solidFill>
                  <a:prstClr val="black"/>
                </a:solidFill>
              </a:rPr>
              <a:t>, con </a:t>
            </a:r>
            <a:r>
              <a:rPr lang="it-IT" sz="2000" dirty="0" smtClean="0">
                <a:solidFill>
                  <a:srgbClr val="FF0000"/>
                </a:solidFill>
              </a:rPr>
              <a:t>una </a:t>
            </a:r>
            <a:r>
              <a:rPr lang="it-IT" sz="2000" b="1" dirty="0" smtClean="0">
                <a:solidFill>
                  <a:srgbClr val="FF0000"/>
                </a:solidFill>
              </a:rPr>
              <a:t>nuova forma di comprensione </a:t>
            </a:r>
            <a:r>
              <a:rPr lang="it-IT" sz="2000" dirty="0" smtClean="0">
                <a:solidFill>
                  <a:prstClr val="black"/>
                </a:solidFill>
              </a:rPr>
              <a:t>dell’oggetto studiato</a:t>
            </a:r>
            <a:endParaRPr lang="it-IT" sz="1600" b="1" dirty="0" smtClean="0">
              <a:solidFill>
                <a:prstClr val="black"/>
              </a:solidFill>
            </a:endParaRPr>
          </a:p>
        </p:txBody>
      </p:sp>
      <p:sp>
        <p:nvSpPr>
          <p:cNvPr id="4" name="Cubo 3">
            <a:hlinkClick r:id="rId2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2">
              <a:lumMod val="50000"/>
              <a:alpha val="43922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bg1"/>
                </a:solidFill>
              </a:rPr>
              <a:t>Caratteristiche dei mediatori didattici</a:t>
            </a:r>
            <a:endParaRPr lang="it-IT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0" y="548681"/>
          <a:ext cx="9144000" cy="6348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024"/>
                <a:gridCol w="4355976"/>
              </a:tblGrid>
              <a:tr h="1132123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1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b="1" dirty="0" smtClean="0"/>
                        <a:t>–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b="1" dirty="0" smtClean="0"/>
                        <a:t>Si dispongono tra la realtà </a:t>
                      </a:r>
                      <a:br>
                        <a:rPr lang="it-IT" sz="2400" b="1" dirty="0" smtClean="0"/>
                      </a:br>
                      <a:r>
                        <a:rPr lang="it-IT" sz="2400" b="1" dirty="0" smtClean="0"/>
                        <a:t>e la sua rappresentazione mentale</a:t>
                      </a:r>
                      <a:br>
                        <a:rPr lang="it-IT" sz="2400" b="1" dirty="0" smtClean="0"/>
                      </a:br>
                      <a:endParaRPr lang="it-IT" sz="24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403567">
                <a:tc>
                  <a:txBody>
                    <a:bodyPr/>
                    <a:lstStyle/>
                    <a:p>
                      <a:r>
                        <a:rPr lang="it-IT" sz="2400" b="1" i="1" dirty="0" smtClean="0">
                          <a:solidFill>
                            <a:schemeClr val="bg1"/>
                          </a:solidFill>
                        </a:rPr>
                        <a:t>2 -  </a:t>
                      </a:r>
                      <a:r>
                        <a:rPr lang="it-IT" sz="2400" b="1" dirty="0" smtClean="0">
                          <a:solidFill>
                            <a:schemeClr val="bg1"/>
                          </a:solidFill>
                        </a:rPr>
                        <a:t>Trasferiscono l’esperienza diretta  esterna allo scenario didattico</a:t>
                      </a:r>
                      <a:br>
                        <a:rPr lang="it-IT" sz="2400" b="1" dirty="0" smtClean="0">
                          <a:solidFill>
                            <a:schemeClr val="bg1"/>
                          </a:solidFill>
                        </a:rPr>
                      </a:b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15928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it-IT" sz="2400" b="1" dirty="0" smtClean="0">
                          <a:solidFill>
                            <a:schemeClr val="bg1"/>
                          </a:solidFill>
                        </a:rPr>
                        <a:t>3 -  Per la loro natura rimandano </a:t>
                      </a:r>
                      <a:br>
                        <a:rPr lang="it-IT" sz="24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it-IT" sz="2400" b="1" dirty="0" smtClean="0">
                          <a:solidFill>
                            <a:schemeClr val="bg1"/>
                          </a:solidFill>
                        </a:rPr>
                        <a:t>      a qualcos’altro</a:t>
                      </a:r>
                      <a:endParaRPr lang="it-IT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26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bg1"/>
                          </a:solidFill>
                        </a:rPr>
                        <a:t>4 – Rendono sicura la libera </a:t>
                      </a:r>
                      <a:br>
                        <a:rPr lang="it-IT" sz="24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it-IT" sz="2400" b="1" dirty="0" smtClean="0">
                          <a:solidFill>
                            <a:schemeClr val="bg1"/>
                          </a:solidFill>
                        </a:rPr>
                        <a:t>manipolazione di oggetti culturali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32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275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bg1"/>
                          </a:solidFill>
                        </a:rPr>
                        <a:t>5 – Regolano la distanza analogica</a:t>
                      </a:r>
                      <a:br>
                        <a:rPr lang="it-IT" sz="24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it-IT" sz="2400" b="1" dirty="0" smtClean="0">
                          <a:solidFill>
                            <a:schemeClr val="bg1"/>
                          </a:solidFill>
                        </a:rPr>
                        <a:t> tra il soggetto e l’oggetto culturale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4788024" y="623141"/>
            <a:ext cx="4176464" cy="1077668"/>
            <a:chOff x="4788024" y="623141"/>
            <a:chExt cx="4176464" cy="1077668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8024" y="653080"/>
              <a:ext cx="1656184" cy="983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6389" y="623141"/>
              <a:ext cx="2598099" cy="1077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uppo 10"/>
          <p:cNvGrpSpPr/>
          <p:nvPr/>
        </p:nvGrpSpPr>
        <p:grpSpPr>
          <a:xfrm>
            <a:off x="5220072" y="1772816"/>
            <a:ext cx="3384376" cy="1406464"/>
            <a:chOff x="5076056" y="1772816"/>
            <a:chExt cx="3384376" cy="140646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056" y="1772816"/>
              <a:ext cx="1712926" cy="1394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1772816"/>
              <a:ext cx="1584176" cy="140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uppo 13"/>
          <p:cNvGrpSpPr/>
          <p:nvPr/>
        </p:nvGrpSpPr>
        <p:grpSpPr>
          <a:xfrm>
            <a:off x="5004048" y="3284984"/>
            <a:ext cx="3744776" cy="1101941"/>
            <a:chOff x="4787664" y="3340080"/>
            <a:chExt cx="3744776" cy="1101941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7664" y="3356992"/>
              <a:ext cx="216563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92280" y="3340080"/>
              <a:ext cx="1440160" cy="1101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uppo 16"/>
          <p:cNvGrpSpPr/>
          <p:nvPr/>
        </p:nvGrpSpPr>
        <p:grpSpPr>
          <a:xfrm>
            <a:off x="5220072" y="4437112"/>
            <a:ext cx="3456382" cy="1207635"/>
            <a:chOff x="5292081" y="4565766"/>
            <a:chExt cx="3456382" cy="1207635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92081" y="4581129"/>
              <a:ext cx="1728192" cy="119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36296" y="4565766"/>
              <a:ext cx="1512167" cy="1189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uppo 19"/>
          <p:cNvGrpSpPr/>
          <p:nvPr/>
        </p:nvGrpSpPr>
        <p:grpSpPr>
          <a:xfrm>
            <a:off x="5148064" y="5710952"/>
            <a:ext cx="3707905" cy="1147048"/>
            <a:chOff x="5436095" y="5636833"/>
            <a:chExt cx="3707905" cy="1503774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20272" y="5636833"/>
              <a:ext cx="2123728" cy="141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 t="4911"/>
            <a:stretch>
              <a:fillRect/>
            </a:stretch>
          </p:blipFill>
          <p:spPr bwMode="auto">
            <a:xfrm>
              <a:off x="5436095" y="5666071"/>
              <a:ext cx="1516699" cy="1468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Cubo 3">
              <a:hlinkClick r:id="rId12" action="ppaction://hlinksldjump"/>
            </p:cNvPr>
            <p:cNvSpPr/>
            <p:nvPr/>
          </p:nvSpPr>
          <p:spPr>
            <a:xfrm>
              <a:off x="8858280" y="6831915"/>
              <a:ext cx="285720" cy="30869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62068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/>
            </a:r>
            <a:br>
              <a:rPr lang="it-IT" sz="2400" b="1" dirty="0" smtClean="0"/>
            </a:br>
            <a:endParaRPr lang="it-IT" sz="2400" b="1" dirty="0" smtClean="0"/>
          </a:p>
          <a:p>
            <a:r>
              <a:rPr lang="it-IT" sz="2400" b="1" dirty="0" smtClean="0"/>
              <a:t/>
            </a:r>
            <a:br>
              <a:rPr lang="it-IT" sz="2400" b="1" dirty="0" smtClean="0"/>
            </a:br>
            <a:endParaRPr lang="it-IT" sz="2400" b="1" dirty="0" smtClean="0"/>
          </a:p>
          <a:p>
            <a:r>
              <a:rPr lang="it-IT" sz="2400" b="1" dirty="0" smtClean="0"/>
              <a:t/>
            </a:r>
            <a:br>
              <a:rPr lang="it-IT" sz="2400" b="1" dirty="0" smtClean="0"/>
            </a:br>
            <a:endParaRPr lang="it-IT" sz="2400" b="1" dirty="0" smtClean="0"/>
          </a:p>
          <a:p>
            <a:endParaRPr lang="it-IT" sz="2400" b="1" dirty="0" smtClean="0"/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46BAC6">
              <a:alpha val="4392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i="1" dirty="0" smtClean="0"/>
              <a:t>I </a:t>
            </a:r>
            <a:r>
              <a:rPr lang="it-IT" sz="2400" b="1" i="1" dirty="0" smtClean="0">
                <a:solidFill>
                  <a:srgbClr val="FF0000"/>
                </a:solidFill>
              </a:rPr>
              <a:t>mediatori didattici </a:t>
            </a:r>
            <a:r>
              <a:rPr lang="it-IT" sz="2400" b="1" i="1" dirty="0" smtClean="0"/>
              <a:t>per Elio Damiano sono degli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analogati</a:t>
            </a:r>
            <a:r>
              <a:rPr lang="it-IT" sz="2400" b="1" i="1" dirty="0" smtClean="0"/>
              <a:t>,</a:t>
            </a:r>
            <a:r>
              <a:rPr lang="it-IT" sz="2400" b="1" i="1" dirty="0" smtClean="0">
                <a:solidFill>
                  <a:srgbClr val="FF0000"/>
                </a:solidFill>
              </a:rPr>
              <a:t> </a:t>
            </a:r>
            <a:r>
              <a:rPr lang="it-IT" sz="2400" b="1" i="1" dirty="0" smtClean="0"/>
              <a:t>segni che stanno al posto di oggetti o dimensioni della realtà esterna.</a:t>
            </a:r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251520" y="1052736"/>
            <a:ext cx="8568952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► </a:t>
            </a:r>
            <a:r>
              <a:rPr lang="it-IT" sz="2000" b="1" dirty="0" smtClean="0">
                <a:solidFill>
                  <a:srgbClr val="FF0000"/>
                </a:solidFill>
              </a:rPr>
              <a:t>MEDIATORI ATTIVI </a:t>
            </a:r>
            <a:r>
              <a:rPr lang="it-IT" sz="2000" b="1" dirty="0" smtClean="0">
                <a:solidFill>
                  <a:prstClr val="black"/>
                </a:solidFill>
              </a:rPr>
              <a:t>– </a:t>
            </a:r>
            <a:r>
              <a:rPr lang="it-IT" sz="2000" dirty="0" smtClean="0">
                <a:solidFill>
                  <a:prstClr val="black"/>
                </a:solidFill>
              </a:rPr>
              <a:t>I più vicini alla realtà esterna e all’esperienza diretta. In realtà non c’è mediazione tra la realtà esterna e il soggetto. Occorre  problematizzare. Si tratta di </a:t>
            </a:r>
            <a:r>
              <a:rPr lang="it-IT" sz="2000" b="1" dirty="0" smtClean="0">
                <a:solidFill>
                  <a:srgbClr val="FF0000"/>
                </a:solidFill>
              </a:rPr>
              <a:t>presentazione di oggetti, visite guidate, esperimenti</a:t>
            </a:r>
          </a:p>
          <a:p>
            <a:pPr lvl="0" algn="just"/>
            <a:endParaRPr lang="it-IT" sz="1050" b="1" dirty="0" smtClean="0">
              <a:solidFill>
                <a:prstClr val="black"/>
              </a:solidFill>
            </a:endParaRPr>
          </a:p>
          <a:p>
            <a:pPr lvl="0" algn="just"/>
            <a:endParaRPr lang="it-IT" sz="700" b="1" dirty="0" smtClean="0">
              <a:solidFill>
                <a:prstClr val="black"/>
              </a:solidFill>
            </a:endParaRPr>
          </a:p>
          <a:p>
            <a:pPr lvl="0" algn="just"/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► </a:t>
            </a:r>
            <a:r>
              <a:rPr lang="it-IT" sz="2000" b="1" dirty="0" smtClean="0">
                <a:solidFill>
                  <a:srgbClr val="FF0000"/>
                </a:solidFill>
              </a:rPr>
              <a:t>MEDIATORI ICONICI </a:t>
            </a:r>
            <a:r>
              <a:rPr lang="it-IT" sz="2000" b="1" dirty="0" smtClean="0">
                <a:solidFill>
                  <a:prstClr val="black"/>
                </a:solidFill>
              </a:rPr>
              <a:t>– </a:t>
            </a:r>
            <a:r>
              <a:rPr lang="it-IT" sz="2000" dirty="0" smtClean="0">
                <a:solidFill>
                  <a:prstClr val="black"/>
                </a:solidFill>
              </a:rPr>
              <a:t>Rappresentano aspetti della realtà, la oggettivano, ma </a:t>
            </a:r>
            <a:r>
              <a:rPr lang="it-IT" sz="2000" b="1" dirty="0" smtClean="0">
                <a:solidFill>
                  <a:prstClr val="black"/>
                </a:solidFill>
              </a:rPr>
              <a:t>offrono scarsa generalizzazione</a:t>
            </a:r>
            <a:r>
              <a:rPr lang="it-IT" sz="2000" dirty="0" smtClean="0">
                <a:solidFill>
                  <a:prstClr val="black"/>
                </a:solidFill>
              </a:rPr>
              <a:t>, poiché come modelli risentono di realtà specifiche </a:t>
            </a:r>
            <a:r>
              <a:rPr lang="it-IT" sz="2000" b="1" dirty="0" smtClean="0">
                <a:solidFill>
                  <a:srgbClr val="FF0000"/>
                </a:solidFill>
              </a:rPr>
              <a:t>(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disegni, foto, film, videotape, carte geografiche, formati geometrici, grafici, modellini, plastici )</a:t>
            </a:r>
          </a:p>
          <a:p>
            <a:pPr lvl="0" algn="just"/>
            <a:endParaRPr lang="it-IT" sz="800" b="1" dirty="0" smtClean="0">
              <a:solidFill>
                <a:srgbClr val="FF0000"/>
              </a:solidFill>
            </a:endParaRPr>
          </a:p>
          <a:p>
            <a:pPr lvl="0" algn="just"/>
            <a:endParaRPr lang="it-IT" sz="1100" b="1" dirty="0" smtClean="0">
              <a:solidFill>
                <a:srgbClr val="FF0000"/>
              </a:solidFill>
            </a:endParaRPr>
          </a:p>
          <a:p>
            <a:pPr lvl="0" algn="just"/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► </a:t>
            </a:r>
            <a:r>
              <a:rPr lang="it-IT" sz="2000" b="1" dirty="0" smtClean="0">
                <a:solidFill>
                  <a:srgbClr val="FF0000"/>
                </a:solidFill>
              </a:rPr>
              <a:t>MEDIATORI ANALOGICI -  </a:t>
            </a:r>
            <a:r>
              <a:rPr lang="it-IT" sz="2000" dirty="0" smtClean="0"/>
              <a:t>Consentono di assumere ruoli, di drammatizzare situazioni, che possono essere poi studiate dall’interno </a:t>
            </a:r>
            <a:r>
              <a:rPr lang="it-IT" sz="2000" b="1" dirty="0" smtClean="0">
                <a:solidFill>
                  <a:srgbClr val="FF0000"/>
                </a:solidFill>
              </a:rPr>
              <a:t>( drammatizzazioni, simulazioni, giochi di ruolo )</a:t>
            </a:r>
          </a:p>
          <a:p>
            <a:pPr lvl="0" algn="just"/>
            <a:endParaRPr lang="it-IT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► </a:t>
            </a:r>
            <a:r>
              <a:rPr lang="it-IT" sz="2000" b="1" dirty="0" smtClean="0">
                <a:solidFill>
                  <a:srgbClr val="FF0000"/>
                </a:solidFill>
              </a:rPr>
              <a:t>MEDIATORI SIMBOLICI </a:t>
            </a:r>
            <a:r>
              <a:rPr lang="it-IT" sz="2000" dirty="0" smtClean="0"/>
              <a:t>– Rappresentano le variabili e le loro relazioni. Producono il </a:t>
            </a:r>
            <a:r>
              <a:rPr lang="it-IT" sz="2000" b="1" dirty="0" smtClean="0"/>
              <a:t>massimo grado di generalizzazione</a:t>
            </a:r>
            <a:r>
              <a:rPr lang="it-IT" sz="2000" dirty="0" smtClean="0"/>
              <a:t>, ma devono poggiare su categorie mentali possedute almeno in parte dai discenti, altrimenti non c’è assimilazione e integrazione. Si tratta di </a:t>
            </a:r>
            <a:r>
              <a:rPr lang="it-IT" sz="2000" b="1" dirty="0" smtClean="0">
                <a:solidFill>
                  <a:srgbClr val="FF0000"/>
                </a:solidFill>
              </a:rPr>
              <a:t>vari codici testuali con lettere, numeri, simboli </a:t>
            </a:r>
            <a:r>
              <a:rPr lang="it-IT" sz="2000" b="1" dirty="0" err="1" smtClean="0">
                <a:solidFill>
                  <a:srgbClr val="FF0000"/>
                </a:solidFill>
              </a:rPr>
              <a:t>notazionali</a:t>
            </a:r>
            <a:r>
              <a:rPr lang="it-IT" sz="2000" b="1" dirty="0" smtClean="0">
                <a:solidFill>
                  <a:srgbClr val="FF0000"/>
                </a:solidFill>
              </a:rPr>
              <a:t>, formule, esiti risolutivi. 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95875"/>
            <a:ext cx="76295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23528" y="0"/>
            <a:ext cx="8439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i="1" dirty="0" smtClean="0"/>
              <a:t>Percorsi integrati  e reticolari, utilizzando tutti  i mediatori </a:t>
            </a:r>
            <a:br>
              <a:rPr lang="it-IT" sz="2400" b="1" i="1" dirty="0" smtClean="0"/>
            </a:br>
            <a:r>
              <a:rPr lang="it-IT" sz="2400" b="1" i="1" dirty="0" smtClean="0"/>
              <a:t>in modo ricorsivo, con ritorni ai mediatori più prossimi alla realtà</a:t>
            </a:r>
            <a:endParaRPr lang="it-IT" sz="2400" b="1" i="1" dirty="0"/>
          </a:p>
        </p:txBody>
      </p:sp>
      <p:pic>
        <p:nvPicPr>
          <p:cNvPr id="40966" name="Picture 6" descr="Schema di princip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224" y="1124745"/>
            <a:ext cx="4197035" cy="24482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15" name="Gruppo 14"/>
          <p:cNvGrpSpPr/>
          <p:nvPr/>
        </p:nvGrpSpPr>
        <p:grpSpPr>
          <a:xfrm>
            <a:off x="-163120" y="2564904"/>
            <a:ext cx="3644486" cy="2232248"/>
            <a:chOff x="88400" y="4474016"/>
            <a:chExt cx="3644486" cy="2232248"/>
          </a:xfrm>
        </p:grpSpPr>
        <p:pic>
          <p:nvPicPr>
            <p:cNvPr id="40973" name="Picture 13" descr="Un 3 cilindri turbo per Peugeot e Citroë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400" y="4474016"/>
              <a:ext cx="3644486" cy="2232248"/>
            </a:xfrm>
            <a:prstGeom prst="rect">
              <a:avLst/>
            </a:prstGeom>
            <a:noFill/>
          </p:spPr>
        </p:pic>
        <p:sp>
          <p:nvSpPr>
            <p:cNvPr id="14" name="Rettangolo 13"/>
            <p:cNvSpPr/>
            <p:nvPr/>
          </p:nvSpPr>
          <p:spPr>
            <a:xfrm>
              <a:off x="251520" y="6058192"/>
              <a:ext cx="29658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 smtClean="0">
                  <a:solidFill>
                    <a:schemeClr val="bg1"/>
                  </a:solidFill>
                </a:rPr>
                <a:t>Video: un 3 cilindri turbo per </a:t>
              </a:r>
              <a:br>
                <a:rPr lang="it-IT" b="1" i="1" dirty="0" smtClean="0">
                  <a:solidFill>
                    <a:schemeClr val="bg1"/>
                  </a:solidFill>
                </a:rPr>
              </a:br>
              <a:r>
                <a:rPr lang="it-IT" b="1" i="1" dirty="0" smtClean="0">
                  <a:solidFill>
                    <a:schemeClr val="bg1"/>
                  </a:solidFill>
                </a:rPr>
                <a:t>Peugeot e Citroen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977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33753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 descr="http://2.bp.blogspot.com/-pYp1azv_L08/Tw7HrqPYZMI/AAAAAAAAACg/YZpatqmqTWQ/s320/2012-01-02_144ferrari92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17314"/>
          <a:stretch>
            <a:fillRect/>
          </a:stretch>
        </p:blipFill>
        <p:spPr bwMode="auto">
          <a:xfrm>
            <a:off x="3059832" y="3212976"/>
            <a:ext cx="2167446" cy="1769369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1988840"/>
            <a:ext cx="3349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 smtClean="0">
                <a:solidFill>
                  <a:schemeClr val="bg1"/>
                </a:solidFill>
              </a:rPr>
              <a:t>Video: motore turbo in azione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8" name="Freccia a destra 17"/>
          <p:cNvSpPr/>
          <p:nvPr/>
        </p:nvSpPr>
        <p:spPr>
          <a:xfrm>
            <a:off x="3491880" y="1700808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>
            <a:off x="4067944" y="2132856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1" name="Gruppo 20"/>
          <p:cNvGrpSpPr/>
          <p:nvPr/>
        </p:nvGrpSpPr>
        <p:grpSpPr>
          <a:xfrm>
            <a:off x="4211960" y="3573016"/>
            <a:ext cx="4666493" cy="3161873"/>
            <a:chOff x="4211960" y="3573016"/>
            <a:chExt cx="4666493" cy="3161873"/>
          </a:xfrm>
        </p:grpSpPr>
        <p:sp>
          <p:nvSpPr>
            <p:cNvPr id="7" name="Rettangolo 6"/>
            <p:cNvSpPr/>
            <p:nvPr/>
          </p:nvSpPr>
          <p:spPr>
            <a:xfrm>
              <a:off x="5724128" y="3573016"/>
              <a:ext cx="3154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 smtClean="0">
                  <a:solidFill>
                    <a:prstClr val="black"/>
                  </a:solidFill>
                </a:rPr>
                <a:t>Che cos’è un turbocompressore</a:t>
              </a:r>
              <a:endParaRPr lang="it-IT" sz="1400" dirty="0"/>
            </a:p>
          </p:txBody>
        </p:sp>
        <p:pic>
          <p:nvPicPr>
            <p:cNvPr id="40968" name="Picture 8" descr="Sezion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20072" y="4077072"/>
              <a:ext cx="3603811" cy="230425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9" name="Rettangolo 8"/>
            <p:cNvSpPr/>
            <p:nvPr/>
          </p:nvSpPr>
          <p:spPr>
            <a:xfrm>
              <a:off x="7236296" y="6396335"/>
              <a:ext cx="11528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i="1" dirty="0" smtClean="0">
                  <a:solidFill>
                    <a:prstClr val="black"/>
                  </a:solidFill>
                </a:rPr>
                <a:t>Descrizione</a:t>
              </a:r>
              <a:endParaRPr lang="it-IT" sz="1200" dirty="0"/>
            </a:p>
          </p:txBody>
        </p:sp>
        <p:sp>
          <p:nvSpPr>
            <p:cNvPr id="20" name="Freccia bidirezionale verticale 19"/>
            <p:cNvSpPr/>
            <p:nvPr/>
          </p:nvSpPr>
          <p:spPr>
            <a:xfrm rot="5400000">
              <a:off x="4680012" y="4617132"/>
              <a:ext cx="360040" cy="129614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blogf1.it/wp-content/uploads/2011/08/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8012557" cy="568863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15585" y="0"/>
            <a:ext cx="8254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C00000"/>
                </a:solidFill>
              </a:rPr>
              <a:t>Possibile integrazione come nuovo sviluppo </a:t>
            </a:r>
            <a:r>
              <a:rPr lang="it-IT" sz="2800" b="1" i="1" dirty="0" err="1" smtClean="0">
                <a:solidFill>
                  <a:srgbClr val="C00000"/>
                </a:solidFill>
              </a:rPr>
              <a:t>immersivo</a:t>
            </a:r>
            <a:endParaRPr lang="it-IT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FF00FF">
              <a:alpha val="902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/>
              <a:t>Mediare significa mettere in relazione </a:t>
            </a:r>
          </a:p>
          <a:p>
            <a:pPr algn="ctr"/>
            <a:r>
              <a:rPr lang="it-IT" sz="2800" b="1" i="1" dirty="0" smtClean="0"/>
              <a:t>la </a:t>
            </a:r>
            <a:r>
              <a:rPr lang="it-IT" sz="2800" b="1" i="1" dirty="0" smtClean="0">
                <a:solidFill>
                  <a:srgbClr val="FF0000"/>
                </a:solidFill>
              </a:rPr>
              <a:t>conoscenza ingenua ( primaria)</a:t>
            </a:r>
            <a:r>
              <a:rPr lang="it-IT" sz="2800" b="1" i="1" dirty="0" smtClean="0"/>
              <a:t/>
            </a:r>
            <a:br>
              <a:rPr lang="it-IT" sz="2800" b="1" i="1" dirty="0" smtClean="0"/>
            </a:br>
            <a:r>
              <a:rPr lang="it-IT" sz="2800" b="1" i="1" dirty="0" smtClean="0"/>
              <a:t>con la </a:t>
            </a:r>
            <a:r>
              <a:rPr lang="it-IT" sz="2800" b="1" i="1" dirty="0" smtClean="0">
                <a:solidFill>
                  <a:srgbClr val="FF0000"/>
                </a:solidFill>
              </a:rPr>
              <a:t>conoscenza esperta ( scientifica )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5577" y="1700808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Ostacolo epistemologico </a:t>
            </a:r>
          </a:p>
          <a:p>
            <a:r>
              <a:rPr lang="it-IT" sz="2400" b="1" dirty="0" smtClean="0"/>
              <a:t>è una conoscenza costruita attraverso </a:t>
            </a:r>
            <a:r>
              <a:rPr lang="it-IT" sz="2400" b="1" dirty="0" smtClean="0">
                <a:solidFill>
                  <a:srgbClr val="FF0000"/>
                </a:solidFill>
              </a:rPr>
              <a:t>un’esperienza limitata</a:t>
            </a:r>
          </a:p>
          <a:p>
            <a:endParaRPr lang="it-IT" sz="2400" b="1" dirty="0" smtClean="0"/>
          </a:p>
          <a:p>
            <a:r>
              <a:rPr lang="it-IT" sz="2400" b="1" dirty="0" smtClean="0">
                <a:solidFill>
                  <a:srgbClr val="FF0000"/>
                </a:solidFill>
              </a:rPr>
              <a:t>La conoscenza ingenua o primaria </a:t>
            </a:r>
          </a:p>
          <a:p>
            <a:r>
              <a:rPr lang="it-IT" sz="2400" b="1" dirty="0" smtClean="0"/>
              <a:t>impedisce di interiorizzare la conoscenza scientifica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La conoscenza ingenua</a:t>
            </a:r>
            <a:br>
              <a:rPr lang="it-IT" sz="2400" b="1" dirty="0" smtClean="0"/>
            </a:br>
            <a:r>
              <a:rPr lang="it-IT" sz="2400" b="1" dirty="0" smtClean="0">
                <a:solidFill>
                  <a:srgbClr val="FF0000"/>
                </a:solidFill>
              </a:rPr>
              <a:t>Funziona bene </a:t>
            </a:r>
            <a:r>
              <a:rPr lang="it-IT" sz="2400" b="1" dirty="0" smtClean="0"/>
              <a:t>per spiegare i </a:t>
            </a:r>
            <a:r>
              <a:rPr lang="it-IT" sz="2400" b="1" dirty="0" smtClean="0">
                <a:solidFill>
                  <a:srgbClr val="FF0000"/>
                </a:solidFill>
              </a:rPr>
              <a:t>fenomeni della vita quotidiana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Occorre </a:t>
            </a:r>
            <a:r>
              <a:rPr lang="it-IT" sz="2400" b="1" dirty="0" smtClean="0">
                <a:solidFill>
                  <a:srgbClr val="FF0000"/>
                </a:solidFill>
              </a:rPr>
              <a:t>decostruire la conoscenza ingenua</a:t>
            </a:r>
            <a:r>
              <a:rPr lang="it-IT" sz="2400" b="1" dirty="0" smtClean="0"/>
              <a:t>. </a:t>
            </a:r>
            <a:br>
              <a:rPr lang="it-IT" sz="2400" b="1" dirty="0" smtClean="0"/>
            </a:br>
            <a:r>
              <a:rPr lang="it-IT" sz="2400" b="1" dirty="0" smtClean="0"/>
              <a:t>L’insegnante favorisce la decostruzione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Va messa in crisi l’idea ingenua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14290"/>
            <a:ext cx="91440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b="1" i="1" dirty="0" smtClean="0">
                <a:solidFill>
                  <a:srgbClr val="C00000"/>
                </a:solidFill>
              </a:rPr>
              <a:t>1) Epistemologia</a:t>
            </a:r>
            <a:r>
              <a:rPr lang="it-IT" sz="3000" b="1" dirty="0" smtClean="0">
                <a:solidFill>
                  <a:srgbClr val="C00000"/>
                </a:solidFill>
              </a:rPr>
              <a:t> del sapere e </a:t>
            </a:r>
            <a:r>
              <a:rPr lang="it-IT" sz="3000" b="1" i="1" dirty="0" smtClean="0">
                <a:solidFill>
                  <a:srgbClr val="C00000"/>
                </a:solidFill>
              </a:rPr>
              <a:t>psicologia apprendimento</a:t>
            </a:r>
            <a:endParaRPr lang="it-IT" sz="3000" b="1" i="1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5720" y="928670"/>
            <a:ext cx="87845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>
                <a:solidFill>
                  <a:srgbClr val="006600"/>
                </a:solidFill>
              </a:rPr>
              <a:t>Bruner</a:t>
            </a:r>
            <a:r>
              <a:rPr lang="it-IT" b="1" dirty="0" smtClean="0">
                <a:solidFill>
                  <a:srgbClr val="006600"/>
                </a:solidFill>
              </a:rPr>
              <a:t>: </a:t>
            </a:r>
            <a:r>
              <a:rPr lang="it-IT" i="1" dirty="0" smtClean="0"/>
              <a:t>Il primo e più ovvio problema è </a:t>
            </a:r>
            <a:r>
              <a:rPr lang="it-IT" b="1" i="1" dirty="0" smtClean="0"/>
              <a:t>costruire programmi </a:t>
            </a:r>
            <a:r>
              <a:rPr lang="it-IT" i="1" dirty="0" smtClean="0"/>
              <a:t>che possono essere </a:t>
            </a:r>
            <a:r>
              <a:rPr lang="it-IT" b="1" i="1" dirty="0" smtClean="0"/>
              <a:t>insegnati</a:t>
            </a:r>
          </a:p>
          <a:p>
            <a:r>
              <a:rPr lang="it-IT" b="1" i="1" dirty="0" smtClean="0"/>
              <a:t>               da maestri comuni</a:t>
            </a:r>
            <a:r>
              <a:rPr lang="it-IT" i="1" dirty="0" smtClean="0"/>
              <a:t> ad </a:t>
            </a:r>
            <a:r>
              <a:rPr lang="it-IT" b="1" i="1" dirty="0" smtClean="0"/>
              <a:t>alunni comuni </a:t>
            </a:r>
            <a:r>
              <a:rPr lang="it-IT" i="1" dirty="0" smtClean="0"/>
              <a:t>e che, nello stesso tempo, riflettano </a:t>
            </a:r>
            <a:r>
              <a:rPr lang="it-IT" b="1" i="1" dirty="0" smtClean="0"/>
              <a:t>i principi</a:t>
            </a:r>
            <a:br>
              <a:rPr lang="it-IT" b="1" i="1" dirty="0" smtClean="0"/>
            </a:br>
            <a:r>
              <a:rPr lang="it-IT" b="1" i="1" dirty="0" smtClean="0"/>
              <a:t>               basilari delle varie discipline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71538" y="3857628"/>
            <a:ext cx="2611291" cy="89255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</a:rPr>
              <a:t>Strutturalità</a:t>
            </a:r>
            <a:r>
              <a:rPr lang="it-IT" sz="2400" b="1" dirty="0" smtClean="0"/>
              <a:t> </a:t>
            </a:r>
            <a:br>
              <a:rPr lang="it-IT" sz="2400" b="1" dirty="0" smtClean="0"/>
            </a:br>
            <a:r>
              <a:rPr lang="it-IT" sz="2400" dirty="0" smtClean="0"/>
              <a:t>delle discipline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71538" y="2000240"/>
            <a:ext cx="778674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RICOSTRUIRE LE DISCIPLINE </a:t>
            </a:r>
            <a:r>
              <a:rPr lang="it-IT" sz="2000" dirty="0" smtClean="0"/>
              <a:t>in modo che emergano</a:t>
            </a:r>
            <a:br>
              <a:rPr lang="it-IT" sz="2000" dirty="0" smtClean="0"/>
            </a:br>
            <a:r>
              <a:rPr lang="it-IT" sz="2000" dirty="0" smtClean="0"/>
              <a:t>le </a:t>
            </a:r>
            <a:r>
              <a:rPr lang="it-IT" sz="2000" b="1" dirty="0" smtClean="0"/>
              <a:t>idee fondamentali </a:t>
            </a:r>
            <a:r>
              <a:rPr lang="it-IT" sz="2000" dirty="0" smtClean="0"/>
              <a:t>e le </a:t>
            </a:r>
            <a:r>
              <a:rPr lang="it-IT" sz="2000" b="1" dirty="0" smtClean="0"/>
              <a:t>funzioni logiche centrali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71538" y="5857892"/>
            <a:ext cx="7786742" cy="707886"/>
          </a:xfrm>
          <a:prstGeom prst="rect">
            <a:avLst/>
          </a:prstGeom>
          <a:solidFill>
            <a:srgbClr val="F8FAB8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ADEGUARE LE DIFFICOLTA’ DEI CONTENUTI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alle </a:t>
            </a:r>
            <a:r>
              <a:rPr lang="it-IT" sz="2000" b="1" dirty="0" smtClean="0"/>
              <a:t>capacità</a:t>
            </a:r>
            <a:r>
              <a:rPr lang="it-IT" sz="2000" dirty="0" smtClean="0"/>
              <a:t> degli alunni</a:t>
            </a:r>
            <a:endParaRPr lang="it-IT" sz="2000" b="1" dirty="0"/>
          </a:p>
        </p:txBody>
      </p:sp>
      <p:pic>
        <p:nvPicPr>
          <p:cNvPr id="1026" name="Picture 2" descr="http://people.unipmn.it/marcomi/didattica/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14620"/>
            <a:ext cx="1714480" cy="1368781"/>
          </a:xfrm>
          <a:prstGeom prst="rect">
            <a:avLst/>
          </a:prstGeom>
          <a:noFill/>
        </p:spPr>
      </p:pic>
      <p:sp>
        <p:nvSpPr>
          <p:cNvPr id="9" name="Freccia bidirezionale verticale 8"/>
          <p:cNvSpPr/>
          <p:nvPr/>
        </p:nvSpPr>
        <p:spPr>
          <a:xfrm>
            <a:off x="5500694" y="2786058"/>
            <a:ext cx="428628" cy="3071834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9" name="Picture 5" descr="http://qui.uniud.it/notizieEventi/cultura/mente-e-cervello-conferenza-di-edoardo-boncinelli/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256"/>
            <a:ext cx="1533501" cy="1533502"/>
          </a:xfrm>
          <a:prstGeom prst="rect">
            <a:avLst/>
          </a:prstGeom>
          <a:noFill/>
        </p:spPr>
      </p:pic>
      <p:sp>
        <p:nvSpPr>
          <p:cNvPr id="21" name="Cubo 20">
            <a:hlinkClick r:id="rId4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>
            <a:hlinkClick r:id="rId2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C00000"/>
                </a:solidFill>
              </a:rPr>
              <a:t>4) Importanza della situazione di insegnamento / apprendimento. La regolazione didattica</a:t>
            </a:r>
            <a:endParaRPr lang="it-IT" sz="3200" b="1" i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052737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La </a:t>
            </a:r>
            <a:r>
              <a:rPr lang="it-IT" sz="2200" b="1" dirty="0" smtClean="0"/>
              <a:t>trasformazione dei contenuti </a:t>
            </a:r>
            <a:r>
              <a:rPr lang="it-IT" sz="2200" dirty="0" smtClean="0"/>
              <a:t>non si ferma al momento dell’anticipazione o preparazione della lezione, ma </a:t>
            </a:r>
            <a:r>
              <a:rPr lang="it-IT" sz="2200" b="1" dirty="0" smtClean="0"/>
              <a:t>continua durante il suo svolgimento</a:t>
            </a:r>
            <a:r>
              <a:rPr lang="it-IT" sz="2200" dirty="0" smtClean="0"/>
              <a:t>. E’ legata all’insegnamento effettivo in classe. Nell’azione il docente </a:t>
            </a:r>
            <a:r>
              <a:rPr lang="it-IT" sz="2200" b="1" dirty="0" smtClean="0"/>
              <a:t>adatta</a:t>
            </a:r>
            <a:r>
              <a:rPr lang="it-IT" sz="2200" dirty="0" smtClean="0"/>
              <a:t> i suoi </a:t>
            </a:r>
            <a:r>
              <a:rPr lang="it-IT" sz="2200" b="1" dirty="0" smtClean="0"/>
              <a:t>atti</a:t>
            </a:r>
            <a:r>
              <a:rPr lang="it-IT" sz="2200" dirty="0" smtClean="0"/>
              <a:t> e la sua </a:t>
            </a:r>
            <a:r>
              <a:rPr lang="it-IT" sz="2200" b="1" dirty="0" smtClean="0"/>
              <a:t>comunicazione</a:t>
            </a:r>
            <a:r>
              <a:rPr lang="it-IT" sz="2200" dirty="0" smtClean="0"/>
              <a:t> alle </a:t>
            </a:r>
            <a:r>
              <a:rPr lang="it-IT" sz="2200" b="1" dirty="0" smtClean="0"/>
              <a:t>risposte degli allievi</a:t>
            </a:r>
          </a:p>
          <a:p>
            <a:endParaRPr lang="it-IT" sz="2200" dirty="0" smtClean="0"/>
          </a:p>
          <a:p>
            <a:pPr algn="ctr"/>
            <a:r>
              <a:rPr lang="it-IT" sz="2200" dirty="0" smtClean="0"/>
              <a:t>Per </a:t>
            </a:r>
            <a:r>
              <a:rPr lang="it-IT" sz="2200" b="1" i="1" dirty="0" err="1" smtClean="0">
                <a:solidFill>
                  <a:srgbClr val="006600"/>
                </a:solidFill>
              </a:rPr>
              <a:t>Altet</a:t>
            </a:r>
            <a:r>
              <a:rPr lang="it-IT" sz="2200" dirty="0" smtClean="0"/>
              <a:t> la regolazione avviene su 4 piani:</a:t>
            </a:r>
            <a:br>
              <a:rPr lang="it-IT" sz="2200" dirty="0" smtClean="0"/>
            </a:br>
            <a:r>
              <a:rPr lang="it-IT" sz="2200" b="1" dirty="0" smtClean="0"/>
              <a:t>- cognitivo</a:t>
            </a:r>
            <a:br>
              <a:rPr lang="it-IT" sz="2200" b="1" dirty="0" smtClean="0"/>
            </a:br>
            <a:r>
              <a:rPr lang="it-IT" sz="2200" b="1" dirty="0" smtClean="0"/>
              <a:t>- pedagogico</a:t>
            </a:r>
            <a:br>
              <a:rPr lang="it-IT" sz="2200" b="1" dirty="0" smtClean="0"/>
            </a:br>
            <a:r>
              <a:rPr lang="it-IT" sz="2200" b="1" dirty="0" smtClean="0"/>
              <a:t>- comunicativo</a:t>
            </a:r>
            <a:br>
              <a:rPr lang="it-IT" sz="2200" b="1" dirty="0" smtClean="0"/>
            </a:br>
            <a:r>
              <a:rPr lang="it-IT" sz="2200" b="1" dirty="0" smtClean="0"/>
              <a:t>- affettivo</a:t>
            </a:r>
          </a:p>
          <a:p>
            <a:endParaRPr lang="it-IT" sz="2200" b="1" dirty="0" smtClean="0"/>
          </a:p>
          <a:p>
            <a:pPr algn="ctr"/>
            <a:r>
              <a:rPr lang="it-IT" sz="2200" dirty="0" smtClean="0"/>
              <a:t>Per</a:t>
            </a:r>
            <a:r>
              <a:rPr lang="it-IT" sz="2200" b="1" dirty="0" smtClean="0"/>
              <a:t> </a:t>
            </a:r>
            <a:r>
              <a:rPr lang="it-IT" sz="2200" b="1" i="1" dirty="0" smtClean="0">
                <a:solidFill>
                  <a:srgbClr val="006600"/>
                </a:solidFill>
              </a:rPr>
              <a:t>Rossi </a:t>
            </a:r>
            <a:r>
              <a:rPr lang="it-IT" sz="2200" dirty="0" smtClean="0"/>
              <a:t> la regolazione è dovuta alla necessità di trovare un equilibrio</a:t>
            </a:r>
            <a:br>
              <a:rPr lang="it-IT" sz="2200" dirty="0" smtClean="0"/>
            </a:br>
            <a:r>
              <a:rPr lang="it-IT" sz="2200" dirty="0" smtClean="0"/>
              <a:t>tra differenti logiche e tensioni. E’ il modo in cui l’insegnante accoglie e gestisce gli eventi che si producono tra varie soggettività. </a:t>
            </a:r>
            <a:br>
              <a:rPr lang="it-IT" sz="2200" dirty="0" smtClean="0"/>
            </a:br>
            <a:r>
              <a:rPr lang="it-IT" sz="1050" dirty="0" smtClean="0"/>
              <a:t/>
            </a:r>
            <a:br>
              <a:rPr lang="it-IT" sz="1050" dirty="0" smtClean="0"/>
            </a:br>
            <a:r>
              <a:rPr lang="it-IT" sz="2400" b="1" dirty="0" smtClean="0">
                <a:solidFill>
                  <a:srgbClr val="FF0000"/>
                </a:solidFill>
              </a:rPr>
              <a:t>Regolazione è soprattutto mediazione tra conoscenze ingenue e il sapere sapiente</a:t>
            </a:r>
            <a:r>
              <a:rPr lang="it-IT" sz="2400" dirty="0" smtClean="0"/>
              <a:t>.</a:t>
            </a:r>
            <a:endParaRPr lang="it-IT" sz="22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13"/>
          <p:cNvSpPr/>
          <p:nvPr/>
        </p:nvSpPr>
        <p:spPr>
          <a:xfrm>
            <a:off x="857224" y="785794"/>
            <a:ext cx="7000924" cy="5857916"/>
          </a:xfrm>
          <a:prstGeom prst="ellipse">
            <a:avLst/>
          </a:prstGeom>
          <a:solidFill>
            <a:srgbClr val="FFFF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1000100" y="428604"/>
            <a:ext cx="13977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785786" y="2143116"/>
            <a:ext cx="2000264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Strutture cognitive</a:t>
            </a:r>
          </a:p>
          <a:p>
            <a:pPr algn="ctr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in formazione</a:t>
            </a: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2" name="Picture 4" descr="Proposta Formati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86190"/>
            <a:ext cx="2381250" cy="1790701"/>
          </a:xfrm>
          <a:prstGeom prst="rect">
            <a:avLst/>
          </a:prstGeom>
          <a:noFill/>
        </p:spPr>
      </p:pic>
      <p:grpSp>
        <p:nvGrpSpPr>
          <p:cNvPr id="11" name="Gruppo 10"/>
          <p:cNvGrpSpPr/>
          <p:nvPr/>
        </p:nvGrpSpPr>
        <p:grpSpPr>
          <a:xfrm>
            <a:off x="659058" y="4402990"/>
            <a:ext cx="5215806" cy="1740654"/>
            <a:chOff x="659058" y="4402990"/>
            <a:chExt cx="5215806" cy="1538723"/>
          </a:xfrm>
        </p:grpSpPr>
        <p:sp>
          <p:nvSpPr>
            <p:cNvPr id="7" name="Freccia circolare a sinistra 6"/>
            <p:cNvSpPr/>
            <p:nvPr/>
          </p:nvSpPr>
          <p:spPr>
            <a:xfrm rot="7297473">
              <a:off x="2497599" y="2564449"/>
              <a:ext cx="1538723" cy="5215806"/>
            </a:xfrm>
            <a:prstGeom prst="curvedLeftArrow">
              <a:avLst>
                <a:gd name="adj1" fmla="val 25000"/>
                <a:gd name="adj2" fmla="val 50000"/>
                <a:gd name="adj3" fmla="val 2132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500298" y="5072074"/>
              <a:ext cx="30417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rgbClr val="FF0000"/>
                  </a:solidFill>
                </a:rPr>
                <a:t>Adattare alle strutture</a:t>
              </a:r>
            </a:p>
            <a:p>
              <a:pPr algn="ctr"/>
              <a:r>
                <a:rPr lang="it-IT" sz="2400" b="1" dirty="0" smtClean="0">
                  <a:solidFill>
                    <a:srgbClr val="FF0000"/>
                  </a:solidFill>
                </a:rPr>
                <a:t>cognitive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5643570" y="5500702"/>
            <a:ext cx="2000264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Contenuti disciplinari</a:t>
            </a:r>
            <a:endParaRPr lang="it-IT" sz="2000" dirty="0">
              <a:solidFill>
                <a:srgbClr val="FF0000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2527025" y="1333374"/>
            <a:ext cx="5028691" cy="1730899"/>
            <a:chOff x="2527025" y="1333374"/>
            <a:chExt cx="5028691" cy="1730899"/>
          </a:xfrm>
        </p:grpSpPr>
        <p:sp>
          <p:nvSpPr>
            <p:cNvPr id="6" name="Freccia circolare a sinistra 5"/>
            <p:cNvSpPr/>
            <p:nvPr/>
          </p:nvSpPr>
          <p:spPr>
            <a:xfrm rot="17564612">
              <a:off x="4175921" y="-315522"/>
              <a:ext cx="1730899" cy="5028691"/>
            </a:xfrm>
            <a:prstGeom prst="curvedLeftArrow">
              <a:avLst>
                <a:gd name="adj1" fmla="val 25000"/>
                <a:gd name="adj2" fmla="val 50000"/>
                <a:gd name="adj3" fmla="val 1474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2714612" y="1428736"/>
              <a:ext cx="37862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chemeClr val="tx2">
                      <a:lumMod val="75000"/>
                    </a:schemeClr>
                  </a:solidFill>
                </a:rPr>
                <a:t>Cogliere </a:t>
              </a:r>
              <a:br>
                <a:rPr lang="it-IT" sz="24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it-IT" sz="2400" b="1" dirty="0" smtClean="0">
                  <a:solidFill>
                    <a:schemeClr val="tx2">
                      <a:lumMod val="75000"/>
                    </a:schemeClr>
                  </a:solidFill>
                </a:rPr>
                <a:t>le strutture disciplinari</a:t>
              </a:r>
              <a:endParaRPr lang="it-IT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4000496" y="214290"/>
            <a:ext cx="4951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b="1" i="1" dirty="0" err="1" smtClean="0">
                <a:solidFill>
                  <a:srgbClr val="006600"/>
                </a:solidFill>
              </a:rPr>
              <a:t>Bruner</a:t>
            </a:r>
            <a:r>
              <a:rPr lang="it-IT" dirty="0" smtClean="0"/>
              <a:t>, </a:t>
            </a:r>
            <a:r>
              <a:rPr lang="it-IT" i="1" dirty="0" smtClean="0"/>
              <a:t>Dopo </a:t>
            </a:r>
            <a:r>
              <a:rPr lang="it-IT" i="1" dirty="0" err="1" smtClean="0"/>
              <a:t>Dewey</a:t>
            </a:r>
            <a:r>
              <a:rPr lang="it-IT" i="1" dirty="0" smtClean="0"/>
              <a:t>, Il processo di apprendimento</a:t>
            </a:r>
          </a:p>
          <a:p>
            <a:pPr algn="r"/>
            <a:r>
              <a:rPr lang="it-IT" i="1" dirty="0" smtClean="0"/>
              <a:t>nelle due culture, 1978</a:t>
            </a:r>
            <a:endParaRPr lang="it-IT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714612" y="3286124"/>
            <a:ext cx="3071834" cy="95410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Arial Black" pitchFamily="34" charset="0"/>
              </a:rPr>
              <a:t>Trasposizione didattica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5" name="Cubo 14">
            <a:hlinkClick r:id="rId4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50004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Le </a:t>
            </a:r>
            <a:r>
              <a:rPr lang="it-IT" sz="2400" b="1" i="1" dirty="0" smtClean="0">
                <a:solidFill>
                  <a:srgbClr val="FF0000"/>
                </a:solidFill>
              </a:rPr>
              <a:t>strutture</a:t>
            </a:r>
            <a:r>
              <a:rPr lang="it-IT" sz="2400" b="1" i="1" dirty="0" smtClean="0"/>
              <a:t> disciplinari hanno insite le </a:t>
            </a:r>
            <a:r>
              <a:rPr lang="it-IT" sz="2400" b="1" i="1" dirty="0" smtClean="0">
                <a:solidFill>
                  <a:srgbClr val="FF0000"/>
                </a:solidFill>
              </a:rPr>
              <a:t>forme della cultura</a:t>
            </a:r>
          </a:p>
          <a:p>
            <a:endParaRPr lang="it-IT" sz="2400" b="1" i="1" dirty="0" smtClean="0"/>
          </a:p>
          <a:p>
            <a:pPr algn="ctr"/>
            <a:r>
              <a:rPr lang="it-IT" sz="2400" b="1" i="1" dirty="0" smtClean="0"/>
              <a:t>L’elemento </a:t>
            </a:r>
            <a:r>
              <a:rPr lang="it-IT" sz="2400" b="1" i="1" dirty="0" smtClean="0">
                <a:solidFill>
                  <a:srgbClr val="FF0000"/>
                </a:solidFill>
              </a:rPr>
              <a:t>formativo</a:t>
            </a:r>
            <a:r>
              <a:rPr lang="it-IT" sz="2400" b="1" i="1" dirty="0" smtClean="0"/>
              <a:t> delle discipline risiede nella loro </a:t>
            </a:r>
            <a:r>
              <a:rPr lang="it-IT" sz="2400" b="1" i="1" dirty="0" smtClean="0">
                <a:solidFill>
                  <a:srgbClr val="FF0000"/>
                </a:solidFill>
              </a:rPr>
              <a:t>struttura</a:t>
            </a:r>
          </a:p>
          <a:p>
            <a:endParaRPr lang="it-IT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Far acquisire </a:t>
            </a:r>
            <a:r>
              <a:rPr lang="it-IT" sz="2400" b="1" i="1" dirty="0" smtClean="0"/>
              <a:t>al discente </a:t>
            </a: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il modo di pensare </a:t>
            </a:r>
            <a:r>
              <a:rPr lang="it-IT" sz="2400" b="1" i="1" dirty="0" smtClean="0"/>
              <a:t>di una disciplina</a:t>
            </a:r>
          </a:p>
          <a:p>
            <a:pPr algn="ctr"/>
            <a:endParaRPr lang="it-IT" sz="2400" b="1" i="1" dirty="0" smtClean="0">
              <a:solidFill>
                <a:srgbClr val="FF0000"/>
              </a:solidFill>
            </a:endParaRPr>
          </a:p>
          <a:p>
            <a:pPr algn="ctr"/>
            <a:endParaRPr lang="it-IT" sz="2400" i="1" dirty="0"/>
          </a:p>
        </p:txBody>
      </p:sp>
      <p:pic>
        <p:nvPicPr>
          <p:cNvPr id="18434" name="Picture 2" descr="http://3.bp.blogspot.com/-FpKoeMFYlow/T0kSO8Hd0rI/AAAAAAAAABo/pf6tqeWu170/s320/ikasten%5B1%5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1357322" cy="1357322"/>
          </a:xfrm>
          <a:prstGeom prst="rect">
            <a:avLst/>
          </a:prstGeom>
          <a:noFill/>
        </p:spPr>
      </p:pic>
      <p:pic>
        <p:nvPicPr>
          <p:cNvPr id="18436" name="Picture 4" descr="http://www.wixitalia.it/wp-content/uploads/2010/09/struttura-sito-internet-wix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714489"/>
            <a:ext cx="1571281" cy="114300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786050" y="2857496"/>
            <a:ext cx="43577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Problema di conversione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0" y="4071942"/>
            <a:ext cx="9144000" cy="2862322"/>
          </a:xfrm>
          <a:prstGeom prst="rect">
            <a:avLst/>
          </a:prstGeom>
          <a:solidFill>
            <a:srgbClr val="FFCC00">
              <a:alpha val="38039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Teoria dell’istruzione</a:t>
            </a:r>
            <a:r>
              <a:rPr lang="it-IT" sz="2400" b="1" i="1" dirty="0" smtClean="0"/>
              <a:t/>
            </a:r>
            <a:br>
              <a:rPr lang="it-IT" sz="2400" b="1" i="1" dirty="0" smtClean="0"/>
            </a:br>
            <a:endParaRPr lang="it-IT" sz="2400" b="1" i="1" dirty="0" smtClean="0"/>
          </a:p>
          <a:p>
            <a:pPr algn="ctr">
              <a:buFont typeface="Arial" pitchFamily="34" charset="0"/>
              <a:buChar char="•"/>
            </a:pPr>
            <a:r>
              <a:rPr lang="it-IT" sz="2400" b="1" i="1" dirty="0" smtClean="0"/>
              <a:t> </a:t>
            </a:r>
            <a:r>
              <a:rPr lang="it-IT" sz="2400" b="1" i="1" dirty="0" smtClean="0">
                <a:solidFill>
                  <a:srgbClr val="FF0000"/>
                </a:solidFill>
              </a:rPr>
              <a:t>Quali esperienze </a:t>
            </a:r>
            <a:r>
              <a:rPr lang="it-IT" sz="2400" b="1" i="1" dirty="0" smtClean="0"/>
              <a:t>sono più adatte a predisporre all’</a:t>
            </a:r>
            <a:r>
              <a:rPr lang="it-IT" sz="2400" b="1" i="1" dirty="0" smtClean="0">
                <a:solidFill>
                  <a:srgbClr val="FF0000"/>
                </a:solidFill>
              </a:rPr>
              <a:t>apprendimento?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b="1" i="1" dirty="0" smtClean="0"/>
              <a:t> </a:t>
            </a:r>
            <a:r>
              <a:rPr lang="it-IT" sz="2400" b="1" i="1" dirty="0" smtClean="0">
                <a:solidFill>
                  <a:srgbClr val="FF0000"/>
                </a:solidFill>
              </a:rPr>
              <a:t>Come strutturare le conoscenze </a:t>
            </a:r>
            <a:r>
              <a:rPr lang="it-IT" sz="2400" b="1" i="1" dirty="0" smtClean="0"/>
              <a:t>per essere ben comprese?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b="1" i="1" dirty="0" smtClean="0"/>
              <a:t> Quale la </a:t>
            </a:r>
            <a:r>
              <a:rPr lang="it-IT" sz="2400" b="1" i="1" dirty="0" smtClean="0">
                <a:solidFill>
                  <a:srgbClr val="FF0000"/>
                </a:solidFill>
              </a:rPr>
              <a:t>progressione ottimale </a:t>
            </a:r>
            <a:r>
              <a:rPr lang="it-IT" sz="2400" b="1" i="1" dirty="0" smtClean="0"/>
              <a:t>di presentazione?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b="1" i="1" dirty="0" smtClean="0"/>
              <a:t> Quale la natura e il ritmo di </a:t>
            </a:r>
            <a:r>
              <a:rPr lang="it-IT" sz="2400" b="1" i="1" dirty="0" smtClean="0">
                <a:solidFill>
                  <a:srgbClr val="FF0000"/>
                </a:solidFill>
              </a:rPr>
              <a:t>ricompense e punizioni?</a:t>
            </a:r>
          </a:p>
          <a:p>
            <a:pPr algn="ctr">
              <a:buFont typeface="Arial" pitchFamily="34" charset="0"/>
              <a:buChar char="•"/>
            </a:pPr>
            <a:endParaRPr lang="it-IT" sz="2400" b="1" i="1" dirty="0" smtClean="0"/>
          </a:p>
        </p:txBody>
      </p:sp>
      <p:sp>
        <p:nvSpPr>
          <p:cNvPr id="7" name="Cubo 6">
            <a:hlinkClick r:id="rId5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Ristrutturazione dei contenuti e </a:t>
            </a:r>
            <a:r>
              <a:rPr lang="it-IT" sz="3200" b="1" i="1" u="sng" dirty="0" smtClean="0">
                <a:solidFill>
                  <a:srgbClr val="FF0000"/>
                </a:solidFill>
              </a:rPr>
              <a:t>mediatori didattici 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r>
              <a:rPr lang="it-IT" sz="3200" b="1" i="1" dirty="0" smtClean="0">
                <a:solidFill>
                  <a:srgbClr val="FF0000"/>
                </a:solidFill>
              </a:rPr>
              <a:t>modi</a:t>
            </a:r>
            <a:r>
              <a:rPr lang="it-IT" sz="3200" b="1" i="1" dirty="0" smtClean="0"/>
              <a:t> di </a:t>
            </a:r>
            <a:r>
              <a:rPr lang="it-IT" sz="3200" b="1" i="1" dirty="0" smtClean="0">
                <a:solidFill>
                  <a:srgbClr val="FF0000"/>
                </a:solidFill>
              </a:rPr>
              <a:t>rappresentazione </a:t>
            </a:r>
            <a:r>
              <a:rPr lang="it-IT" sz="3200" b="1" i="1" dirty="0" smtClean="0"/>
              <a:t>del sapere: </a:t>
            </a:r>
            <a:r>
              <a:rPr lang="it-IT" sz="3200" b="1" i="1" dirty="0" err="1" smtClean="0">
                <a:solidFill>
                  <a:srgbClr val="006600"/>
                </a:solidFill>
              </a:rPr>
              <a:t>Bruner</a:t>
            </a:r>
            <a:endParaRPr lang="it-IT" sz="3200" i="1" dirty="0">
              <a:solidFill>
                <a:srgbClr val="006600"/>
              </a:solidFill>
            </a:endParaRPr>
          </a:p>
        </p:txBody>
      </p:sp>
      <p:sp>
        <p:nvSpPr>
          <p:cNvPr id="3" name="Cubo 2">
            <a:hlinkClick r:id="rId2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" y="6000768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b="1" dirty="0" smtClean="0"/>
              <a:t>E’ utile un utilizzo </a:t>
            </a:r>
            <a:r>
              <a:rPr lang="it-IT" sz="2100" b="1" dirty="0" smtClean="0">
                <a:solidFill>
                  <a:srgbClr val="FF0000"/>
                </a:solidFill>
              </a:rPr>
              <a:t>integrato</a:t>
            </a:r>
            <a:r>
              <a:rPr lang="it-IT" sz="2100" b="1" dirty="0" smtClean="0"/>
              <a:t> delle tre forme di rappresentazione delle conoscenze</a:t>
            </a:r>
            <a:endParaRPr lang="it-IT" sz="2100" b="1" dirty="0"/>
          </a:p>
        </p:txBody>
      </p:sp>
      <p:grpSp>
        <p:nvGrpSpPr>
          <p:cNvPr id="21" name="Gruppo 20"/>
          <p:cNvGrpSpPr/>
          <p:nvPr/>
        </p:nvGrpSpPr>
        <p:grpSpPr>
          <a:xfrm>
            <a:off x="0" y="4509120"/>
            <a:ext cx="9144000" cy="1392250"/>
            <a:chOff x="0" y="4429132"/>
            <a:chExt cx="9144000" cy="1392250"/>
          </a:xfrm>
        </p:grpSpPr>
        <p:sp>
          <p:nvSpPr>
            <p:cNvPr id="10" name="Rettangolo 9"/>
            <p:cNvSpPr/>
            <p:nvPr/>
          </p:nvSpPr>
          <p:spPr>
            <a:xfrm>
              <a:off x="0" y="4429132"/>
              <a:ext cx="9144000" cy="1384995"/>
            </a:xfrm>
            <a:prstGeom prst="rect">
              <a:avLst/>
            </a:prstGeom>
            <a:solidFill>
              <a:srgbClr val="00B050">
                <a:alpha val="16863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it-IT" sz="2000" b="1" i="1" dirty="0" smtClean="0"/>
                <a:t>3) RAPPRESENTAZIONE SIMBOLICA </a:t>
              </a:r>
              <a:br>
                <a:rPr lang="it-IT" sz="2000" b="1" i="1" dirty="0" smtClean="0"/>
              </a:br>
              <a:r>
                <a:rPr lang="it-IT" sz="2000" b="1" i="1" dirty="0" smtClean="0"/>
                <a:t>Mediante</a:t>
              </a:r>
              <a:r>
                <a:rPr lang="it-IT" sz="2000" b="1" i="1" dirty="0" smtClean="0">
                  <a:solidFill>
                    <a:srgbClr val="FF0000"/>
                  </a:solidFill>
                </a:rPr>
                <a:t> proposizioni simboliche</a:t>
              </a:r>
              <a:br>
                <a:rPr lang="it-IT" sz="2000" b="1" i="1" dirty="0" smtClean="0">
                  <a:solidFill>
                    <a:srgbClr val="FF0000"/>
                  </a:solidFill>
                </a:rPr>
              </a:br>
              <a:r>
                <a:rPr lang="it-IT" sz="2000" b="1" i="1" dirty="0" smtClean="0">
                  <a:solidFill>
                    <a:srgbClr val="FF0000"/>
                  </a:solidFill>
                </a:rPr>
                <a:t> o </a:t>
              </a:r>
              <a:r>
                <a:rPr lang="it-IT" sz="2000" b="1" i="1" dirty="0" err="1" smtClean="0">
                  <a:solidFill>
                    <a:srgbClr val="FF0000"/>
                  </a:solidFill>
                </a:rPr>
                <a:t>notazionali</a:t>
              </a:r>
              <a:r>
                <a:rPr lang="it-IT" sz="2000" b="1" i="1" dirty="0" smtClean="0">
                  <a:solidFill>
                    <a:srgbClr val="FF0000"/>
                  </a:solidFill>
                </a:rPr>
                <a:t>  ( testualità )</a:t>
              </a:r>
            </a:p>
            <a:p>
              <a:endParaRPr lang="it-IT" sz="2400" i="1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contrast="30000"/>
            </a:blip>
            <a:srcRect b="44921"/>
            <a:stretch>
              <a:fillRect/>
            </a:stretch>
          </p:blipFill>
          <p:spPr bwMode="auto">
            <a:xfrm>
              <a:off x="4355976" y="4509120"/>
              <a:ext cx="2919910" cy="1312262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62825" y="4509120"/>
              <a:ext cx="1781175" cy="981075"/>
            </a:xfrm>
            <a:prstGeom prst="rect">
              <a:avLst/>
            </a:prstGeom>
            <a:noFill/>
            <a:ln w="12700">
              <a:solidFill>
                <a:srgbClr val="0066FF"/>
              </a:solidFill>
              <a:miter lim="800000"/>
              <a:headEnd/>
              <a:tailEnd/>
            </a:ln>
          </p:spPr>
        </p:pic>
      </p:grpSp>
      <p:sp>
        <p:nvSpPr>
          <p:cNvPr id="22530" name="AutoShape 2" descr="http://www.trovavetrine.it/imgs/sito/p/prontointerventofalegnameria/falegnameria_324x268.jp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569913"/>
            <a:ext cx="11430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2" name="Gruppo 21"/>
          <p:cNvGrpSpPr/>
          <p:nvPr/>
        </p:nvGrpSpPr>
        <p:grpSpPr>
          <a:xfrm>
            <a:off x="0" y="1340768"/>
            <a:ext cx="9144000" cy="1362073"/>
            <a:chOff x="0" y="1340768"/>
            <a:chExt cx="9144000" cy="1362073"/>
          </a:xfrm>
        </p:grpSpPr>
        <p:grpSp>
          <p:nvGrpSpPr>
            <p:cNvPr id="17" name="Gruppo 16"/>
            <p:cNvGrpSpPr/>
            <p:nvPr/>
          </p:nvGrpSpPr>
          <p:grpSpPr>
            <a:xfrm>
              <a:off x="0" y="1340768"/>
              <a:ext cx="9144000" cy="1362073"/>
              <a:chOff x="0" y="1340768"/>
              <a:chExt cx="9144000" cy="1323439"/>
            </a:xfrm>
          </p:grpSpPr>
          <p:sp>
            <p:nvSpPr>
              <p:cNvPr id="8" name="Rettangolo 7"/>
              <p:cNvSpPr/>
              <p:nvPr/>
            </p:nvSpPr>
            <p:spPr>
              <a:xfrm>
                <a:off x="0" y="1340768"/>
                <a:ext cx="9144000" cy="1323439"/>
              </a:xfrm>
              <a:prstGeom prst="rect">
                <a:avLst/>
              </a:prstGeom>
              <a:solidFill>
                <a:srgbClr val="FFFF00">
                  <a:alpha val="25098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173038" indent="-173038">
                  <a:buAutoNum type="arabicParenR"/>
                </a:pPr>
                <a:r>
                  <a:rPr lang="it-IT" sz="2000" b="1" i="1" dirty="0" smtClean="0"/>
                  <a:t>RAPPRESENTAZIONE ATTIVA  </a:t>
                </a:r>
                <a:br>
                  <a:rPr lang="it-IT" sz="2000" b="1" i="1" dirty="0" smtClean="0"/>
                </a:br>
                <a:r>
                  <a:rPr lang="it-IT" sz="2000" b="1" i="1" dirty="0" smtClean="0"/>
                  <a:t>Mediante</a:t>
                </a:r>
                <a:r>
                  <a:rPr lang="it-IT" sz="2000" b="1" i="1" dirty="0" smtClean="0">
                    <a:solidFill>
                      <a:srgbClr val="FF0000"/>
                    </a:solidFill>
                  </a:rPr>
                  <a:t> azioni </a:t>
                </a:r>
                <a:r>
                  <a:rPr lang="it-IT" sz="2000" b="1" i="1" dirty="0" smtClean="0"/>
                  <a:t>che portano </a:t>
                </a:r>
                <a:br>
                  <a:rPr lang="it-IT" sz="2000" b="1" i="1" dirty="0" smtClean="0"/>
                </a:br>
                <a:r>
                  <a:rPr lang="it-IT" sz="2000" b="1" i="1" dirty="0" smtClean="0"/>
                  <a:t>a un  </a:t>
                </a:r>
                <a:r>
                  <a:rPr lang="it-IT" sz="2000" b="1" i="1" dirty="0" smtClean="0">
                    <a:solidFill>
                      <a:srgbClr val="FF0000"/>
                    </a:solidFill>
                  </a:rPr>
                  <a:t>risultato</a:t>
                </a:r>
              </a:p>
              <a:p>
                <a:pPr marL="173038" indent="-173038">
                  <a:buAutoNum type="arabicParenR"/>
                </a:pPr>
                <a:endParaRPr lang="it-IT" sz="2000" i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9461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318449" y="1340768"/>
                <a:ext cx="1574031" cy="1246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2532" name="Picture 4" descr="http://www.trovavetrine.it/imgs/sito/p/prontointerventofalegnameria/falegnameria_324x268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08104" y="1340768"/>
              <a:ext cx="1555144" cy="1287017"/>
            </a:xfrm>
            <a:prstGeom prst="rect">
              <a:avLst/>
            </a:prstGeom>
            <a:noFill/>
          </p:spPr>
        </p:pic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 t="13361"/>
            <a:stretch>
              <a:fillRect/>
            </a:stretch>
          </p:blipFill>
          <p:spPr bwMode="auto">
            <a:xfrm>
              <a:off x="3419872" y="1340768"/>
              <a:ext cx="2053580" cy="1308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uppo 23"/>
          <p:cNvGrpSpPr/>
          <p:nvPr/>
        </p:nvGrpSpPr>
        <p:grpSpPr>
          <a:xfrm>
            <a:off x="0" y="2786058"/>
            <a:ext cx="9144000" cy="1631216"/>
            <a:chOff x="0" y="2786058"/>
            <a:chExt cx="9144000" cy="1631216"/>
          </a:xfrm>
        </p:grpSpPr>
        <p:sp>
          <p:nvSpPr>
            <p:cNvPr id="9" name="Rettangolo 8"/>
            <p:cNvSpPr/>
            <p:nvPr/>
          </p:nvSpPr>
          <p:spPr>
            <a:xfrm>
              <a:off x="0" y="2786058"/>
              <a:ext cx="8992380" cy="1631216"/>
            </a:xfrm>
            <a:prstGeom prst="rect">
              <a:avLst/>
            </a:prstGeom>
            <a:solidFill>
              <a:srgbClr val="0066FF">
                <a:alpha val="12941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it-IT" sz="2000" b="1" i="1" dirty="0" smtClean="0"/>
                <a:t>2) RAPPRESENTAZIONE ICONICA</a:t>
              </a:r>
            </a:p>
            <a:p>
              <a:r>
                <a:rPr lang="it-IT" sz="2000" b="1" i="1" dirty="0" smtClean="0"/>
                <a:t>Mediante</a:t>
              </a:r>
              <a:r>
                <a:rPr lang="it-IT" sz="2000" b="1" i="1" dirty="0" smtClean="0">
                  <a:solidFill>
                    <a:srgbClr val="FF0000"/>
                  </a:solidFill>
                </a:rPr>
                <a:t> immagini statiche o in</a:t>
              </a:r>
              <a:br>
                <a:rPr lang="it-IT" sz="2000" b="1" i="1" dirty="0" smtClean="0">
                  <a:solidFill>
                    <a:srgbClr val="FF0000"/>
                  </a:solidFill>
                </a:rPr>
              </a:br>
              <a:r>
                <a:rPr lang="it-IT" sz="2000" b="1" i="1" dirty="0" smtClean="0">
                  <a:solidFill>
                    <a:srgbClr val="FF0000"/>
                  </a:solidFill>
                </a:rPr>
                <a:t>movimento ,</a:t>
              </a:r>
              <a:r>
                <a:rPr lang="it-IT" sz="2000" b="1" i="1" dirty="0" smtClean="0"/>
                <a:t> </a:t>
              </a:r>
              <a:r>
                <a:rPr lang="it-IT" sz="2000" b="1" i="1" dirty="0" smtClean="0">
                  <a:solidFill>
                    <a:srgbClr val="FF0000"/>
                  </a:solidFill>
                </a:rPr>
                <a:t>grafici , cartogrammi</a:t>
              </a:r>
            </a:p>
            <a:p>
              <a:r>
                <a:rPr lang="it-IT" sz="2000" b="1" i="1" dirty="0" smtClean="0"/>
                <a:t>riferiti a fatti o fenomeni</a:t>
              </a:r>
            </a:p>
            <a:p>
              <a:endParaRPr lang="it-IT" sz="2000" i="1" dirty="0">
                <a:solidFill>
                  <a:srgbClr val="FF0000"/>
                </a:solidFill>
              </a:endParaRPr>
            </a:p>
          </p:txBody>
        </p:sp>
        <p:pic>
          <p:nvPicPr>
            <p:cNvPr id="19460" name="Picture 4" descr="Grafico 5 ADDIZIONALE COMUNALE ALL'IRPEF 2006 NUMERO COMUNI E NUMERO COMUNI CHE HANNO DELIBERATO L'ALIQUOTA"/>
            <p:cNvPicPr>
              <a:picLocks noChangeAspect="1" noChangeArrowheads="1"/>
            </p:cNvPicPr>
            <p:nvPr/>
          </p:nvPicPr>
          <p:blipFill>
            <a:blip r:embed="rId9" cstate="print"/>
            <a:srcRect l="6475" t="20468" r="35974" b="13742"/>
            <a:stretch>
              <a:fillRect/>
            </a:stretch>
          </p:blipFill>
          <p:spPr bwMode="auto">
            <a:xfrm>
              <a:off x="5364088" y="2852936"/>
              <a:ext cx="1872778" cy="1316869"/>
            </a:xfrm>
            <a:prstGeom prst="rect">
              <a:avLst/>
            </a:prstGeom>
            <a:noFill/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86644" y="2832264"/>
              <a:ext cx="1857356" cy="1336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79912" y="2910858"/>
              <a:ext cx="1563827" cy="1310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412776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Dispositivo di 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rgbClr val="FF9900">
              <a:alpha val="4392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La trasposizione didattica: </a:t>
            </a:r>
            <a:r>
              <a:rPr lang="it-IT" sz="3200" b="1" i="1" dirty="0" err="1" smtClean="0">
                <a:solidFill>
                  <a:srgbClr val="006600"/>
                </a:solidFill>
              </a:rPr>
              <a:t>Chevallard</a:t>
            </a:r>
            <a:r>
              <a:rPr lang="it-IT" sz="3200" b="1" i="1" dirty="0" smtClean="0">
                <a:solidFill>
                  <a:srgbClr val="006600"/>
                </a:solidFill>
              </a:rPr>
              <a:t/>
            </a:r>
            <a:br>
              <a:rPr lang="it-IT" sz="3200" b="1" i="1" dirty="0" smtClean="0">
                <a:solidFill>
                  <a:srgbClr val="006600"/>
                </a:solidFill>
              </a:rPr>
            </a:br>
            <a:r>
              <a:rPr lang="it-IT" sz="2000" i="1" dirty="0" smtClean="0"/>
              <a:t>Dal sapere sapiente al sapere insegnato</a:t>
            </a:r>
            <a:endParaRPr lang="it-IT" sz="3200" i="1" dirty="0"/>
          </a:p>
        </p:txBody>
      </p:sp>
      <p:grpSp>
        <p:nvGrpSpPr>
          <p:cNvPr id="11" name="Gruppo 10"/>
          <p:cNvGrpSpPr/>
          <p:nvPr/>
        </p:nvGrpSpPr>
        <p:grpSpPr>
          <a:xfrm>
            <a:off x="1763688" y="1124744"/>
            <a:ext cx="5196138" cy="1355958"/>
            <a:chOff x="1590759" y="1124744"/>
            <a:chExt cx="5196138" cy="1355958"/>
          </a:xfrm>
          <a:solidFill>
            <a:srgbClr val="FF0000"/>
          </a:solidFill>
        </p:grpSpPr>
        <p:sp>
          <p:nvSpPr>
            <p:cNvPr id="4" name="Rettangolo 3"/>
            <p:cNvSpPr/>
            <p:nvPr/>
          </p:nvSpPr>
          <p:spPr>
            <a:xfrm>
              <a:off x="2520280" y="1124744"/>
              <a:ext cx="379334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sz="2000" b="1" dirty="0" smtClean="0">
                  <a:solidFill>
                    <a:srgbClr val="FF0000"/>
                  </a:solidFill>
                </a:rPr>
                <a:t>Designazione</a:t>
              </a:r>
              <a:r>
                <a:rPr lang="it-IT" sz="2000" dirty="0" smtClean="0">
                  <a:solidFill>
                    <a:srgbClr val="FF0000"/>
                  </a:solidFill>
                </a:rPr>
                <a:t>, </a:t>
              </a:r>
              <a:r>
                <a:rPr lang="it-IT" sz="2000" b="1" dirty="0" smtClean="0">
                  <a:solidFill>
                    <a:srgbClr val="FF0000"/>
                  </a:solidFill>
                </a:rPr>
                <a:t>scelta</a:t>
              </a:r>
              <a:r>
                <a:rPr lang="it-IT" sz="2000" dirty="0" smtClean="0">
                  <a:solidFill>
                    <a:srgbClr val="FF0000"/>
                  </a:solidFill>
                </a:rPr>
                <a:t> </a:t>
              </a:r>
              <a:r>
                <a:rPr lang="it-IT" sz="2000" b="1" dirty="0" smtClean="0"/>
                <a:t>di contenuti</a:t>
              </a:r>
              <a:r>
                <a:rPr lang="it-IT" sz="2000" dirty="0" smtClean="0"/>
                <a:t>, </a:t>
              </a:r>
              <a:br>
                <a:rPr lang="it-IT" sz="2000" dirty="0" smtClean="0"/>
              </a:br>
              <a:r>
                <a:rPr lang="it-IT" sz="2000" dirty="0" smtClean="0"/>
                <a:t>in riferimento a esigenze sociali</a:t>
              </a:r>
              <a:endParaRPr lang="it-IT" sz="2000" dirty="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2520280" y="1772816"/>
              <a:ext cx="426661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sz="2000" b="1" dirty="0" smtClean="0">
                  <a:solidFill>
                    <a:srgbClr val="FF0000"/>
                  </a:solidFill>
                </a:rPr>
                <a:t>Trasformazioni</a:t>
              </a:r>
              <a:r>
                <a:rPr lang="it-IT" sz="2000" dirty="0" smtClean="0"/>
                <a:t>  </a:t>
              </a:r>
              <a:r>
                <a:rPr lang="it-IT" sz="2000" b="1" dirty="0" smtClean="0"/>
                <a:t>adattive</a:t>
              </a:r>
              <a:r>
                <a:rPr lang="it-IT" sz="2000" dirty="0" smtClean="0"/>
                <a:t> </a:t>
              </a:r>
              <a:r>
                <a:rPr lang="it-IT" sz="2000" b="1" dirty="0" smtClean="0"/>
                <a:t>di contenuti </a:t>
              </a:r>
              <a:r>
                <a:rPr lang="it-IT" sz="2000" dirty="0" smtClean="0"/>
                <a:t>; </a:t>
              </a:r>
              <a:br>
                <a:rPr lang="it-IT" sz="2000" dirty="0" smtClean="0"/>
              </a:br>
              <a:r>
                <a:rPr lang="it-IT" sz="2000" dirty="0" smtClean="0"/>
                <a:t>trasformazione in sapere insegnato</a:t>
              </a:r>
              <a:endParaRPr lang="it-IT" sz="2000" dirty="0"/>
            </a:p>
          </p:txBody>
        </p:sp>
        <p:sp>
          <p:nvSpPr>
            <p:cNvPr id="8" name="Freccia a destra 7"/>
            <p:cNvSpPr/>
            <p:nvPr/>
          </p:nvSpPr>
          <p:spPr>
            <a:xfrm rot="20504711">
              <a:off x="1621995" y="1328167"/>
              <a:ext cx="903998" cy="24357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reccia a destra 8"/>
            <p:cNvSpPr/>
            <p:nvPr/>
          </p:nvSpPr>
          <p:spPr>
            <a:xfrm rot="1408404">
              <a:off x="1590759" y="1727695"/>
              <a:ext cx="903998" cy="22086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Rettangolo 9"/>
          <p:cNvSpPr/>
          <p:nvPr/>
        </p:nvSpPr>
        <p:spPr>
          <a:xfrm>
            <a:off x="323528" y="2780928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I passaggi: </a:t>
            </a:r>
            <a:r>
              <a:rPr lang="it-IT" sz="2000" dirty="0" smtClean="0"/>
              <a:t>oggetto </a:t>
            </a:r>
            <a:r>
              <a:rPr lang="it-IT" sz="2000" dirty="0" smtClean="0">
                <a:solidFill>
                  <a:srgbClr val="FF0000"/>
                </a:solidFill>
              </a:rPr>
              <a:t>del </a:t>
            </a:r>
            <a:r>
              <a:rPr lang="it-IT" sz="2000" b="1" dirty="0" smtClean="0">
                <a:solidFill>
                  <a:srgbClr val="FF0000"/>
                </a:solidFill>
              </a:rPr>
              <a:t>sapere </a:t>
            </a:r>
            <a:r>
              <a:rPr lang="it-IT" sz="2000" b="1" dirty="0" smtClean="0"/>
              <a:t>&gt; </a:t>
            </a:r>
            <a:r>
              <a:rPr lang="it-IT" sz="2000" dirty="0" smtClean="0"/>
              <a:t>oggetto </a:t>
            </a:r>
            <a:r>
              <a:rPr lang="it-IT" sz="2000" dirty="0" smtClean="0">
                <a:solidFill>
                  <a:srgbClr val="FF0000"/>
                </a:solidFill>
              </a:rPr>
              <a:t>da</a:t>
            </a:r>
            <a:r>
              <a:rPr lang="it-IT" sz="2000" b="1" dirty="0" smtClean="0">
                <a:solidFill>
                  <a:srgbClr val="FF0000"/>
                </a:solidFill>
              </a:rPr>
              <a:t> insegnare </a:t>
            </a:r>
            <a:r>
              <a:rPr lang="it-IT" sz="2000" b="1" dirty="0" smtClean="0"/>
              <a:t>&gt; </a:t>
            </a:r>
            <a:r>
              <a:rPr lang="it-IT" sz="2000" dirty="0" smtClean="0"/>
              <a:t>oggetto</a:t>
            </a:r>
            <a:r>
              <a:rPr lang="it-IT" sz="1600" b="1" dirty="0" smtClean="0"/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insegnato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827584" y="3573016"/>
            <a:ext cx="4820487" cy="1015663"/>
          </a:xfrm>
          <a:prstGeom prst="rect">
            <a:avLst/>
          </a:prstGeom>
          <a:solidFill>
            <a:srgbClr val="F8FAB8"/>
          </a:solidFill>
        </p:spPr>
        <p:txBody>
          <a:bodyPr wrap="none">
            <a:spAutoFit/>
          </a:bodyPr>
          <a:lstStyle/>
          <a:p>
            <a:r>
              <a:rPr lang="it-IT" sz="2000" b="1" dirty="0" smtClean="0"/>
              <a:t>Trasposizione  didattica esterna -  </a:t>
            </a:r>
            <a:r>
              <a:rPr lang="it-IT" sz="2000" dirty="0" smtClean="0"/>
              <a:t>compiuta </a:t>
            </a:r>
          </a:p>
          <a:p>
            <a:r>
              <a:rPr lang="it-IT" sz="2000" dirty="0" smtClean="0"/>
              <a:t>dagli ideatori dei </a:t>
            </a:r>
            <a:r>
              <a:rPr lang="it-IT" sz="2000" b="1" dirty="0" smtClean="0"/>
              <a:t>programmi ministeriali  </a:t>
            </a:r>
          </a:p>
          <a:p>
            <a:r>
              <a:rPr lang="it-IT" sz="2000" dirty="0" smtClean="0"/>
              <a:t>e dagli autori dei </a:t>
            </a:r>
            <a:r>
              <a:rPr lang="it-IT" sz="2000" b="1" dirty="0" smtClean="0"/>
              <a:t>manuali</a:t>
            </a:r>
            <a:endParaRPr lang="it-IT" sz="2000" b="1" dirty="0"/>
          </a:p>
        </p:txBody>
      </p:sp>
      <p:sp>
        <p:nvSpPr>
          <p:cNvPr id="14" name="Rettangolo 13"/>
          <p:cNvSpPr/>
          <p:nvPr/>
        </p:nvSpPr>
        <p:spPr>
          <a:xfrm>
            <a:off x="1043608" y="5373216"/>
            <a:ext cx="50169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sz="2000" b="1" dirty="0" smtClean="0"/>
              <a:t>Trasposizione</a:t>
            </a:r>
            <a:r>
              <a:rPr lang="it-IT" sz="2000" dirty="0" smtClean="0"/>
              <a:t>  </a:t>
            </a:r>
            <a:r>
              <a:rPr lang="it-IT" sz="2000" b="1" dirty="0" smtClean="0"/>
              <a:t>didattica</a:t>
            </a:r>
            <a:r>
              <a:rPr lang="it-IT" sz="2000" dirty="0" smtClean="0"/>
              <a:t> </a:t>
            </a:r>
            <a:r>
              <a:rPr lang="it-IT" sz="2000" b="1" dirty="0" smtClean="0"/>
              <a:t>interna -   </a:t>
            </a:r>
          </a:p>
          <a:p>
            <a:r>
              <a:rPr lang="it-IT" sz="2000" dirty="0" smtClean="0"/>
              <a:t>compiuta dagli </a:t>
            </a:r>
            <a:r>
              <a:rPr lang="it-IT" sz="2000" b="1" dirty="0" smtClean="0"/>
              <a:t>insegnanti </a:t>
            </a:r>
            <a:r>
              <a:rPr lang="it-IT" sz="2000" dirty="0" smtClean="0"/>
              <a:t>nell’azione didattica</a:t>
            </a:r>
            <a:endParaRPr lang="it-IT" sz="2000" dirty="0"/>
          </a:p>
        </p:txBody>
      </p:sp>
      <p:sp>
        <p:nvSpPr>
          <p:cNvPr id="15" name="Freccia a destra 14"/>
          <p:cNvSpPr/>
          <p:nvPr/>
        </p:nvSpPr>
        <p:spPr>
          <a:xfrm rot="19135774">
            <a:off x="148287" y="4416066"/>
            <a:ext cx="903998" cy="24357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6" name="Freccia a destra 15"/>
          <p:cNvSpPr/>
          <p:nvPr/>
        </p:nvSpPr>
        <p:spPr>
          <a:xfrm rot="2077269">
            <a:off x="234225" y="5034399"/>
            <a:ext cx="903998" cy="2208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pic>
        <p:nvPicPr>
          <p:cNvPr id="8194" name="Picture 2" descr="Il senso del tempo. Manuale di storia. Con materiali per il docente. Per le Scuole superiori vol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284984"/>
            <a:ext cx="1296144" cy="1728193"/>
          </a:xfrm>
          <a:prstGeom prst="rect">
            <a:avLst/>
          </a:prstGeom>
          <a:noFill/>
        </p:spPr>
      </p:pic>
      <p:pic>
        <p:nvPicPr>
          <p:cNvPr id="8196" name="Picture 4" descr="l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084998"/>
            <a:ext cx="2088232" cy="1569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>
            <a:hlinkClick r:id="rId2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467544" y="1844824"/>
            <a:ext cx="8676456" cy="2887871"/>
            <a:chOff x="874847" y="3789040"/>
            <a:chExt cx="8017633" cy="2887871"/>
          </a:xfrm>
        </p:grpSpPr>
        <p:sp>
          <p:nvSpPr>
            <p:cNvPr id="4" name="Rettangolo 3"/>
            <p:cNvSpPr/>
            <p:nvPr/>
          </p:nvSpPr>
          <p:spPr>
            <a:xfrm>
              <a:off x="3465858" y="3789040"/>
              <a:ext cx="5426622" cy="1015663"/>
            </a:xfrm>
            <a:prstGeom prst="rect">
              <a:avLst/>
            </a:prstGeom>
            <a:solidFill>
              <a:srgbClr val="F8FAB8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2000" b="1" u="sng" dirty="0" err="1" smtClean="0"/>
                <a:t>Linearizzazione</a:t>
              </a:r>
              <a:r>
                <a:rPr lang="it-IT" sz="2000" b="1" dirty="0" smtClean="0"/>
                <a:t> del sapere nella fase di  </a:t>
              </a:r>
              <a:r>
                <a:rPr lang="it-IT" sz="2000" b="1" dirty="0" smtClean="0">
                  <a:solidFill>
                    <a:srgbClr val="FF0000"/>
                  </a:solidFill>
                </a:rPr>
                <a:t>progettazione</a:t>
              </a:r>
              <a:r>
                <a:rPr lang="it-IT" sz="2000" dirty="0" smtClean="0"/>
                <a:t> dei contenuti da insegnare - </a:t>
              </a:r>
              <a:r>
                <a:rPr lang="it-IT" sz="2000" b="1" dirty="0" smtClean="0">
                  <a:solidFill>
                    <a:srgbClr val="FF0000"/>
                  </a:solidFill>
                </a:rPr>
                <a:t>L’insegnante sa prima</a:t>
              </a:r>
              <a:r>
                <a:rPr lang="it-IT" sz="2000" b="1" dirty="0" smtClean="0"/>
                <a:t>, </a:t>
              </a:r>
              <a:br>
                <a:rPr lang="it-IT" sz="2000" b="1" dirty="0" smtClean="0"/>
              </a:br>
              <a:r>
                <a:rPr lang="it-IT" sz="2000" b="1" dirty="0" smtClean="0">
                  <a:solidFill>
                    <a:srgbClr val="FF0000"/>
                  </a:solidFill>
                </a:rPr>
                <a:t>sa</a:t>
              </a:r>
              <a:r>
                <a:rPr lang="it-IT" sz="2000" b="1" dirty="0" smtClean="0"/>
                <a:t> </a:t>
              </a:r>
              <a:r>
                <a:rPr lang="it-IT" sz="2000" b="1" dirty="0" smtClean="0">
                  <a:solidFill>
                    <a:srgbClr val="FF0000"/>
                  </a:solidFill>
                </a:rPr>
                <a:t>di più,</a:t>
              </a:r>
              <a:r>
                <a:rPr lang="it-IT" sz="2000" b="1" dirty="0" smtClean="0"/>
                <a:t> pianifica, prevede </a:t>
              </a:r>
              <a:r>
                <a:rPr lang="it-IT" sz="2000" dirty="0" smtClean="0"/>
                <a:t>sequenze e successioni </a:t>
              </a:r>
              <a:endParaRPr lang="it-IT" sz="2000" i="1" dirty="0">
                <a:solidFill>
                  <a:srgbClr val="FF0000"/>
                </a:solidFill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469917" y="5661248"/>
              <a:ext cx="5422563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2000" b="1" dirty="0" smtClean="0"/>
                <a:t>Contesto di insegnamento / apprendimento </a:t>
              </a:r>
              <a:r>
                <a:rPr lang="it-IT" sz="2000" dirty="0" smtClean="0"/>
                <a:t>- </a:t>
              </a:r>
              <a:r>
                <a:rPr lang="it-IT" sz="2000" b="1" dirty="0" smtClean="0"/>
                <a:t>L’insegnante </a:t>
              </a:r>
              <a:r>
                <a:rPr lang="it-IT" sz="2000" b="1" dirty="0" smtClean="0">
                  <a:solidFill>
                    <a:srgbClr val="FF0000"/>
                  </a:solidFill>
                </a:rPr>
                <a:t>sa altrimenti </a:t>
              </a:r>
              <a:r>
                <a:rPr lang="it-IT" sz="2000" b="1" dirty="0" smtClean="0"/>
                <a:t>e usa </a:t>
              </a:r>
              <a:r>
                <a:rPr lang="it-IT" sz="2000" b="1" dirty="0" smtClean="0">
                  <a:solidFill>
                    <a:srgbClr val="FF0000"/>
                  </a:solidFill>
                </a:rPr>
                <a:t>logiche  e linguaggi più propri e pertinenti </a:t>
              </a:r>
              <a:r>
                <a:rPr lang="it-IT" sz="2000" b="1" dirty="0" smtClean="0"/>
                <a:t>di quelli degli studenti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874847" y="3789040"/>
              <a:ext cx="2188152" cy="830997"/>
            </a:xfrm>
            <a:prstGeom prst="rect">
              <a:avLst/>
            </a:prstGeom>
            <a:solidFill>
              <a:srgbClr val="F8FAB8"/>
            </a:solidFill>
          </p:spPr>
          <p:txBody>
            <a:bodyPr wrap="none">
              <a:spAutoFit/>
            </a:bodyPr>
            <a:lstStyle/>
            <a:p>
              <a:r>
                <a:rPr lang="it-IT" sz="2800" b="1" i="1" u="sng" dirty="0" smtClean="0">
                  <a:solidFill>
                    <a:srgbClr val="FF0000"/>
                  </a:solidFill>
                </a:rPr>
                <a:t>Crono – genesi</a:t>
              </a:r>
              <a:r>
                <a:rPr lang="it-IT" sz="2800" b="1" i="1" dirty="0" smtClean="0">
                  <a:solidFill>
                    <a:srgbClr val="FF0000"/>
                  </a:solidFill>
                </a:rPr>
                <a:t/>
              </a:r>
              <a:br>
                <a:rPr lang="it-IT" sz="2800" b="1" i="1" dirty="0" smtClean="0">
                  <a:solidFill>
                    <a:srgbClr val="FF0000"/>
                  </a:solidFill>
                </a:rPr>
              </a:br>
              <a:r>
                <a:rPr lang="it-IT" sz="2000" b="1" i="1" dirty="0" smtClean="0">
                  <a:solidFill>
                    <a:srgbClr val="C00000"/>
                  </a:solidFill>
                </a:rPr>
                <a:t>Tempo</a:t>
              </a:r>
              <a:r>
                <a:rPr lang="it-IT" sz="2000" i="1" dirty="0" smtClean="0">
                  <a:solidFill>
                    <a:srgbClr val="C00000"/>
                  </a:solidFill>
                </a:rPr>
                <a:t> di  creazione</a:t>
              </a:r>
              <a:endParaRPr lang="it-IT" sz="2000" dirty="0">
                <a:solidFill>
                  <a:srgbClr val="C00000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941387" y="5661248"/>
              <a:ext cx="2277029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it-IT" sz="2800" b="1" i="1" u="sng" dirty="0" smtClean="0">
                  <a:solidFill>
                    <a:srgbClr val="FF0000"/>
                  </a:solidFill>
                </a:rPr>
                <a:t>Topo – genesi</a:t>
              </a:r>
              <a:r>
                <a:rPr lang="it-IT" sz="2800" b="1" i="1" dirty="0" smtClean="0">
                  <a:solidFill>
                    <a:srgbClr val="FF0000"/>
                  </a:solidFill>
                </a:rPr>
                <a:t/>
              </a:r>
              <a:br>
                <a:rPr lang="it-IT" sz="2800" b="1" i="1" dirty="0" smtClean="0">
                  <a:solidFill>
                    <a:srgbClr val="FF0000"/>
                  </a:solidFill>
                </a:rPr>
              </a:br>
              <a:r>
                <a:rPr lang="it-IT" sz="2000" b="1" i="1" dirty="0" smtClean="0">
                  <a:solidFill>
                    <a:srgbClr val="C00000"/>
                  </a:solidFill>
                </a:rPr>
                <a:t>Luogo</a:t>
              </a:r>
              <a:r>
                <a:rPr lang="it-IT" sz="2000" i="1" dirty="0" smtClean="0">
                  <a:solidFill>
                    <a:srgbClr val="C00000"/>
                  </a:solidFill>
                </a:rPr>
                <a:t> di elaborazione</a:t>
              </a:r>
              <a:endParaRPr lang="it-IT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Rettangolo 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9900">
              <a:alpha val="4392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FF0000"/>
                </a:solidFill>
              </a:rPr>
              <a:t>Tempi, modi e luoghi </a:t>
            </a:r>
            <a:r>
              <a:rPr lang="it-IT" sz="2800" b="1" i="1" dirty="0" smtClean="0"/>
              <a:t>di trasposizione del sapere insegnato</a:t>
            </a:r>
            <a:endParaRPr lang="it-IT" sz="28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0" y="836712"/>
            <a:ext cx="9144000" cy="707886"/>
          </a:xfrm>
          <a:prstGeom prst="rect">
            <a:avLst/>
          </a:prstGeom>
          <a:solidFill>
            <a:srgbClr val="F8FAB8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Un’ottica</a:t>
            </a:r>
            <a:r>
              <a:rPr lang="it-IT" sz="2000" dirty="0" smtClean="0"/>
              <a:t> </a:t>
            </a:r>
            <a:r>
              <a:rPr lang="it-IT" sz="2000" b="1" dirty="0" smtClean="0"/>
              <a:t>temporale</a:t>
            </a:r>
            <a:r>
              <a:rPr lang="it-IT" sz="2000" dirty="0" smtClean="0"/>
              <a:t>: i contenuti si distribuiscono in </a:t>
            </a:r>
            <a:r>
              <a:rPr lang="it-IT" sz="2000" b="1" dirty="0" smtClean="0"/>
              <a:t>sequenze ideali di insegnamento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Distribuzione – differenziazione </a:t>
            </a:r>
            <a:r>
              <a:rPr lang="it-IT" sz="2000" b="1" u="sng" dirty="0" smtClean="0"/>
              <a:t>quantitativa</a:t>
            </a:r>
            <a:r>
              <a:rPr lang="it-IT" sz="2000" b="1" dirty="0" smtClean="0"/>
              <a:t> </a:t>
            </a:r>
            <a:r>
              <a:rPr lang="it-IT" sz="2000" dirty="0" smtClean="0"/>
              <a:t>dei contenuti  lungo l’asse temporale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5013176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Un’ottica </a:t>
            </a:r>
            <a:r>
              <a:rPr lang="it-IT" sz="2000" b="1" dirty="0" smtClean="0"/>
              <a:t>contestuale</a:t>
            </a:r>
            <a:r>
              <a:rPr lang="it-IT" sz="2000" dirty="0" smtClean="0"/>
              <a:t>: i contenuti </a:t>
            </a:r>
            <a:r>
              <a:rPr lang="it-IT" sz="2000" b="1" dirty="0" smtClean="0"/>
              <a:t>si organizzano in insegnamenti / apprendimenti </a:t>
            </a:r>
            <a:r>
              <a:rPr lang="it-IT" sz="2000" dirty="0" smtClean="0"/>
              <a:t>gestiti </a:t>
            </a:r>
            <a:r>
              <a:rPr lang="it-IT" sz="2000" b="1" dirty="0" smtClean="0"/>
              <a:t>all’interno</a:t>
            </a:r>
            <a:r>
              <a:rPr lang="it-IT" sz="2000" dirty="0" smtClean="0"/>
              <a:t> dell’evento didattico. La </a:t>
            </a:r>
            <a:r>
              <a:rPr lang="it-IT" sz="2000" b="1" dirty="0" smtClean="0"/>
              <a:t>differenza </a:t>
            </a:r>
            <a:r>
              <a:rPr lang="it-IT" sz="2000" dirty="0" smtClean="0"/>
              <a:t>tra modalità di presentazione dei contenuti e il loro apprendimento consiste in un </a:t>
            </a:r>
            <a:r>
              <a:rPr lang="it-IT" sz="2000" b="1" dirty="0" smtClean="0"/>
              <a:t>adeguamento  di tipo </a:t>
            </a:r>
            <a:r>
              <a:rPr lang="it-IT" sz="2000" b="1" u="sng" dirty="0" smtClean="0"/>
              <a:t>qualitativo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>
            <a:hlinkClick r:id="rId2" action="ppaction://hlinksldjump"/>
          </p:cNvPr>
          <p:cNvSpPr/>
          <p:nvPr/>
        </p:nvSpPr>
        <p:spPr>
          <a:xfrm>
            <a:off x="8858280" y="6643710"/>
            <a:ext cx="285720" cy="21429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6" name="Gruppo 45"/>
          <p:cNvGrpSpPr/>
          <p:nvPr/>
        </p:nvGrpSpPr>
        <p:grpSpPr>
          <a:xfrm>
            <a:off x="323528" y="0"/>
            <a:ext cx="8064896" cy="3386609"/>
            <a:chOff x="323529" y="188639"/>
            <a:chExt cx="8064896" cy="3386609"/>
          </a:xfrm>
        </p:grpSpPr>
        <p:sp>
          <p:nvSpPr>
            <p:cNvPr id="21" name="CasellaDiTesto 20"/>
            <p:cNvSpPr txBox="1"/>
            <p:nvPr/>
          </p:nvSpPr>
          <p:spPr>
            <a:xfrm rot="16200000">
              <a:off x="4428567" y="-12579"/>
              <a:ext cx="430887" cy="6048675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rgbClr val="FF0000"/>
                  </a:solidFill>
                </a:rPr>
                <a:t>Modulo zero, accoglienza,  passerelle, ( ripassi e recupero )</a:t>
              </a:r>
              <a:endParaRPr lang="it-IT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Connettore 2 3"/>
            <p:cNvCxnSpPr/>
            <p:nvPr/>
          </p:nvCxnSpPr>
          <p:spPr>
            <a:xfrm flipV="1">
              <a:off x="1619673" y="188639"/>
              <a:ext cx="0" cy="3024336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2 4"/>
            <p:cNvCxnSpPr/>
            <p:nvPr/>
          </p:nvCxnSpPr>
          <p:spPr>
            <a:xfrm>
              <a:off x="323529" y="3212975"/>
              <a:ext cx="806489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828166" y="188639"/>
              <a:ext cx="677108" cy="2952328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it-IT" sz="1600" dirty="0" smtClean="0"/>
                <a:t>Progressione argomenti </a:t>
              </a:r>
            </a:p>
            <a:p>
              <a:pPr algn="ctr"/>
              <a:r>
                <a:rPr lang="it-IT" sz="1600" dirty="0" smtClean="0"/>
                <a:t>del programma</a:t>
              </a:r>
              <a:endParaRPr lang="it-IT" sz="1600" dirty="0"/>
            </a:p>
          </p:txBody>
        </p:sp>
        <p:sp>
          <p:nvSpPr>
            <p:cNvPr id="10" name="CasellaDiTesto 9"/>
            <p:cNvSpPr txBox="1"/>
            <p:nvPr/>
          </p:nvSpPr>
          <p:spPr>
            <a:xfrm rot="16200000">
              <a:off x="3801110" y="-291989"/>
              <a:ext cx="461665" cy="727281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it-IT" sz="1600" dirty="0" smtClean="0"/>
                <a:t>Progressione  </a:t>
              </a:r>
              <a:r>
                <a:rPr lang="it-IT" dirty="0" smtClean="0"/>
                <a:t>temporale</a:t>
              </a:r>
              <a:r>
                <a:rPr lang="it-IT" sz="1600" dirty="0" smtClean="0"/>
                <a:t>  dell’anno scolastico /  e del curricolo /</a:t>
              </a:r>
              <a:endParaRPr lang="it-IT" sz="1600" dirty="0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1691681" y="2492895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>
              <a:off x="1691681" y="2060847"/>
              <a:ext cx="2736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>
              <a:off x="1691681" y="1556791"/>
              <a:ext cx="43204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>
              <a:off x="1691681" y="1124743"/>
              <a:ext cx="56166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>
              <a:endCxn id="24" idx="1"/>
            </p:cNvCxnSpPr>
            <p:nvPr/>
          </p:nvCxnSpPr>
          <p:spPr>
            <a:xfrm flipV="1">
              <a:off x="323529" y="2836106"/>
              <a:ext cx="1777979" cy="16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igura a mano libera 23"/>
            <p:cNvSpPr/>
            <p:nvPr/>
          </p:nvSpPr>
          <p:spPr>
            <a:xfrm>
              <a:off x="1597011" y="2836106"/>
              <a:ext cx="504497" cy="346842"/>
            </a:xfrm>
            <a:custGeom>
              <a:avLst/>
              <a:gdLst>
                <a:gd name="connsiteX0" fmla="*/ 0 w 504497"/>
                <a:gd name="connsiteY0" fmla="*/ 346842 h 346842"/>
                <a:gd name="connsiteX1" fmla="*/ 504497 w 504497"/>
                <a:gd name="connsiteY1" fmla="*/ 0 h 346842"/>
                <a:gd name="connsiteX2" fmla="*/ 504497 w 504497"/>
                <a:gd name="connsiteY2" fmla="*/ 0 h 34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497" h="346842">
                  <a:moveTo>
                    <a:pt x="0" y="346842"/>
                  </a:moveTo>
                  <a:lnTo>
                    <a:pt x="504497" y="0"/>
                  </a:lnTo>
                  <a:lnTo>
                    <a:pt x="504497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6" name="Connettore 1 25"/>
            <p:cNvCxnSpPr/>
            <p:nvPr/>
          </p:nvCxnSpPr>
          <p:spPr>
            <a:xfrm flipV="1">
              <a:off x="2123729" y="881335"/>
              <a:ext cx="5760640" cy="1971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V="1">
              <a:off x="2123729" y="2852935"/>
              <a:ext cx="5184576" cy="1683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ttangolo 35"/>
            <p:cNvSpPr/>
            <p:nvPr/>
          </p:nvSpPr>
          <p:spPr>
            <a:xfrm>
              <a:off x="5796137" y="1484783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4355977" y="1988839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3131841" y="2420887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2051721" y="2780927"/>
              <a:ext cx="144016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6588224" y="126876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7164289" y="1052735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2" name="Connettore 1 41"/>
            <p:cNvCxnSpPr/>
            <p:nvPr/>
          </p:nvCxnSpPr>
          <p:spPr>
            <a:xfrm>
              <a:off x="1619672" y="1340768"/>
              <a:ext cx="51125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sellaDiTesto 44"/>
            <p:cNvSpPr txBox="1"/>
            <p:nvPr/>
          </p:nvSpPr>
          <p:spPr>
            <a:xfrm>
              <a:off x="1979713" y="521295"/>
              <a:ext cx="2060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solidFill>
                    <a:schemeClr val="tx2">
                      <a:lumMod val="75000"/>
                    </a:schemeClr>
                  </a:solidFill>
                </a:rPr>
                <a:t>CRONOGENESI</a:t>
              </a:r>
              <a:endParaRPr lang="it-IT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 rot="15078234">
              <a:off x="5127399" y="-864222"/>
              <a:ext cx="430887" cy="5738838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tx2">
                      <a:lumMod val="75000"/>
                    </a:schemeClr>
                  </a:solidFill>
                </a:rPr>
                <a:t>  sequenze ideali  di insegnamento - apprendimento</a:t>
              </a:r>
              <a:endParaRPr lang="it-IT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cxnSp>
        <p:nvCxnSpPr>
          <p:cNvPr id="71" name="Connettore 1 70"/>
          <p:cNvCxnSpPr>
            <a:stCxn id="36" idx="2"/>
          </p:cNvCxnSpPr>
          <p:nvPr/>
        </p:nvCxnSpPr>
        <p:spPr>
          <a:xfrm>
            <a:off x="5868144" y="1440160"/>
            <a:ext cx="0" cy="119675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>
            <a:off x="4427984" y="1916832"/>
            <a:ext cx="0" cy="72008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uppo 109"/>
          <p:cNvGrpSpPr/>
          <p:nvPr/>
        </p:nvGrpSpPr>
        <p:grpSpPr>
          <a:xfrm>
            <a:off x="467544" y="3341221"/>
            <a:ext cx="8424936" cy="3473271"/>
            <a:chOff x="467544" y="3341221"/>
            <a:chExt cx="8424936" cy="3473271"/>
          </a:xfrm>
        </p:grpSpPr>
        <p:sp>
          <p:nvSpPr>
            <p:cNvPr id="108" name="Ovale 107"/>
            <p:cNvSpPr/>
            <p:nvPr/>
          </p:nvSpPr>
          <p:spPr>
            <a:xfrm>
              <a:off x="5724128" y="4581128"/>
              <a:ext cx="648072" cy="720080"/>
            </a:xfrm>
            <a:prstGeom prst="ellipse">
              <a:avLst/>
            </a:prstGeom>
            <a:solidFill>
              <a:srgbClr val="FF9900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7" name="Ovale 106"/>
            <p:cNvSpPr/>
            <p:nvPr/>
          </p:nvSpPr>
          <p:spPr>
            <a:xfrm>
              <a:off x="4355976" y="4077072"/>
              <a:ext cx="432048" cy="432048"/>
            </a:xfrm>
            <a:prstGeom prst="ellipse">
              <a:avLst/>
            </a:prstGeom>
            <a:solidFill>
              <a:srgbClr val="FF9900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9" name="Ovale 108"/>
            <p:cNvSpPr/>
            <p:nvPr/>
          </p:nvSpPr>
          <p:spPr>
            <a:xfrm>
              <a:off x="6588224" y="4077072"/>
              <a:ext cx="1224136" cy="1296144"/>
            </a:xfrm>
            <a:prstGeom prst="ellipse">
              <a:avLst/>
            </a:prstGeom>
            <a:solidFill>
              <a:srgbClr val="FF9900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Ovale 105"/>
            <p:cNvSpPr/>
            <p:nvPr/>
          </p:nvSpPr>
          <p:spPr>
            <a:xfrm>
              <a:off x="3059832" y="4509120"/>
              <a:ext cx="576064" cy="1296144"/>
            </a:xfrm>
            <a:prstGeom prst="ellipse">
              <a:avLst/>
            </a:prstGeom>
            <a:solidFill>
              <a:srgbClr val="FF9900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6" name="CasellaDiTesto 95"/>
            <p:cNvSpPr txBox="1"/>
            <p:nvPr/>
          </p:nvSpPr>
          <p:spPr>
            <a:xfrm rot="16200000">
              <a:off x="5776392" y="3808783"/>
              <a:ext cx="615553" cy="331236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FF0000"/>
                  </a:solidFill>
                </a:rPr>
                <a:t> approfondimenti, applicazioni, </a:t>
              </a:r>
              <a:br>
                <a:rPr lang="it-IT" sz="1400" b="1" dirty="0" smtClean="0">
                  <a:solidFill>
                    <a:srgbClr val="FF0000"/>
                  </a:solidFill>
                </a:rPr>
              </a:br>
              <a:r>
                <a:rPr lang="it-IT" sz="1400" b="1" dirty="0" smtClean="0">
                  <a:solidFill>
                    <a:srgbClr val="FF0000"/>
                  </a:solidFill>
                </a:rPr>
                <a:t>progetti, visite guidate, interventi esterni</a:t>
              </a:r>
              <a:endParaRPr lang="it-IT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7" name="Gruppo 46"/>
            <p:cNvGrpSpPr/>
            <p:nvPr/>
          </p:nvGrpSpPr>
          <p:grpSpPr>
            <a:xfrm>
              <a:off x="467544" y="3341221"/>
              <a:ext cx="8064896" cy="3473271"/>
              <a:chOff x="323529" y="188639"/>
              <a:chExt cx="8064896" cy="3473271"/>
            </a:xfrm>
          </p:grpSpPr>
          <p:sp>
            <p:nvSpPr>
              <p:cNvPr id="48" name="CasellaDiTesto 47"/>
              <p:cNvSpPr txBox="1"/>
              <p:nvPr/>
            </p:nvSpPr>
            <p:spPr>
              <a:xfrm rot="16200000">
                <a:off x="4428567" y="-12579"/>
                <a:ext cx="430887" cy="6048675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pPr algn="ctr"/>
                <a:r>
                  <a:rPr lang="it-IT" sz="1600" dirty="0" smtClean="0">
                    <a:solidFill>
                      <a:srgbClr val="FF0000"/>
                    </a:solidFill>
                  </a:rPr>
                  <a:t>Modulo zero, accoglienza,  passerelle, ( ripassi e recupero )</a:t>
                </a:r>
                <a:endParaRPr lang="it-IT" sz="16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9" name="Connettore 2 48"/>
              <p:cNvCxnSpPr/>
              <p:nvPr/>
            </p:nvCxnSpPr>
            <p:spPr>
              <a:xfrm flipV="1">
                <a:off x="1619673" y="188639"/>
                <a:ext cx="0" cy="3024336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2 49"/>
              <p:cNvCxnSpPr/>
              <p:nvPr/>
            </p:nvCxnSpPr>
            <p:spPr>
              <a:xfrm>
                <a:off x="323529" y="3212975"/>
                <a:ext cx="8064896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CasellaDiTesto 50"/>
              <p:cNvSpPr txBox="1"/>
              <p:nvPr/>
            </p:nvSpPr>
            <p:spPr>
              <a:xfrm>
                <a:off x="828166" y="188639"/>
                <a:ext cx="677108" cy="2952328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pPr algn="ctr"/>
                <a:r>
                  <a:rPr lang="it-IT" sz="1600" dirty="0" smtClean="0"/>
                  <a:t>Progressione argomenti </a:t>
                </a:r>
              </a:p>
              <a:p>
                <a:pPr algn="ctr"/>
                <a:r>
                  <a:rPr lang="it-IT" sz="1600" dirty="0" smtClean="0"/>
                  <a:t>del programma</a:t>
                </a:r>
                <a:endParaRPr lang="it-IT" sz="1600" dirty="0"/>
              </a:p>
            </p:txBody>
          </p:sp>
          <p:sp>
            <p:nvSpPr>
              <p:cNvPr id="52" name="CasellaDiTesto 51"/>
              <p:cNvSpPr txBox="1"/>
              <p:nvPr/>
            </p:nvSpPr>
            <p:spPr>
              <a:xfrm rot="16200000">
                <a:off x="4017135" y="-205327"/>
                <a:ext cx="461665" cy="7272810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pPr algn="ctr"/>
                <a:r>
                  <a:rPr lang="it-IT" sz="1600" dirty="0" smtClean="0"/>
                  <a:t>Progressione  </a:t>
                </a:r>
                <a:r>
                  <a:rPr lang="it-IT" dirty="0" smtClean="0"/>
                  <a:t>temporale</a:t>
                </a:r>
                <a:r>
                  <a:rPr lang="it-IT" sz="1600" dirty="0" smtClean="0"/>
                  <a:t>  dell’anno scolastico /  e del curricolo /</a:t>
                </a:r>
                <a:endParaRPr lang="it-IT" sz="1600" dirty="0"/>
              </a:p>
            </p:txBody>
          </p:sp>
          <p:cxnSp>
            <p:nvCxnSpPr>
              <p:cNvPr id="53" name="Connettore 1 52"/>
              <p:cNvCxnSpPr/>
              <p:nvPr/>
            </p:nvCxnSpPr>
            <p:spPr>
              <a:xfrm>
                <a:off x="1691681" y="2492895"/>
                <a:ext cx="15121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1691681" y="2060847"/>
                <a:ext cx="2736304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1 54"/>
              <p:cNvCxnSpPr/>
              <p:nvPr/>
            </p:nvCxnSpPr>
            <p:spPr>
              <a:xfrm>
                <a:off x="1691681" y="1556791"/>
                <a:ext cx="43204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>
                <a:off x="1691681" y="1124743"/>
                <a:ext cx="56166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1 56"/>
              <p:cNvCxnSpPr/>
              <p:nvPr/>
            </p:nvCxnSpPr>
            <p:spPr>
              <a:xfrm flipV="1">
                <a:off x="323529" y="2868706"/>
                <a:ext cx="1777979" cy="1682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igura a mano libera 57"/>
              <p:cNvSpPr/>
              <p:nvPr/>
            </p:nvSpPr>
            <p:spPr>
              <a:xfrm>
                <a:off x="1597011" y="2836106"/>
                <a:ext cx="504497" cy="346842"/>
              </a:xfrm>
              <a:custGeom>
                <a:avLst/>
                <a:gdLst>
                  <a:gd name="connsiteX0" fmla="*/ 0 w 504497"/>
                  <a:gd name="connsiteY0" fmla="*/ 346842 h 346842"/>
                  <a:gd name="connsiteX1" fmla="*/ 504497 w 504497"/>
                  <a:gd name="connsiteY1" fmla="*/ 0 h 346842"/>
                  <a:gd name="connsiteX2" fmla="*/ 504497 w 504497"/>
                  <a:gd name="connsiteY2" fmla="*/ 0 h 34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497" h="346842">
                    <a:moveTo>
                      <a:pt x="0" y="346842"/>
                    </a:moveTo>
                    <a:lnTo>
                      <a:pt x="504497" y="0"/>
                    </a:lnTo>
                    <a:lnTo>
                      <a:pt x="504497" y="0"/>
                    </a:ln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9" name="Connettore 1 58"/>
              <p:cNvCxnSpPr/>
              <p:nvPr/>
            </p:nvCxnSpPr>
            <p:spPr>
              <a:xfrm flipV="1">
                <a:off x="2123729" y="852482"/>
                <a:ext cx="5904656" cy="200045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1 60"/>
              <p:cNvCxnSpPr/>
              <p:nvPr/>
            </p:nvCxnSpPr>
            <p:spPr>
              <a:xfrm flipV="1">
                <a:off x="2123729" y="2852935"/>
                <a:ext cx="5184576" cy="1683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ttangolo 61"/>
              <p:cNvSpPr/>
              <p:nvPr/>
            </p:nvSpPr>
            <p:spPr>
              <a:xfrm>
                <a:off x="5796137" y="1484783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Rettangolo 62"/>
              <p:cNvSpPr/>
              <p:nvPr/>
            </p:nvSpPr>
            <p:spPr>
              <a:xfrm>
                <a:off x="4355977" y="1988839"/>
                <a:ext cx="144016" cy="14401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" name="Rettangolo 63"/>
              <p:cNvSpPr/>
              <p:nvPr/>
            </p:nvSpPr>
            <p:spPr>
              <a:xfrm>
                <a:off x="3131841" y="2420887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5" name="Rettangolo 64"/>
              <p:cNvSpPr/>
              <p:nvPr/>
            </p:nvSpPr>
            <p:spPr>
              <a:xfrm>
                <a:off x="2051721" y="2780927"/>
                <a:ext cx="144016" cy="14401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Rettangolo 66"/>
              <p:cNvSpPr/>
              <p:nvPr/>
            </p:nvSpPr>
            <p:spPr>
              <a:xfrm>
                <a:off x="7164289" y="1052735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8" name="Connettore 1 67"/>
              <p:cNvCxnSpPr>
                <a:stCxn id="76" idx="3"/>
              </p:cNvCxnSpPr>
              <p:nvPr/>
            </p:nvCxnSpPr>
            <p:spPr>
              <a:xfrm flipV="1">
                <a:off x="3275857" y="1340768"/>
                <a:ext cx="3456383" cy="231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CasellaDiTesto 68"/>
              <p:cNvSpPr txBox="1"/>
              <p:nvPr/>
            </p:nvSpPr>
            <p:spPr>
              <a:xfrm>
                <a:off x="1907705" y="492442"/>
                <a:ext cx="18324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 smtClean="0">
                    <a:solidFill>
                      <a:srgbClr val="FF0000"/>
                    </a:solidFill>
                  </a:rPr>
                  <a:t>TOPOGENESI</a:t>
                </a:r>
                <a:endParaRPr lang="it-IT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Rettangolo 65"/>
              <p:cNvSpPr/>
              <p:nvPr/>
            </p:nvSpPr>
            <p:spPr>
              <a:xfrm>
                <a:off x="6588224" y="1268760"/>
                <a:ext cx="144016" cy="14401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74" name="Rettangolo 73"/>
            <p:cNvSpPr/>
            <p:nvPr/>
          </p:nvSpPr>
          <p:spPr>
            <a:xfrm>
              <a:off x="4499992" y="422108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Rettangolo 74"/>
            <p:cNvSpPr/>
            <p:nvPr/>
          </p:nvSpPr>
          <p:spPr>
            <a:xfrm>
              <a:off x="7380312" y="5157192"/>
              <a:ext cx="144016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Rettangolo 75"/>
            <p:cNvSpPr/>
            <p:nvPr/>
          </p:nvSpPr>
          <p:spPr>
            <a:xfrm>
              <a:off x="3275856" y="465313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7" name="Connettore 1 76"/>
            <p:cNvCxnSpPr/>
            <p:nvPr/>
          </p:nvCxnSpPr>
          <p:spPr>
            <a:xfrm>
              <a:off x="3347864" y="4725144"/>
              <a:ext cx="0" cy="158417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/>
          </p:nvCxnSpPr>
          <p:spPr>
            <a:xfrm>
              <a:off x="4572000" y="4293096"/>
              <a:ext cx="0" cy="194421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/>
          </p:nvCxnSpPr>
          <p:spPr>
            <a:xfrm flipH="1">
              <a:off x="683568" y="4725144"/>
              <a:ext cx="2664296" cy="158417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>
              <a:stCxn id="76" idx="2"/>
              <a:endCxn id="65" idx="2"/>
            </p:cNvCxnSpPr>
            <p:nvPr/>
          </p:nvCxnSpPr>
          <p:spPr>
            <a:xfrm flipH="1">
              <a:off x="2267744" y="4797152"/>
              <a:ext cx="1080120" cy="128037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>
              <a:stCxn id="63" idx="1"/>
            </p:cNvCxnSpPr>
            <p:nvPr/>
          </p:nvCxnSpPr>
          <p:spPr>
            <a:xfrm>
              <a:off x="4499992" y="5213429"/>
              <a:ext cx="2952328" cy="31542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>
              <a:endCxn id="64" idx="0"/>
            </p:cNvCxnSpPr>
            <p:nvPr/>
          </p:nvCxnSpPr>
          <p:spPr>
            <a:xfrm flipH="1">
              <a:off x="3347864" y="4293096"/>
              <a:ext cx="1152128" cy="128037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/>
          </p:nvCxnSpPr>
          <p:spPr>
            <a:xfrm>
              <a:off x="6012160" y="4725144"/>
              <a:ext cx="0" cy="50405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/>
          </p:nvCxnSpPr>
          <p:spPr>
            <a:xfrm>
              <a:off x="7380312" y="4293096"/>
              <a:ext cx="0" cy="201622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CasellaDiTesto 103"/>
            <p:cNvSpPr txBox="1"/>
            <p:nvPr/>
          </p:nvSpPr>
          <p:spPr>
            <a:xfrm rot="16200000">
              <a:off x="7469740" y="4203668"/>
              <a:ext cx="1477328" cy="136815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it-IT" sz="1400" i="1" dirty="0" smtClean="0">
                  <a:solidFill>
                    <a:schemeClr val="tx2"/>
                  </a:solidFill>
                </a:rPr>
                <a:t> </a:t>
              </a:r>
              <a:r>
                <a:rPr lang="it-IT" sz="1400" i="1" dirty="0" err="1" smtClean="0">
                  <a:solidFill>
                    <a:schemeClr val="tx2"/>
                  </a:solidFill>
                </a:rPr>
                <a:t>Metacognizione</a:t>
              </a:r>
              <a:r>
                <a:rPr lang="it-IT" sz="1400" i="1" dirty="0" smtClean="0">
                  <a:solidFill>
                    <a:schemeClr val="tx2"/>
                  </a:solidFill>
                </a:rPr>
                <a:t>, imparare a imparare, competenze informative e organizzative</a:t>
              </a:r>
              <a:endParaRPr lang="it-IT" sz="14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11" name="CasellaDiTesto 110"/>
          <p:cNvSpPr txBox="1"/>
          <p:nvPr/>
        </p:nvSpPr>
        <p:spPr>
          <a:xfrm>
            <a:off x="4572000" y="3933056"/>
            <a:ext cx="1911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Evento didattico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" name="CasellaDiTesto 111"/>
          <p:cNvSpPr txBox="1"/>
          <p:nvPr/>
        </p:nvSpPr>
        <p:spPr>
          <a:xfrm>
            <a:off x="323528" y="59492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Prerequisiti</a:t>
            </a:r>
            <a:endParaRPr lang="it-IT" sz="2000" b="1" dirty="0">
              <a:solidFill>
                <a:srgbClr val="FF0000"/>
              </a:solidFill>
            </a:endParaRPr>
          </a:p>
        </p:txBody>
      </p:sp>
      <p:cxnSp>
        <p:nvCxnSpPr>
          <p:cNvPr id="121" name="Connettore 1 120"/>
          <p:cNvCxnSpPr/>
          <p:nvPr/>
        </p:nvCxnSpPr>
        <p:spPr>
          <a:xfrm>
            <a:off x="7236296" y="980728"/>
            <a:ext cx="0" cy="20162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2" grpId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1911</Words>
  <Application>Microsoft Office PowerPoint</Application>
  <PresentationFormat>Presentazione su schermo (4:3)</PresentationFormat>
  <Paragraphs>280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Roberto Crosio</cp:lastModifiedBy>
  <cp:revision>74</cp:revision>
  <dcterms:modified xsi:type="dcterms:W3CDTF">2014-03-31T08:20:02Z</dcterms:modified>
</cp:coreProperties>
</file>