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6" r:id="rId3"/>
    <p:sldId id="276" r:id="rId4"/>
    <p:sldId id="277" r:id="rId5"/>
    <p:sldId id="278" r:id="rId6"/>
    <p:sldId id="279" r:id="rId7"/>
    <p:sldId id="283" r:id="rId8"/>
    <p:sldId id="280" r:id="rId9"/>
    <p:sldId id="284" r:id="rId10"/>
    <p:sldId id="282" r:id="rId11"/>
    <p:sldId id="281" r:id="rId12"/>
    <p:sldId id="261" r:id="rId13"/>
    <p:sldId id="257" r:id="rId14"/>
    <p:sldId id="258" r:id="rId15"/>
    <p:sldId id="259" r:id="rId16"/>
    <p:sldId id="266" r:id="rId17"/>
    <p:sldId id="260" r:id="rId18"/>
    <p:sldId id="285" r:id="rId19"/>
    <p:sldId id="268" r:id="rId20"/>
    <p:sldId id="263" r:id="rId21"/>
    <p:sldId id="262" r:id="rId22"/>
    <p:sldId id="275" r:id="rId23"/>
    <p:sldId id="264" r:id="rId24"/>
    <p:sldId id="265" r:id="rId25"/>
    <p:sldId id="267" r:id="rId26"/>
    <p:sldId id="274" r:id="rId27"/>
    <p:sldId id="269" r:id="rId28"/>
    <p:sldId id="270" r:id="rId29"/>
    <p:sldId id="271" r:id="rId30"/>
    <p:sldId id="272" r:id="rId31"/>
    <p:sldId id="273" r:id="rId32"/>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BBE0E3"/>
    <a:srgbClr val="0066FF"/>
    <a:srgbClr val="EE0000"/>
    <a:srgbClr val="00CC99"/>
    <a:srgbClr val="FFFF00"/>
    <a:srgbClr val="009999"/>
    <a:srgbClr val="E9B5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55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lvl1pPr>
          </a:lstStyle>
          <a:p>
            <a:pPr>
              <a:defRPr/>
            </a:pPr>
            <a:endParaRPr lang="it-IT"/>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smtClean="0"/>
            </a:lvl1pPr>
          </a:lstStyle>
          <a:p>
            <a:pPr>
              <a:defRPr/>
            </a:pPr>
            <a:endParaRPr lang="it-IT"/>
          </a:p>
        </p:txBody>
      </p:sp>
      <p:sp>
        <p:nvSpPr>
          <p:cNvPr id="33796" name="Rectangle 4"/>
          <p:cNvSpPr>
            <a:spLocks noRo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lvl1pPr>
          </a:lstStyle>
          <a:p>
            <a:pPr>
              <a:defRPr/>
            </a:pPr>
            <a:endParaRPr lang="it-IT"/>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lvl1pPr>
          </a:lstStyle>
          <a:p>
            <a:pPr>
              <a:defRPr/>
            </a:pPr>
            <a:fld id="{58DFC900-8868-4A7C-845F-7A08B6C08FC4}"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3CC9EB8-C100-42DE-BF33-EA9AC58CE586}" type="slidenum">
              <a:rPr lang="it-IT"/>
              <a:pPr/>
              <a:t>1</a:t>
            </a:fld>
            <a:endParaRPr lang="it-IT"/>
          </a:p>
        </p:txBody>
      </p:sp>
      <p:sp>
        <p:nvSpPr>
          <p:cNvPr id="34819" name="Rectangle 2"/>
          <p:cNvSpPr>
            <a:spLocks noRot="1" noChangeArrowheads="1" noTextEdit="1"/>
          </p:cNvSpPr>
          <p:nvPr>
            <p:ph type="sldImg"/>
          </p:nvPr>
        </p:nvSpPr>
        <p:spPr>
          <a:xfrm>
            <a:off x="992188" y="768350"/>
            <a:ext cx="5114925" cy="3836988"/>
          </a:xfrm>
          <a:ln/>
        </p:spPr>
      </p:sp>
      <p:sp>
        <p:nvSpPr>
          <p:cNvPr id="348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AE4F40B-659D-4411-A9AB-F88C52C994A1}" type="slidenum">
              <a:rPr lang="it-IT"/>
              <a:pPr/>
              <a:t>11</a:t>
            </a:fld>
            <a:endParaRPr lang="it-IT"/>
          </a:p>
        </p:txBody>
      </p:sp>
      <p:sp>
        <p:nvSpPr>
          <p:cNvPr id="44035" name="Rectangle 2"/>
          <p:cNvSpPr>
            <a:spLocks noRot="1" noChangeArrowheads="1" noTextEdit="1"/>
          </p:cNvSpPr>
          <p:nvPr>
            <p:ph type="sldImg"/>
          </p:nvPr>
        </p:nvSpPr>
        <p:spPr>
          <a:xfrm>
            <a:off x="992188" y="768350"/>
            <a:ext cx="5114925" cy="3836988"/>
          </a:xfrm>
          <a:ln/>
        </p:spPr>
      </p:sp>
      <p:sp>
        <p:nvSpPr>
          <p:cNvPr id="440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6E258BA-C6A9-443C-90BD-A330546D5252}" type="slidenum">
              <a:rPr lang="it-IT"/>
              <a:pPr/>
              <a:t>12</a:t>
            </a:fld>
            <a:endParaRPr lang="it-IT"/>
          </a:p>
        </p:txBody>
      </p:sp>
      <p:sp>
        <p:nvSpPr>
          <p:cNvPr id="45059" name="Rectangle 2"/>
          <p:cNvSpPr>
            <a:spLocks noRot="1" noChangeArrowheads="1" noTextEdit="1"/>
          </p:cNvSpPr>
          <p:nvPr>
            <p:ph type="sldImg"/>
          </p:nvPr>
        </p:nvSpPr>
        <p:spPr>
          <a:xfrm>
            <a:off x="992188" y="768350"/>
            <a:ext cx="5114925" cy="3836988"/>
          </a:xfrm>
          <a:ln/>
        </p:spPr>
      </p:sp>
      <p:sp>
        <p:nvSpPr>
          <p:cNvPr id="450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2540AF-501E-4F33-8E19-2252B15AE09D}" type="slidenum">
              <a:rPr lang="it-IT"/>
              <a:pPr/>
              <a:t>13</a:t>
            </a:fld>
            <a:endParaRPr lang="it-IT"/>
          </a:p>
        </p:txBody>
      </p:sp>
      <p:sp>
        <p:nvSpPr>
          <p:cNvPr id="46083" name="Rectangle 2"/>
          <p:cNvSpPr>
            <a:spLocks noRot="1" noChangeArrowheads="1" noTextEdit="1"/>
          </p:cNvSpPr>
          <p:nvPr>
            <p:ph type="sldImg"/>
          </p:nvPr>
        </p:nvSpPr>
        <p:spPr>
          <a:xfrm>
            <a:off x="992188" y="768350"/>
            <a:ext cx="5114925" cy="3836988"/>
          </a:xfrm>
          <a:ln/>
        </p:spPr>
      </p:sp>
      <p:sp>
        <p:nvSpPr>
          <p:cNvPr id="460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8C5FD77-FD91-4558-905A-9E5CCE465812}" type="slidenum">
              <a:rPr lang="it-IT"/>
              <a:pPr/>
              <a:t>14</a:t>
            </a:fld>
            <a:endParaRPr lang="it-IT"/>
          </a:p>
        </p:txBody>
      </p:sp>
      <p:sp>
        <p:nvSpPr>
          <p:cNvPr id="47107" name="Rectangle 2"/>
          <p:cNvSpPr>
            <a:spLocks noRot="1" noChangeArrowheads="1" noTextEdit="1"/>
          </p:cNvSpPr>
          <p:nvPr>
            <p:ph type="sldImg"/>
          </p:nvPr>
        </p:nvSpPr>
        <p:spPr>
          <a:xfrm>
            <a:off x="992188" y="768350"/>
            <a:ext cx="5114925" cy="3836988"/>
          </a:xfrm>
          <a:ln/>
        </p:spPr>
      </p:sp>
      <p:sp>
        <p:nvSpPr>
          <p:cNvPr id="471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A13BA39-3959-4365-BF1B-125132390A4F}" type="slidenum">
              <a:rPr lang="it-IT"/>
              <a:pPr/>
              <a:t>15</a:t>
            </a:fld>
            <a:endParaRPr lang="it-IT"/>
          </a:p>
        </p:txBody>
      </p:sp>
      <p:sp>
        <p:nvSpPr>
          <p:cNvPr id="48131" name="Rectangle 2"/>
          <p:cNvSpPr>
            <a:spLocks noRot="1" noChangeArrowheads="1" noTextEdit="1"/>
          </p:cNvSpPr>
          <p:nvPr>
            <p:ph type="sldImg"/>
          </p:nvPr>
        </p:nvSpPr>
        <p:spPr>
          <a:xfrm>
            <a:off x="992188" y="768350"/>
            <a:ext cx="5114925" cy="3836988"/>
          </a:xfrm>
          <a:ln/>
        </p:spPr>
      </p:sp>
      <p:sp>
        <p:nvSpPr>
          <p:cNvPr id="481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33DC8DE-F063-4312-8C22-558763DAFF04}" type="slidenum">
              <a:rPr lang="it-IT"/>
              <a:pPr/>
              <a:t>16</a:t>
            </a:fld>
            <a:endParaRPr lang="it-IT"/>
          </a:p>
        </p:txBody>
      </p:sp>
      <p:sp>
        <p:nvSpPr>
          <p:cNvPr id="49155" name="Rectangle 2"/>
          <p:cNvSpPr>
            <a:spLocks noRot="1" noChangeArrowheads="1" noTextEdit="1"/>
          </p:cNvSpPr>
          <p:nvPr>
            <p:ph type="sldImg"/>
          </p:nvPr>
        </p:nvSpPr>
        <p:spPr>
          <a:xfrm>
            <a:off x="992188" y="768350"/>
            <a:ext cx="5114925" cy="3836988"/>
          </a:xfrm>
          <a:ln/>
        </p:spPr>
      </p:sp>
      <p:sp>
        <p:nvSpPr>
          <p:cNvPr id="49156" name="Rectangle 3"/>
          <p:cNvSpPr>
            <a:spLocks noGrp="1" noChangeArrowheads="1"/>
          </p:cNvSpPr>
          <p:nvPr>
            <p:ph type="body" idx="1"/>
          </p:nvPr>
        </p:nvSpPr>
        <p:spPr>
          <a:noFill/>
          <a:ln/>
        </p:spPr>
        <p:txBody>
          <a:bodyPr/>
          <a:lstStyle/>
          <a:p>
            <a:pPr eaLnBrk="1" hangingPunct="1"/>
            <a:r>
              <a:rPr lang="it-IT" smtClean="0"/>
              <a:t>Rispetto all’impianto disciplinare dei curricoli si percepisce questa novità. E’ come se a modificarsi non debba essere il contenuto cognitivo, ma la sua finalizzazione formativa, rispondendo a domande non del tipo: hai memorizzato la tal nozione?, ma del tipo: quale competenza, tra quelle indicate nel documento sugli assi culturali, la mia disciplina concorre ad acquisire e sviluppare? Che in altri termini corrisponde a: quali conoscenze ed abilità mobilizza l’allievo, quando si trova ad affrontare nella propria vita situazioni complesse, ivi comprese quelle che in cui è implicata la mia disciplina?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418AFBC-66C7-4F82-BA57-23E8CBB7A984}" type="slidenum">
              <a:rPr lang="it-IT"/>
              <a:pPr/>
              <a:t>17</a:t>
            </a:fld>
            <a:endParaRPr lang="it-IT"/>
          </a:p>
        </p:txBody>
      </p:sp>
      <p:sp>
        <p:nvSpPr>
          <p:cNvPr id="50179" name="Rectangle 2"/>
          <p:cNvSpPr>
            <a:spLocks noRot="1" noChangeArrowheads="1" noTextEdit="1"/>
          </p:cNvSpPr>
          <p:nvPr>
            <p:ph type="sldImg"/>
          </p:nvPr>
        </p:nvSpPr>
        <p:spPr>
          <a:xfrm>
            <a:off x="992188" y="768350"/>
            <a:ext cx="5114925" cy="3836988"/>
          </a:xfrm>
          <a:ln/>
        </p:spPr>
      </p:sp>
      <p:sp>
        <p:nvSpPr>
          <p:cNvPr id="501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C4E2D6-3858-498B-812C-DDA5082FB585}" type="slidenum">
              <a:rPr lang="it-IT"/>
              <a:pPr/>
              <a:t>18</a:t>
            </a:fld>
            <a:endParaRPr lang="it-IT"/>
          </a:p>
        </p:txBody>
      </p:sp>
      <p:sp>
        <p:nvSpPr>
          <p:cNvPr id="51203" name="Rectangle 2"/>
          <p:cNvSpPr>
            <a:spLocks noRot="1" noChangeArrowheads="1" noTextEdit="1"/>
          </p:cNvSpPr>
          <p:nvPr>
            <p:ph type="sldImg"/>
          </p:nvPr>
        </p:nvSpPr>
        <p:spPr>
          <a:xfrm>
            <a:off x="992188" y="768350"/>
            <a:ext cx="5114925" cy="3836988"/>
          </a:xfrm>
          <a:ln/>
        </p:spPr>
      </p:sp>
      <p:sp>
        <p:nvSpPr>
          <p:cNvPr id="512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6F5BEC9-AB42-4A98-A2D4-90EAB0393D11}" type="slidenum">
              <a:rPr lang="it-IT"/>
              <a:pPr/>
              <a:t>19</a:t>
            </a:fld>
            <a:endParaRPr lang="it-IT"/>
          </a:p>
        </p:txBody>
      </p:sp>
      <p:sp>
        <p:nvSpPr>
          <p:cNvPr id="52227" name="Rectangle 2"/>
          <p:cNvSpPr>
            <a:spLocks noRot="1" noChangeArrowheads="1" noTextEdit="1"/>
          </p:cNvSpPr>
          <p:nvPr>
            <p:ph type="sldImg"/>
          </p:nvPr>
        </p:nvSpPr>
        <p:spPr>
          <a:xfrm>
            <a:off x="992188" y="768350"/>
            <a:ext cx="5114925" cy="3836988"/>
          </a:xfrm>
          <a:ln/>
        </p:spPr>
      </p:sp>
      <p:sp>
        <p:nvSpPr>
          <p:cNvPr id="522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0FB0BB8-54C6-4FE2-8274-FDB20E702F29}" type="slidenum">
              <a:rPr lang="it-IT"/>
              <a:pPr/>
              <a:t>20</a:t>
            </a:fld>
            <a:endParaRPr lang="it-IT"/>
          </a:p>
        </p:txBody>
      </p:sp>
      <p:sp>
        <p:nvSpPr>
          <p:cNvPr id="53251" name="Rectangle 2"/>
          <p:cNvSpPr>
            <a:spLocks noRot="1" noChangeArrowheads="1" noTextEdit="1"/>
          </p:cNvSpPr>
          <p:nvPr>
            <p:ph type="sldImg"/>
          </p:nvPr>
        </p:nvSpPr>
        <p:spPr>
          <a:xfrm>
            <a:off x="992188" y="768350"/>
            <a:ext cx="5114925" cy="3836988"/>
          </a:xfrm>
          <a:ln/>
        </p:spPr>
      </p:sp>
      <p:sp>
        <p:nvSpPr>
          <p:cNvPr id="53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24969C-B2BF-4831-A759-7ECF4FA47C79}" type="slidenum">
              <a:rPr lang="it-IT"/>
              <a:pPr/>
              <a:t>3</a:t>
            </a:fld>
            <a:endParaRPr lang="it-IT"/>
          </a:p>
        </p:txBody>
      </p:sp>
      <p:sp>
        <p:nvSpPr>
          <p:cNvPr id="35843" name="Rectangle 2"/>
          <p:cNvSpPr>
            <a:spLocks noRot="1" noChangeArrowheads="1" noTextEdit="1"/>
          </p:cNvSpPr>
          <p:nvPr>
            <p:ph type="sldImg"/>
          </p:nvPr>
        </p:nvSpPr>
        <p:spPr>
          <a:xfrm>
            <a:off x="992188" y="768350"/>
            <a:ext cx="5114925" cy="3836988"/>
          </a:xfrm>
          <a:ln/>
        </p:spPr>
      </p:sp>
      <p:sp>
        <p:nvSpPr>
          <p:cNvPr id="358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1A34A58-43B7-4D75-85B7-03F74BD7B6A2}" type="slidenum">
              <a:rPr lang="it-IT"/>
              <a:pPr/>
              <a:t>21</a:t>
            </a:fld>
            <a:endParaRPr lang="it-IT"/>
          </a:p>
        </p:txBody>
      </p:sp>
      <p:sp>
        <p:nvSpPr>
          <p:cNvPr id="54275" name="Rectangle 2"/>
          <p:cNvSpPr>
            <a:spLocks noRot="1" noChangeArrowheads="1" noTextEdit="1"/>
          </p:cNvSpPr>
          <p:nvPr>
            <p:ph type="sldImg"/>
          </p:nvPr>
        </p:nvSpPr>
        <p:spPr>
          <a:xfrm>
            <a:off x="992188" y="768350"/>
            <a:ext cx="5114925" cy="3836988"/>
          </a:xfrm>
          <a:ln/>
        </p:spPr>
      </p:sp>
      <p:sp>
        <p:nvSpPr>
          <p:cNvPr id="542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21B2F13-9121-4045-A62A-A552CF5D0776}" type="slidenum">
              <a:rPr lang="it-IT"/>
              <a:pPr/>
              <a:t>22</a:t>
            </a:fld>
            <a:endParaRPr lang="it-IT"/>
          </a:p>
        </p:txBody>
      </p:sp>
      <p:sp>
        <p:nvSpPr>
          <p:cNvPr id="55299" name="Rectangle 2"/>
          <p:cNvSpPr>
            <a:spLocks noRo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F8CC38B-8CFF-4F48-8495-AC420B2B7197}" type="slidenum">
              <a:rPr lang="it-IT"/>
              <a:pPr/>
              <a:t>23</a:t>
            </a:fld>
            <a:endParaRPr lang="it-IT"/>
          </a:p>
        </p:txBody>
      </p:sp>
      <p:sp>
        <p:nvSpPr>
          <p:cNvPr id="56323" name="Rectangle 2"/>
          <p:cNvSpPr>
            <a:spLocks noRot="1" noChangeArrowheads="1" noTextEdit="1"/>
          </p:cNvSpPr>
          <p:nvPr>
            <p:ph type="sldImg"/>
          </p:nvPr>
        </p:nvSpPr>
        <p:spPr>
          <a:xfrm>
            <a:off x="992188" y="768350"/>
            <a:ext cx="5114925" cy="3836988"/>
          </a:xfrm>
          <a:ln/>
        </p:spPr>
      </p:sp>
      <p:sp>
        <p:nvSpPr>
          <p:cNvPr id="563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AB16335-B936-4DF4-A492-A058E8546DF8}" type="slidenum">
              <a:rPr lang="it-IT"/>
              <a:pPr/>
              <a:t>24</a:t>
            </a:fld>
            <a:endParaRPr lang="it-IT"/>
          </a:p>
        </p:txBody>
      </p:sp>
      <p:sp>
        <p:nvSpPr>
          <p:cNvPr id="57347" name="Rectangle 2"/>
          <p:cNvSpPr>
            <a:spLocks noRot="1" noChangeArrowheads="1" noTextEdit="1"/>
          </p:cNvSpPr>
          <p:nvPr>
            <p:ph type="sldImg"/>
          </p:nvPr>
        </p:nvSpPr>
        <p:spPr>
          <a:xfrm>
            <a:off x="992188" y="768350"/>
            <a:ext cx="5114925" cy="3836988"/>
          </a:xfrm>
          <a:ln/>
        </p:spPr>
      </p:sp>
      <p:sp>
        <p:nvSpPr>
          <p:cNvPr id="57348" name="Rectangle 3"/>
          <p:cNvSpPr>
            <a:spLocks noGrp="1" noChangeArrowheads="1"/>
          </p:cNvSpPr>
          <p:nvPr>
            <p:ph type="body" idx="1"/>
          </p:nvPr>
        </p:nvSpPr>
        <p:spPr>
          <a:noFill/>
          <a:ln/>
        </p:spPr>
        <p:txBody>
          <a:bodyPr/>
          <a:lstStyle/>
          <a:p>
            <a:pPr eaLnBrk="1" hangingPunct="1"/>
            <a:r>
              <a:rPr lang="it-IT" smtClean="0"/>
              <a:t>Lo sfondo comune  delle competenze è segnato dalla </a:t>
            </a:r>
            <a:r>
              <a:rPr lang="it-IT" b="1" smtClean="0"/>
              <a:t>comunicazione, </a:t>
            </a:r>
            <a:r>
              <a:rPr lang="it-IT" smtClean="0"/>
              <a:t>intesa come relazionalità diffusa</a:t>
            </a:r>
          </a:p>
          <a:p>
            <a:pPr eaLnBrk="1" hangingPunct="1"/>
            <a:r>
              <a:rPr lang="it-IT" smtClean="0"/>
              <a:t>L’ellisse azzurro include competenze basate sulla quantificazione, interpretazione di dati numerici, proceduralità</a:t>
            </a:r>
          </a:p>
          <a:p>
            <a:pPr eaLnBrk="1" hangingPunct="1"/>
            <a:r>
              <a:rPr lang="it-IT" smtClean="0"/>
              <a:t>L’area 6 include scelte etiche e valoriali, oltre a competenze comunicative</a:t>
            </a:r>
          </a:p>
          <a:p>
            <a:pPr eaLnBrk="1" hangingPunct="1"/>
            <a:r>
              <a:rPr lang="it-IT" smtClean="0"/>
              <a:t>L’area 7 implica la decisionalità, la problematizzazione, l’assunzione di scelte e responsabilità professionali</a:t>
            </a:r>
          </a:p>
          <a:p>
            <a:pPr eaLnBrk="1" hangingPunct="1"/>
            <a:r>
              <a:rPr lang="it-IT" smtClean="0"/>
              <a:t>L’area 5 è di carattere metodologico e metacognitivo, implica la capacità di regolazione nell’assunzione e produzione di informazioni</a:t>
            </a:r>
            <a:endParaRPr lang="it-IT"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E585F47-00EF-420E-A513-1B98CADC8D6C}" type="slidenum">
              <a:rPr lang="it-IT"/>
              <a:pPr/>
              <a:t>25</a:t>
            </a:fld>
            <a:endParaRPr lang="it-IT"/>
          </a:p>
        </p:txBody>
      </p:sp>
      <p:sp>
        <p:nvSpPr>
          <p:cNvPr id="58371" name="Rectangle 2"/>
          <p:cNvSpPr>
            <a:spLocks noRot="1" noChangeArrowheads="1" noTextEdit="1"/>
          </p:cNvSpPr>
          <p:nvPr>
            <p:ph type="sldImg"/>
          </p:nvPr>
        </p:nvSpPr>
        <p:spPr>
          <a:xfrm>
            <a:off x="992188" y="768350"/>
            <a:ext cx="5114925" cy="3836988"/>
          </a:xfrm>
          <a:ln/>
        </p:spPr>
      </p:sp>
      <p:sp>
        <p:nvSpPr>
          <p:cNvPr id="58372" name="Rectangle 3"/>
          <p:cNvSpPr>
            <a:spLocks noGrp="1" noChangeArrowheads="1"/>
          </p:cNvSpPr>
          <p:nvPr>
            <p:ph type="body" idx="1"/>
          </p:nvPr>
        </p:nvSpPr>
        <p:spPr>
          <a:noFill/>
          <a:ln/>
        </p:spPr>
        <p:txBody>
          <a:bodyPr/>
          <a:lstStyle/>
          <a:p>
            <a:pPr eaLnBrk="1" hangingPunct="1"/>
            <a:r>
              <a:rPr lang="it-IT" smtClean="0"/>
              <a:t>Lo sfondo comune  delle competenze è segnato dalla </a:t>
            </a:r>
            <a:r>
              <a:rPr lang="it-IT" b="1" smtClean="0"/>
              <a:t>comunicazione, </a:t>
            </a:r>
            <a:r>
              <a:rPr lang="it-IT" smtClean="0"/>
              <a:t>intesa come relazionalità diffusa</a:t>
            </a:r>
          </a:p>
          <a:p>
            <a:pPr eaLnBrk="1" hangingPunct="1"/>
            <a:r>
              <a:rPr lang="it-IT" smtClean="0"/>
              <a:t>L’ellisse azzurro include competenze basate sulla quantificazione, interpretazione di dati numerici, proceduralità</a:t>
            </a:r>
          </a:p>
          <a:p>
            <a:pPr eaLnBrk="1" hangingPunct="1"/>
            <a:r>
              <a:rPr lang="it-IT" smtClean="0"/>
              <a:t>L’area 6 include scelte etiche e valoriali, oltre a competenze comunicative</a:t>
            </a:r>
          </a:p>
          <a:p>
            <a:pPr eaLnBrk="1" hangingPunct="1"/>
            <a:r>
              <a:rPr lang="it-IT" smtClean="0"/>
              <a:t>L’area 7 implica la decisionalità, la problematizzazione, l’assunzione di scelte e responsabilità professionali</a:t>
            </a:r>
          </a:p>
          <a:p>
            <a:pPr eaLnBrk="1" hangingPunct="1"/>
            <a:r>
              <a:rPr lang="it-IT" smtClean="0"/>
              <a:t>L’area 5 è di carattere metodologico e metacognitivo, implica la capacità di regolazione nell’assunzione e produzione di informazioni</a:t>
            </a:r>
            <a:endParaRPr lang="it-IT" b="1" smtClean="0"/>
          </a:p>
          <a:p>
            <a:pPr eaLnBrk="1" hangingPunct="1"/>
            <a:r>
              <a:rPr lang="it-IT" smtClean="0"/>
              <a:t>Lo sfondo comune  delle competenze è segnato dalla </a:t>
            </a:r>
            <a:r>
              <a:rPr lang="it-IT" b="1" smtClean="0"/>
              <a:t>comunicazione, </a:t>
            </a:r>
            <a:r>
              <a:rPr lang="it-IT" smtClean="0"/>
              <a:t>intesa come relazionalità diffusa</a:t>
            </a:r>
          </a:p>
          <a:p>
            <a:pPr eaLnBrk="1" hangingPunct="1"/>
            <a:r>
              <a:rPr lang="it-IT" smtClean="0"/>
              <a:t>L’ellisse azzurro include competenze basate sulla quantificazione, interpretazione di dati numerici, proceduralità</a:t>
            </a:r>
          </a:p>
          <a:p>
            <a:pPr eaLnBrk="1" hangingPunct="1"/>
            <a:r>
              <a:rPr lang="it-IT" smtClean="0"/>
              <a:t>L’area 6 include scelte etiche e valoriali, oltre a competenze comunicative</a:t>
            </a:r>
          </a:p>
          <a:p>
            <a:pPr eaLnBrk="1" hangingPunct="1"/>
            <a:r>
              <a:rPr lang="it-IT" smtClean="0"/>
              <a:t>L’area 7 implica la decisionalità, la problematizzazione, l’assunzione di scelte e responsabilità professionali</a:t>
            </a:r>
          </a:p>
          <a:p>
            <a:pPr eaLnBrk="1" hangingPunct="1"/>
            <a:r>
              <a:rPr lang="it-IT" smtClean="0"/>
              <a:t>L’area 5 è di carattere metodologico e metacognitivo, implica la capacità di regolazione nell’assunzione e produzione di informazioni</a:t>
            </a:r>
            <a:endParaRPr lang="it-IT" b="1" smtClean="0"/>
          </a:p>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6F68261-0CD0-4107-BCD4-41A8DA035171}" type="slidenum">
              <a:rPr lang="it-IT"/>
              <a:pPr/>
              <a:t>26</a:t>
            </a:fld>
            <a:endParaRPr lang="it-IT"/>
          </a:p>
        </p:txBody>
      </p:sp>
      <p:sp>
        <p:nvSpPr>
          <p:cNvPr id="59395" name="Rectangle 2"/>
          <p:cNvSpPr>
            <a:spLocks noRot="1" noChangeArrowheads="1" noTextEdit="1"/>
          </p:cNvSpPr>
          <p:nvPr>
            <p:ph type="sldImg"/>
          </p:nvPr>
        </p:nvSpPr>
        <p:spPr>
          <a:xfrm>
            <a:off x="992188" y="768350"/>
            <a:ext cx="5114925" cy="3836988"/>
          </a:xfrm>
          <a:ln/>
        </p:spPr>
      </p:sp>
      <p:sp>
        <p:nvSpPr>
          <p:cNvPr id="593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7CC7DB1-9271-4D58-819C-4D915AC3FF5B}" type="slidenum">
              <a:rPr lang="it-IT"/>
              <a:pPr/>
              <a:t>27</a:t>
            </a:fld>
            <a:endParaRPr lang="it-IT"/>
          </a:p>
        </p:txBody>
      </p:sp>
      <p:sp>
        <p:nvSpPr>
          <p:cNvPr id="60419" name="Rectangle 2"/>
          <p:cNvSpPr>
            <a:spLocks noRot="1" noChangeArrowheads="1" noTextEdit="1"/>
          </p:cNvSpPr>
          <p:nvPr>
            <p:ph type="sldImg"/>
          </p:nvPr>
        </p:nvSpPr>
        <p:spPr>
          <a:xfrm>
            <a:off x="992188" y="768350"/>
            <a:ext cx="5114925" cy="3836988"/>
          </a:xfrm>
          <a:ln/>
        </p:spPr>
      </p:sp>
      <p:sp>
        <p:nvSpPr>
          <p:cNvPr id="604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BDCD6BD-83E3-4A6D-8895-28F24509A103}" type="slidenum">
              <a:rPr lang="it-IT"/>
              <a:pPr/>
              <a:t>28</a:t>
            </a:fld>
            <a:endParaRPr lang="it-IT"/>
          </a:p>
        </p:txBody>
      </p:sp>
      <p:sp>
        <p:nvSpPr>
          <p:cNvPr id="61443" name="Rectangle 2"/>
          <p:cNvSpPr>
            <a:spLocks noRot="1" noChangeArrowheads="1" noTextEdit="1"/>
          </p:cNvSpPr>
          <p:nvPr>
            <p:ph type="sldImg"/>
          </p:nvPr>
        </p:nvSpPr>
        <p:spPr>
          <a:xfrm>
            <a:off x="992188" y="768350"/>
            <a:ext cx="5114925" cy="3836988"/>
          </a:xfrm>
          <a:ln/>
        </p:spPr>
      </p:sp>
      <p:sp>
        <p:nvSpPr>
          <p:cNvPr id="614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455221A-9E43-42D6-A474-8576827CC914}" type="slidenum">
              <a:rPr lang="it-IT"/>
              <a:pPr/>
              <a:t>29</a:t>
            </a:fld>
            <a:endParaRPr lang="it-IT"/>
          </a:p>
        </p:txBody>
      </p:sp>
      <p:sp>
        <p:nvSpPr>
          <p:cNvPr id="62467" name="Rectangle 2"/>
          <p:cNvSpPr>
            <a:spLocks noRot="1" noChangeArrowheads="1" noTextEdit="1"/>
          </p:cNvSpPr>
          <p:nvPr>
            <p:ph type="sldImg"/>
          </p:nvPr>
        </p:nvSpPr>
        <p:spPr>
          <a:xfrm>
            <a:off x="992188" y="768350"/>
            <a:ext cx="5114925" cy="3836988"/>
          </a:xfrm>
          <a:ln/>
        </p:spPr>
      </p:sp>
      <p:sp>
        <p:nvSpPr>
          <p:cNvPr id="624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6DDFA9A-3727-4AB1-82AA-8EBD1E686E55}" type="slidenum">
              <a:rPr lang="it-IT"/>
              <a:pPr/>
              <a:t>30</a:t>
            </a:fld>
            <a:endParaRPr lang="it-IT"/>
          </a:p>
        </p:txBody>
      </p:sp>
      <p:sp>
        <p:nvSpPr>
          <p:cNvPr id="63491" name="Rectangle 2"/>
          <p:cNvSpPr>
            <a:spLocks noRot="1" noChangeArrowheads="1" noTextEdit="1"/>
          </p:cNvSpPr>
          <p:nvPr>
            <p:ph type="sldImg"/>
          </p:nvPr>
        </p:nvSpPr>
        <p:spPr>
          <a:xfrm>
            <a:off x="992188" y="768350"/>
            <a:ext cx="5114925" cy="3836988"/>
          </a:xfrm>
          <a:ln/>
        </p:spPr>
      </p:sp>
      <p:sp>
        <p:nvSpPr>
          <p:cNvPr id="634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C3BA7DB-A70E-43EF-9FF4-AD051BD5A5DA}" type="slidenum">
              <a:rPr lang="it-IT"/>
              <a:pPr/>
              <a:t>4</a:t>
            </a:fld>
            <a:endParaRPr lang="it-IT"/>
          </a:p>
        </p:txBody>
      </p:sp>
      <p:sp>
        <p:nvSpPr>
          <p:cNvPr id="36867" name="Rectangle 2"/>
          <p:cNvSpPr>
            <a:spLocks noRot="1" noChangeArrowheads="1" noTextEdit="1"/>
          </p:cNvSpPr>
          <p:nvPr>
            <p:ph type="sldImg"/>
          </p:nvPr>
        </p:nvSpPr>
        <p:spPr>
          <a:xfrm>
            <a:off x="992188" y="768350"/>
            <a:ext cx="5114925" cy="3836988"/>
          </a:xfrm>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359D429-056B-47A8-8EC3-FB9FBDA4BD7F}" type="slidenum">
              <a:rPr lang="it-IT"/>
              <a:pPr/>
              <a:t>31</a:t>
            </a:fld>
            <a:endParaRPr lang="it-IT"/>
          </a:p>
        </p:txBody>
      </p:sp>
      <p:sp>
        <p:nvSpPr>
          <p:cNvPr id="64515" name="Rectangle 2"/>
          <p:cNvSpPr>
            <a:spLocks noRot="1" noChangeArrowheads="1" noTextEdit="1"/>
          </p:cNvSpPr>
          <p:nvPr>
            <p:ph type="sldImg"/>
          </p:nvPr>
        </p:nvSpPr>
        <p:spPr>
          <a:xfrm>
            <a:off x="992188" y="768350"/>
            <a:ext cx="5114925" cy="3836988"/>
          </a:xfrm>
          <a:ln/>
        </p:spPr>
      </p:sp>
      <p:sp>
        <p:nvSpPr>
          <p:cNvPr id="645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9BB0504-11BE-46AB-BF4A-A3CD806823A3}" type="slidenum">
              <a:rPr lang="it-IT"/>
              <a:pPr/>
              <a:t>5</a:t>
            </a:fld>
            <a:endParaRPr lang="it-IT"/>
          </a:p>
        </p:txBody>
      </p:sp>
      <p:sp>
        <p:nvSpPr>
          <p:cNvPr id="37891" name="Rectangle 2"/>
          <p:cNvSpPr>
            <a:spLocks noRot="1" noChangeArrowheads="1" noTextEdit="1"/>
          </p:cNvSpPr>
          <p:nvPr>
            <p:ph type="sldImg"/>
          </p:nvPr>
        </p:nvSpPr>
        <p:spPr>
          <a:xfrm>
            <a:off x="992188" y="768350"/>
            <a:ext cx="5114925" cy="3836988"/>
          </a:xfrm>
          <a:ln/>
        </p:spPr>
      </p:sp>
      <p:sp>
        <p:nvSpPr>
          <p:cNvPr id="378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31A901B-3EAC-4BAB-98C8-B939C44C2ED8}" type="slidenum">
              <a:rPr lang="it-IT"/>
              <a:pPr/>
              <a:t>6</a:t>
            </a:fld>
            <a:endParaRPr lang="it-IT"/>
          </a:p>
        </p:txBody>
      </p:sp>
      <p:sp>
        <p:nvSpPr>
          <p:cNvPr id="38915" name="Rectangle 2"/>
          <p:cNvSpPr>
            <a:spLocks noRot="1" noChangeArrowheads="1" noTextEdit="1"/>
          </p:cNvSpPr>
          <p:nvPr>
            <p:ph type="sldImg"/>
          </p:nvPr>
        </p:nvSpPr>
        <p:spPr>
          <a:xfrm>
            <a:off x="992188" y="768350"/>
            <a:ext cx="5114925" cy="3836988"/>
          </a:xfrm>
          <a:ln/>
        </p:spPr>
      </p:sp>
      <p:sp>
        <p:nvSpPr>
          <p:cNvPr id="389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A364887-3936-4662-AE12-00527A9FB47A}" type="slidenum">
              <a:rPr lang="it-IT"/>
              <a:pPr/>
              <a:t>7</a:t>
            </a:fld>
            <a:endParaRPr lang="it-IT"/>
          </a:p>
        </p:txBody>
      </p:sp>
      <p:sp>
        <p:nvSpPr>
          <p:cNvPr id="39939" name="Rectangle 2"/>
          <p:cNvSpPr>
            <a:spLocks noRot="1" noChangeArrowheads="1" noTextEdit="1"/>
          </p:cNvSpPr>
          <p:nvPr>
            <p:ph type="sldImg"/>
          </p:nvPr>
        </p:nvSpPr>
        <p:spPr>
          <a:xfrm>
            <a:off x="992188" y="768350"/>
            <a:ext cx="5114925" cy="3836988"/>
          </a:xfrm>
          <a:ln/>
        </p:spPr>
      </p:sp>
      <p:sp>
        <p:nvSpPr>
          <p:cNvPr id="399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FCB6B70-54FA-4BDF-8071-5C76EB2666F9}" type="slidenum">
              <a:rPr lang="it-IT"/>
              <a:pPr/>
              <a:t>8</a:t>
            </a:fld>
            <a:endParaRPr lang="it-IT"/>
          </a:p>
        </p:txBody>
      </p:sp>
      <p:sp>
        <p:nvSpPr>
          <p:cNvPr id="40963" name="Rectangle 2"/>
          <p:cNvSpPr>
            <a:spLocks noRot="1" noChangeArrowheads="1" noTextEdit="1"/>
          </p:cNvSpPr>
          <p:nvPr>
            <p:ph type="sldImg"/>
          </p:nvPr>
        </p:nvSpPr>
        <p:spPr>
          <a:xfrm>
            <a:off x="992188" y="768350"/>
            <a:ext cx="5114925" cy="3836988"/>
          </a:xfrm>
          <a:ln/>
        </p:spPr>
      </p:sp>
      <p:sp>
        <p:nvSpPr>
          <p:cNvPr id="409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2BB0C88-B109-4B74-BCA1-05783BABA12B}" type="slidenum">
              <a:rPr lang="it-IT"/>
              <a:pPr/>
              <a:t>9</a:t>
            </a:fld>
            <a:endParaRPr lang="it-IT"/>
          </a:p>
        </p:txBody>
      </p:sp>
      <p:sp>
        <p:nvSpPr>
          <p:cNvPr id="41987" name="Rectangle 2"/>
          <p:cNvSpPr>
            <a:spLocks noRot="1" noChangeArrowheads="1" noTextEdit="1"/>
          </p:cNvSpPr>
          <p:nvPr>
            <p:ph type="sldImg"/>
          </p:nvPr>
        </p:nvSpPr>
        <p:spPr>
          <a:xfrm>
            <a:off x="992188" y="768350"/>
            <a:ext cx="5114925" cy="3836988"/>
          </a:xfrm>
          <a:ln/>
        </p:spPr>
      </p:sp>
      <p:sp>
        <p:nvSpPr>
          <p:cNvPr id="419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9C45380-A941-444E-9939-160A94B12F37}" type="slidenum">
              <a:rPr lang="it-IT"/>
              <a:pPr/>
              <a:t>10</a:t>
            </a:fld>
            <a:endParaRPr lang="it-IT"/>
          </a:p>
        </p:txBody>
      </p:sp>
      <p:sp>
        <p:nvSpPr>
          <p:cNvPr id="43011" name="Rectangle 2"/>
          <p:cNvSpPr>
            <a:spLocks noRot="1" noChangeArrowheads="1" noTextEdit="1"/>
          </p:cNvSpPr>
          <p:nvPr>
            <p:ph type="sldImg"/>
          </p:nvPr>
        </p:nvSpPr>
        <p:spPr>
          <a:xfrm>
            <a:off x="992188" y="768350"/>
            <a:ext cx="5114925" cy="3836988"/>
          </a:xfrm>
          <a:ln/>
        </p:spPr>
      </p:sp>
      <p:sp>
        <p:nvSpPr>
          <p:cNvPr id="430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9EC3393-4AE6-45C4-AEBA-3D38C9DE712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DF2CE35-DD01-44BF-8472-ACC36364A35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79CC2FF-BDBE-47B1-8A14-BF11C2B30EE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3810F50-DEBB-49A4-824C-FB17AE75172A}"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103FF30-EEDA-47A9-B5C9-7897E8F5A5D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C889317-0AFE-45C2-BEB0-5630C55C7409}"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368C31D-0C93-48B7-82AD-5C712D1E7C1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E3CA7E9D-42B3-4672-918A-BB41F358FB0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D208F38-51BB-4A7F-A8C0-13C63AD69D8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0EB01A5-A7F5-4AFC-84D7-DB059B4E5A7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9915DE1-4322-4DD8-9BFA-C1E9D30FE8F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B2178CC-5F31-4770-9233-406BF1816F5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1.xml"/><Relationship Id="rId3" Type="http://schemas.openxmlformats.org/officeDocument/2006/relationships/slide" Target="slide11.xml"/><Relationship Id="rId7" Type="http://schemas.openxmlformats.org/officeDocument/2006/relationships/slide" Target="slide19.xml"/><Relationship Id="rId12"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24.xml"/><Relationship Id="rId5" Type="http://schemas.openxmlformats.org/officeDocument/2006/relationships/slide" Target="slide16.xml"/><Relationship Id="rId10" Type="http://schemas.openxmlformats.org/officeDocument/2006/relationships/slide" Target="slide23.xml"/><Relationship Id="rId4" Type="http://schemas.openxmlformats.org/officeDocument/2006/relationships/slide" Target="slide12.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slide" Target="slide8.xml"/><Relationship Id="rId5" Type="http://schemas.openxmlformats.org/officeDocument/2006/relationships/image" Target="../media/image8.wmf"/><Relationship Id="rId10" Type="http://schemas.openxmlformats.org/officeDocument/2006/relationships/image" Target="../media/image13.png"/><Relationship Id="rId4" Type="http://schemas.openxmlformats.org/officeDocument/2006/relationships/image" Target="../media/image7.wmf"/><Relationship Id="rId9"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88913"/>
            <a:ext cx="7772400" cy="1470025"/>
          </a:xfrm>
        </p:spPr>
        <p:txBody>
          <a:bodyPr/>
          <a:lstStyle/>
          <a:p>
            <a:pPr eaLnBrk="1" hangingPunct="1"/>
            <a:r>
              <a:rPr lang="it-IT" sz="4000" b="1" smtClean="0"/>
              <a:t>Il nuovo obbligo di istruzione:</a:t>
            </a:r>
            <a:br>
              <a:rPr lang="it-IT" sz="4000" b="1" smtClean="0"/>
            </a:br>
            <a:r>
              <a:rPr lang="it-IT" sz="4000" b="1" smtClean="0"/>
              <a:t>cosa cambia nella scuola?</a:t>
            </a:r>
          </a:p>
        </p:txBody>
      </p:sp>
      <p:pic>
        <p:nvPicPr>
          <p:cNvPr id="2052" name="Picture 4"/>
          <p:cNvPicPr>
            <a:picLocks noChangeAspect="1" noChangeArrowheads="1"/>
          </p:cNvPicPr>
          <p:nvPr/>
        </p:nvPicPr>
        <p:blipFill>
          <a:blip r:embed="rId3" cstate="print"/>
          <a:srcRect l="6848" t="4961" r="7339"/>
          <a:stretch>
            <a:fillRect/>
          </a:stretch>
        </p:blipFill>
        <p:spPr bwMode="auto">
          <a:xfrm>
            <a:off x="3348038" y="2349500"/>
            <a:ext cx="2613025" cy="3024188"/>
          </a:xfrm>
          <a:prstGeom prst="rect">
            <a:avLst/>
          </a:prstGeom>
          <a:noFill/>
          <a:ln w="12700">
            <a:solidFill>
              <a:srgbClr val="0066FF"/>
            </a:solidFill>
            <a:miter lim="800000"/>
            <a:headEnd/>
            <a:tailEnd/>
          </a:ln>
          <a:effectLst>
            <a:outerShdw dist="107763" dir="2700000" algn="ctr" rotWithShape="0">
              <a:schemeClr val="bg2">
                <a:alpha val="50000"/>
              </a:schemeClr>
            </a:outerShdw>
          </a:effectLst>
        </p:spPr>
      </p:pic>
      <p:sp>
        <p:nvSpPr>
          <p:cNvPr id="2" name="Rectangle 3"/>
          <p:cNvSpPr>
            <a:spLocks noGrp="1" noChangeArrowheads="1"/>
          </p:cNvSpPr>
          <p:nvPr>
            <p:ph type="subTitle" idx="1"/>
          </p:nvPr>
        </p:nvSpPr>
        <p:spPr>
          <a:xfrm>
            <a:off x="2339975" y="1628775"/>
            <a:ext cx="4643438" cy="576263"/>
          </a:xfrm>
        </p:spPr>
        <p:txBody>
          <a:bodyPr/>
          <a:lstStyle/>
          <a:p>
            <a:pPr eaLnBrk="1" hangingPunct="1">
              <a:lnSpc>
                <a:spcPct val="90000"/>
              </a:lnSpc>
            </a:pPr>
            <a:r>
              <a:rPr lang="it-IT" b="1" smtClean="0">
                <a:solidFill>
                  <a:srgbClr val="0066FF"/>
                </a:solidFill>
              </a:rPr>
              <a:t> ASSI CULTURALI</a:t>
            </a:r>
          </a:p>
        </p:txBody>
      </p:sp>
      <p:sp>
        <p:nvSpPr>
          <p:cNvPr id="2053" name="Text Box 5"/>
          <p:cNvSpPr txBox="1">
            <a:spLocks noChangeArrowheads="1"/>
          </p:cNvSpPr>
          <p:nvPr/>
        </p:nvSpPr>
        <p:spPr bwMode="auto">
          <a:xfrm>
            <a:off x="250825" y="6021388"/>
            <a:ext cx="8569325" cy="487362"/>
          </a:xfrm>
          <a:prstGeom prst="rect">
            <a:avLst/>
          </a:prstGeom>
          <a:noFill/>
          <a:ln w="9525">
            <a:noFill/>
            <a:miter lim="800000"/>
            <a:headEnd/>
            <a:tailEnd/>
          </a:ln>
        </p:spPr>
        <p:txBody>
          <a:bodyPr>
            <a:spAutoFit/>
          </a:bodyPr>
          <a:lstStyle/>
          <a:p>
            <a:pPr algn="ctr"/>
            <a:r>
              <a:rPr lang="it-IT" sz="1400">
                <a:latin typeface="Verdana" pitchFamily="34" charset="0"/>
              </a:rPr>
              <a:t>"</a:t>
            </a:r>
            <a:r>
              <a:rPr lang="it-IT" sz="1200">
                <a:latin typeface="Verdana" pitchFamily="34" charset="0"/>
              </a:rPr>
              <a:t>Azione di sistema per l'obbligo di istruzione e la continuità fra Secondarie di I e II grado –</a:t>
            </a:r>
          </a:p>
          <a:p>
            <a:pPr algn="ctr"/>
            <a:r>
              <a:rPr lang="it-IT" sz="1200">
                <a:latin typeface="Verdana" pitchFamily="34" charset="0"/>
              </a:rPr>
              <a:t>Fase 2 (o 3)- USP Torino" –  Asse storico-sociale – Roberto Crosio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50825" y="476250"/>
            <a:ext cx="8497888" cy="5778500"/>
          </a:xfrm>
          <a:prstGeom prst="rect">
            <a:avLst/>
          </a:prstGeom>
          <a:noFill/>
          <a:ln w="9525">
            <a:noFill/>
            <a:miter lim="800000"/>
            <a:headEnd/>
            <a:tailEnd/>
          </a:ln>
        </p:spPr>
        <p:txBody>
          <a:bodyPr>
            <a:spAutoFit/>
          </a:bodyPr>
          <a:lstStyle/>
          <a:p>
            <a:pPr>
              <a:lnSpc>
                <a:spcPct val="115000"/>
              </a:lnSpc>
            </a:pPr>
            <a:r>
              <a:rPr lang="it-IT"/>
              <a:t>A questo fine, l'innovazione è accompagnata da </a:t>
            </a:r>
            <a:r>
              <a:rPr lang="it-IT" b="1">
                <a:solidFill>
                  <a:srgbClr val="EE0000"/>
                </a:solidFill>
              </a:rPr>
              <a:t>linee guida</a:t>
            </a:r>
            <a:r>
              <a:rPr lang="it-IT"/>
              <a:t> e dalla predisposizione di un </a:t>
            </a:r>
            <a:r>
              <a:rPr lang="it-IT" b="1"/>
              <a:t>piano d'intervento</a:t>
            </a:r>
            <a:r>
              <a:rPr lang="it-IT"/>
              <a:t>, sostenuto </a:t>
            </a:r>
            <a:r>
              <a:rPr lang="it-IT" b="1"/>
              <a:t>dall'Agenzia Nazionale per lo Sviluppo dell'Autonomia Scolastica</a:t>
            </a:r>
            <a:r>
              <a:rPr lang="it-IT"/>
              <a:t> e dall'Istituto Nazionale per la Valutazione del Sistema educativo di istruzione e formazione.</a:t>
            </a:r>
          </a:p>
          <a:p>
            <a:pPr>
              <a:lnSpc>
                <a:spcPct val="115000"/>
              </a:lnSpc>
            </a:pPr>
            <a:endParaRPr lang="it-IT"/>
          </a:p>
          <a:p>
            <a:pPr>
              <a:lnSpc>
                <a:spcPct val="115000"/>
              </a:lnSpc>
            </a:pPr>
            <a:r>
              <a:rPr lang="it-IT"/>
              <a:t>Il metodo che si intende seguire ha lo scopo di </a:t>
            </a:r>
            <a:r>
              <a:rPr lang="it-IT" b="1"/>
              <a:t>promuovere la partecipazione delle istituzioni educative e formative autonome</a:t>
            </a:r>
            <a:r>
              <a:rPr lang="it-IT"/>
              <a:t>, nella loro </a:t>
            </a:r>
            <a:r>
              <a:rPr lang="it-IT" b="1">
                <a:solidFill>
                  <a:srgbClr val="EE0000"/>
                </a:solidFill>
              </a:rPr>
              <a:t>progettualità</a:t>
            </a:r>
            <a:r>
              <a:rPr lang="it-IT"/>
              <a:t> e nel loro rapporto con le </a:t>
            </a:r>
            <a:r>
              <a:rPr lang="it-IT" b="1">
                <a:solidFill>
                  <a:srgbClr val="EE0000"/>
                </a:solidFill>
              </a:rPr>
              <a:t>comunità locali</a:t>
            </a:r>
            <a:r>
              <a:rPr lang="it-IT"/>
              <a:t>, in un'ampia fase di attuazione nella quale l'innovazione si può affermare e consolidare attraverso la metodologia della </a:t>
            </a:r>
            <a:r>
              <a:rPr lang="it-IT" b="1">
                <a:solidFill>
                  <a:srgbClr val="EE0000"/>
                </a:solidFill>
              </a:rPr>
              <a:t>ricerca/azione</a:t>
            </a:r>
            <a:r>
              <a:rPr lang="it-IT">
                <a:solidFill>
                  <a:srgbClr val="EE0000"/>
                </a:solidFill>
              </a:rPr>
              <a:t>.</a:t>
            </a:r>
          </a:p>
          <a:p>
            <a:pPr>
              <a:lnSpc>
                <a:spcPct val="115000"/>
              </a:lnSpc>
            </a:pPr>
            <a:endParaRPr lang="it-IT">
              <a:solidFill>
                <a:srgbClr val="EE0000"/>
              </a:solidFill>
            </a:endParaRPr>
          </a:p>
          <a:p>
            <a:pPr>
              <a:lnSpc>
                <a:spcPct val="115000"/>
              </a:lnSpc>
            </a:pPr>
            <a:r>
              <a:rPr lang="it-IT"/>
              <a:t>La promozione di un </a:t>
            </a:r>
            <a:r>
              <a:rPr lang="it-IT" b="1"/>
              <a:t>dibattito culturale ampio e articolato</a:t>
            </a:r>
            <a:r>
              <a:rPr lang="it-IT"/>
              <a:t>, la </a:t>
            </a:r>
            <a:r>
              <a:rPr lang="it-IT" b="1"/>
              <a:t>ricognizione</a:t>
            </a:r>
            <a:r>
              <a:rPr lang="it-IT"/>
              <a:t> e la </a:t>
            </a:r>
            <a:r>
              <a:rPr lang="it-IT" b="1"/>
              <a:t>diffusione di positive esperienze</a:t>
            </a:r>
            <a:r>
              <a:rPr lang="it-IT"/>
              <a:t> già avviate dalle istituzioni scolastiche in questo ambito, la </a:t>
            </a:r>
            <a:r>
              <a:rPr lang="it-IT" b="1"/>
              <a:t>sperimentazione di modelli di certificazione</a:t>
            </a:r>
            <a:r>
              <a:rPr lang="it-IT"/>
              <a:t> delle competenze corrispondenti a </a:t>
            </a:r>
            <a:r>
              <a:rPr lang="it-IT" b="1"/>
              <a:t>percorsi di apprendimento largamente condivisi</a:t>
            </a:r>
            <a:r>
              <a:rPr lang="it-IT"/>
              <a:t>, il costante monitoraggio delle innovazioni realizzate e la loro </a:t>
            </a:r>
            <a:r>
              <a:rPr lang="it-IT" b="1"/>
              <a:t>valutazione di sistema</a:t>
            </a:r>
            <a:r>
              <a:rPr lang="it-IT"/>
              <a:t> potranno consentire la piena messa a regime dell'obbligo di istruzione nel quadro della riforma del primo e secondo ciclo.</a:t>
            </a: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50825" y="382588"/>
            <a:ext cx="8496300" cy="5842000"/>
          </a:xfrm>
          <a:prstGeom prst="rect">
            <a:avLst/>
          </a:prstGeom>
          <a:noFill/>
          <a:ln w="9525">
            <a:noFill/>
            <a:miter lim="800000"/>
            <a:headEnd/>
            <a:tailEnd/>
          </a:ln>
        </p:spPr>
        <p:txBody>
          <a:bodyPr anchor="ctr">
            <a:spAutoFit/>
          </a:bodyPr>
          <a:lstStyle/>
          <a:p>
            <a:pPr marL="342900" indent="-342900">
              <a:lnSpc>
                <a:spcPct val="115000"/>
              </a:lnSpc>
              <a:buFontTx/>
              <a:buAutoNum type="arabicParenBoth"/>
            </a:pPr>
            <a:r>
              <a:rPr lang="it-IT" sz="1400">
                <a:latin typeface="Verdana" pitchFamily="34" charset="0"/>
              </a:rPr>
              <a:t>Si fa riferimento alla proposta di </a:t>
            </a:r>
            <a:r>
              <a:rPr lang="it-IT" sz="1400" b="1">
                <a:latin typeface="Verdana" pitchFamily="34" charset="0"/>
              </a:rPr>
              <a:t>Raccomandazione del Parlamento europeo</a:t>
            </a:r>
            <a:r>
              <a:rPr lang="it-IT" sz="1400">
                <a:latin typeface="Verdana" pitchFamily="34" charset="0"/>
              </a:rPr>
              <a:t> e del Consiglio del 7 settembre 2006. Il </a:t>
            </a:r>
            <a:r>
              <a:rPr lang="it-IT" sz="1400" b="1">
                <a:latin typeface="Verdana" pitchFamily="34" charset="0"/>
              </a:rPr>
              <a:t>Quadro europeo delle Qualifiche e dei Titoli</a:t>
            </a:r>
            <a:r>
              <a:rPr lang="it-IT" sz="1400">
                <a:latin typeface="Verdana" pitchFamily="34" charset="0"/>
              </a:rPr>
              <a:t> contiene le seguenti definizioni:</a:t>
            </a:r>
          </a:p>
          <a:p>
            <a:pPr marL="342900" indent="-342900">
              <a:lnSpc>
                <a:spcPct val="115000"/>
              </a:lnSpc>
            </a:pPr>
            <a:r>
              <a:rPr lang="it-IT" sz="1400">
                <a:latin typeface="Verdana" pitchFamily="34" charset="0"/>
              </a:rPr>
              <a:t>------------------------------------------------------------------------------------------------</a:t>
            </a:r>
          </a:p>
          <a:p>
            <a:pPr marL="342900" indent="-342900">
              <a:lnSpc>
                <a:spcPct val="115000"/>
              </a:lnSpc>
            </a:pPr>
            <a:endParaRPr lang="it-IT" sz="1400"/>
          </a:p>
          <a:p>
            <a:pPr marL="342900" indent="-342900">
              <a:lnSpc>
                <a:spcPct val="115000"/>
              </a:lnSpc>
            </a:pPr>
            <a:r>
              <a:rPr lang="it-IT" sz="2000"/>
              <a:t>• </a:t>
            </a:r>
            <a:r>
              <a:rPr lang="it-IT" sz="2000" i="1"/>
              <a:t>"</a:t>
            </a:r>
            <a:r>
              <a:rPr lang="it-IT" sz="2000" i="1">
                <a:solidFill>
                  <a:srgbClr val="0066FF"/>
                </a:solidFill>
              </a:rPr>
              <a:t>Conoscenze</a:t>
            </a:r>
            <a:r>
              <a:rPr lang="it-IT" sz="2000" i="1"/>
              <a:t>":    </a:t>
            </a:r>
            <a:r>
              <a:rPr lang="it-IT"/>
              <a:t>indicano   il   </a:t>
            </a:r>
            <a:r>
              <a:rPr lang="it-IT" b="1"/>
              <a:t>risultato</a:t>
            </a:r>
            <a:r>
              <a:rPr lang="it-IT"/>
              <a:t>   </a:t>
            </a:r>
            <a:r>
              <a:rPr lang="it-IT" b="1"/>
              <a:t>dell'assimilazione  </a:t>
            </a:r>
            <a:r>
              <a:rPr lang="it-IT"/>
              <a:t> di   </a:t>
            </a:r>
            <a:r>
              <a:rPr lang="it-IT" b="1"/>
              <a:t>informazioni</a:t>
            </a:r>
            <a:r>
              <a:rPr lang="it-IT"/>
              <a:t>   attraverso l'apprendimento. Le conoscenze sono </a:t>
            </a:r>
            <a:r>
              <a:rPr lang="it-IT" b="1"/>
              <a:t>l'insieme di fatti, principi, teorie e pratiche</a:t>
            </a:r>
            <a:r>
              <a:rPr lang="it-IT"/>
              <a:t>, relative a un settore di studio o di lavoro; le conoscenze sono descritte come </a:t>
            </a:r>
            <a:r>
              <a:rPr lang="it-IT">
                <a:solidFill>
                  <a:srgbClr val="EE0000"/>
                </a:solidFill>
              </a:rPr>
              <a:t>teoriche</a:t>
            </a:r>
            <a:r>
              <a:rPr lang="it-IT"/>
              <a:t> e/o </a:t>
            </a:r>
            <a:r>
              <a:rPr lang="it-IT">
                <a:solidFill>
                  <a:srgbClr val="EE0000"/>
                </a:solidFill>
              </a:rPr>
              <a:t>pratiche</a:t>
            </a:r>
            <a:r>
              <a:rPr lang="it-IT"/>
              <a:t>.</a:t>
            </a:r>
            <a:br>
              <a:rPr lang="it-IT"/>
            </a:br>
            <a:endParaRPr lang="it-IT"/>
          </a:p>
          <a:p>
            <a:pPr marL="342900" indent="-342900">
              <a:lnSpc>
                <a:spcPct val="115000"/>
              </a:lnSpc>
            </a:pPr>
            <a:r>
              <a:rPr lang="it-IT" sz="2000" i="1"/>
              <a:t>• "</a:t>
            </a:r>
            <a:r>
              <a:rPr lang="it-IT" sz="2000" i="1">
                <a:solidFill>
                  <a:srgbClr val="0066FF"/>
                </a:solidFill>
              </a:rPr>
              <a:t>Abilità</a:t>
            </a:r>
            <a:r>
              <a:rPr lang="it-IT" sz="2000" i="1"/>
              <a:t>", </a:t>
            </a:r>
            <a:r>
              <a:rPr lang="it-IT"/>
              <a:t>indicano le </a:t>
            </a:r>
            <a:r>
              <a:rPr lang="it-IT" b="1"/>
              <a:t>capacità di applicare conoscenze</a:t>
            </a:r>
            <a:r>
              <a:rPr lang="it-IT"/>
              <a:t> e di </a:t>
            </a:r>
            <a:r>
              <a:rPr lang="it-IT" b="1"/>
              <a:t>usare know-how</a:t>
            </a:r>
            <a:r>
              <a:rPr lang="it-IT"/>
              <a:t> </a:t>
            </a:r>
            <a:r>
              <a:rPr lang="it-IT" i="1"/>
              <a:t>( sapere come )</a:t>
            </a:r>
            <a:r>
              <a:rPr lang="it-IT"/>
              <a:t> per portare a termine compiti e risolvere problemi; le abilità sono descritte come </a:t>
            </a:r>
            <a:r>
              <a:rPr lang="it-IT">
                <a:solidFill>
                  <a:srgbClr val="EE0000"/>
                </a:solidFill>
              </a:rPr>
              <a:t>cognitive</a:t>
            </a:r>
            <a:r>
              <a:rPr lang="it-IT"/>
              <a:t> (uso del pensiero logico, intuitivo e creativo) e </a:t>
            </a:r>
            <a:r>
              <a:rPr lang="it-IT">
                <a:solidFill>
                  <a:srgbClr val="EE0000"/>
                </a:solidFill>
              </a:rPr>
              <a:t>pratiche</a:t>
            </a:r>
            <a:r>
              <a:rPr lang="it-IT"/>
              <a:t> (che implicano l'abilità manuale e l'uso di metodi, materiali, strumenti).</a:t>
            </a:r>
            <a:br>
              <a:rPr lang="it-IT"/>
            </a:br>
            <a:endParaRPr lang="it-IT"/>
          </a:p>
          <a:p>
            <a:pPr marL="342900" indent="-342900">
              <a:lnSpc>
                <a:spcPct val="115000"/>
              </a:lnSpc>
            </a:pPr>
            <a:r>
              <a:rPr lang="it-IT" sz="2000" i="1"/>
              <a:t>• "</a:t>
            </a:r>
            <a:r>
              <a:rPr lang="it-IT" sz="2000" i="1">
                <a:solidFill>
                  <a:srgbClr val="0066FF"/>
                </a:solidFill>
              </a:rPr>
              <a:t>Competenze</a:t>
            </a:r>
            <a:r>
              <a:rPr lang="it-IT" sz="2000" i="1"/>
              <a:t>" </a:t>
            </a:r>
            <a:r>
              <a:rPr lang="it-IT"/>
              <a:t>indicano la comprovata </a:t>
            </a:r>
            <a:r>
              <a:rPr lang="it-IT" b="1"/>
              <a:t>capacità di usare conoscenze, abilità</a:t>
            </a:r>
            <a:r>
              <a:rPr lang="it-IT"/>
              <a:t> </a:t>
            </a:r>
            <a:r>
              <a:rPr lang="it-IT" b="1"/>
              <a:t>e capacità personali</a:t>
            </a:r>
            <a:r>
              <a:rPr lang="it-IT"/>
              <a:t>, </a:t>
            </a:r>
            <a:r>
              <a:rPr lang="it-IT" b="1"/>
              <a:t>sociali e/o metodologiche</a:t>
            </a:r>
            <a:r>
              <a:rPr lang="it-IT"/>
              <a:t>, in situazioni di lavoro o di studio e nello sviluppo professionale e/o personale; le competenze sono descritte in termine di </a:t>
            </a:r>
            <a:r>
              <a:rPr lang="it-IT">
                <a:solidFill>
                  <a:srgbClr val="EE0000"/>
                </a:solidFill>
              </a:rPr>
              <a:t>responsabilità</a:t>
            </a:r>
            <a:r>
              <a:rPr lang="it-IT"/>
              <a:t> e </a:t>
            </a:r>
            <a:r>
              <a:rPr lang="it-IT">
                <a:solidFill>
                  <a:srgbClr val="EE0000"/>
                </a:solidFill>
              </a:rPr>
              <a:t>autonomia</a:t>
            </a:r>
            <a:r>
              <a:rPr lang="it-IT" i="1"/>
              <a:t>.</a:t>
            </a: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it-IT" sz="3200" b="1" smtClean="0">
                <a:solidFill>
                  <a:srgbClr val="993366"/>
                </a:solidFill>
              </a:rPr>
              <a:t>L’Asse dei linguaggi</a:t>
            </a:r>
            <a:r>
              <a:rPr lang="it-IT" sz="4000" b="1" smtClean="0"/>
              <a:t> </a:t>
            </a:r>
            <a:br>
              <a:rPr lang="it-IT" sz="4000" b="1" smtClean="0"/>
            </a:br>
            <a:r>
              <a:rPr lang="it-IT" sz="1800" b="1" smtClean="0">
                <a:solidFill>
                  <a:srgbClr val="993366"/>
                </a:solidFill>
                <a:latin typeface="Verdana" pitchFamily="34" charset="0"/>
              </a:rPr>
              <a:t>Competenze di base a conclusione dell’obbligo di istruzione</a:t>
            </a:r>
          </a:p>
        </p:txBody>
      </p:sp>
      <p:sp>
        <p:nvSpPr>
          <p:cNvPr id="15363" name="Rectangle 3"/>
          <p:cNvSpPr>
            <a:spLocks noGrp="1" noChangeArrowheads="1"/>
          </p:cNvSpPr>
          <p:nvPr>
            <p:ph type="body" idx="1"/>
          </p:nvPr>
        </p:nvSpPr>
        <p:spPr>
          <a:xfrm>
            <a:off x="539750" y="1125538"/>
            <a:ext cx="8229600" cy="5472112"/>
          </a:xfrm>
          <a:solidFill>
            <a:schemeClr val="bg1"/>
          </a:solidFill>
          <a:ln w="28575">
            <a:solidFill>
              <a:srgbClr val="993366"/>
            </a:solidFill>
          </a:ln>
          <a:effectLst>
            <a:outerShdw dist="107763" dir="2700000" algn="ctr" rotWithShape="0">
              <a:schemeClr val="bg2">
                <a:alpha val="50000"/>
              </a:schemeClr>
            </a:outerShdw>
          </a:effectLst>
        </p:spPr>
        <p:txBody>
          <a:bodyPr/>
          <a:lstStyle/>
          <a:p>
            <a:pPr eaLnBrk="1" hangingPunct="1">
              <a:lnSpc>
                <a:spcPct val="80000"/>
              </a:lnSpc>
              <a:buFontTx/>
              <a:buNone/>
              <a:defRPr/>
            </a:pPr>
            <a:endParaRPr lang="it-IT" sz="2000" b="1" smtClean="0">
              <a:latin typeface="Verdana" pitchFamily="34" charset="0"/>
            </a:endParaRPr>
          </a:p>
          <a:p>
            <a:pPr eaLnBrk="1" hangingPunct="1">
              <a:lnSpc>
                <a:spcPct val="110000"/>
              </a:lnSpc>
              <a:defRPr/>
            </a:pPr>
            <a:r>
              <a:rPr lang="it-IT" sz="2000" b="1" smtClean="0">
                <a:solidFill>
                  <a:srgbClr val="993366"/>
                </a:solidFill>
                <a:latin typeface="Verdana" pitchFamily="34" charset="0"/>
              </a:rPr>
              <a:t>Padronanza</a:t>
            </a:r>
            <a:r>
              <a:rPr lang="it-IT" sz="2000" b="1" smtClean="0">
                <a:latin typeface="Verdana" pitchFamily="34" charset="0"/>
              </a:rPr>
              <a:t> della lingua italiana:</a:t>
            </a:r>
          </a:p>
          <a:p>
            <a:pPr eaLnBrk="1" hangingPunct="1">
              <a:lnSpc>
                <a:spcPct val="110000"/>
              </a:lnSpc>
              <a:defRPr/>
            </a:pPr>
            <a:r>
              <a:rPr lang="it-IT" sz="2000" b="1" smtClean="0">
                <a:solidFill>
                  <a:srgbClr val="993366"/>
                </a:solidFill>
                <a:latin typeface="Verdana" pitchFamily="34" charset="0"/>
              </a:rPr>
              <a:t>Padroneggiare</a:t>
            </a:r>
            <a:r>
              <a:rPr lang="it-IT" sz="2000" b="1" smtClean="0">
                <a:latin typeface="Verdana" pitchFamily="34" charset="0"/>
              </a:rPr>
              <a:t> gli strumenti espressivi ed argomentativi indispensabili per gestire </a:t>
            </a:r>
            <a:r>
              <a:rPr lang="it-IT" sz="2000" b="1" smtClean="0">
                <a:solidFill>
                  <a:srgbClr val="993366"/>
                </a:solidFill>
                <a:latin typeface="Verdana" pitchFamily="34" charset="0"/>
              </a:rPr>
              <a:t>l’interazione</a:t>
            </a:r>
            <a:r>
              <a:rPr lang="it-IT" sz="2000" b="1" smtClean="0">
                <a:latin typeface="Verdana" pitchFamily="34" charset="0"/>
              </a:rPr>
              <a:t> </a:t>
            </a:r>
            <a:r>
              <a:rPr lang="it-IT" sz="2000" b="1" smtClean="0">
                <a:solidFill>
                  <a:srgbClr val="993366"/>
                </a:solidFill>
                <a:latin typeface="Verdana" pitchFamily="34" charset="0"/>
              </a:rPr>
              <a:t>comunicativa</a:t>
            </a:r>
            <a:r>
              <a:rPr lang="it-IT" sz="2000" b="1" smtClean="0">
                <a:latin typeface="Verdana" pitchFamily="34" charset="0"/>
              </a:rPr>
              <a:t> verbale in vari contesti</a:t>
            </a:r>
          </a:p>
          <a:p>
            <a:pPr eaLnBrk="1" hangingPunct="1">
              <a:lnSpc>
                <a:spcPct val="110000"/>
              </a:lnSpc>
              <a:defRPr/>
            </a:pPr>
            <a:r>
              <a:rPr lang="it-IT" sz="2000" b="1" smtClean="0">
                <a:solidFill>
                  <a:srgbClr val="993366"/>
                </a:solidFill>
                <a:latin typeface="Verdana" pitchFamily="34" charset="0"/>
              </a:rPr>
              <a:t>Leggere</a:t>
            </a:r>
            <a:r>
              <a:rPr lang="it-IT" sz="2000" b="1" smtClean="0">
                <a:latin typeface="Verdana" pitchFamily="34" charset="0"/>
              </a:rPr>
              <a:t>, </a:t>
            </a:r>
            <a:r>
              <a:rPr lang="it-IT" sz="2000" b="1" smtClean="0">
                <a:solidFill>
                  <a:srgbClr val="993366"/>
                </a:solidFill>
                <a:latin typeface="Verdana" pitchFamily="34" charset="0"/>
              </a:rPr>
              <a:t>comprendere</a:t>
            </a:r>
            <a:r>
              <a:rPr lang="it-IT" sz="2000" b="1" smtClean="0">
                <a:latin typeface="Verdana" pitchFamily="34" charset="0"/>
              </a:rPr>
              <a:t> ed </a:t>
            </a:r>
            <a:r>
              <a:rPr lang="it-IT" sz="2000" b="1" smtClean="0">
                <a:solidFill>
                  <a:srgbClr val="993366"/>
                </a:solidFill>
                <a:latin typeface="Verdana" pitchFamily="34" charset="0"/>
              </a:rPr>
              <a:t>interpretare</a:t>
            </a:r>
            <a:r>
              <a:rPr lang="it-IT" sz="2000" b="1" smtClean="0">
                <a:latin typeface="Verdana" pitchFamily="34" charset="0"/>
              </a:rPr>
              <a:t> testi scritti di vario tipo</a:t>
            </a:r>
          </a:p>
          <a:p>
            <a:pPr eaLnBrk="1" hangingPunct="1">
              <a:lnSpc>
                <a:spcPct val="110000"/>
              </a:lnSpc>
              <a:defRPr/>
            </a:pPr>
            <a:r>
              <a:rPr lang="it-IT" sz="2000" b="1" smtClean="0">
                <a:solidFill>
                  <a:srgbClr val="993366"/>
                </a:solidFill>
                <a:latin typeface="Verdana" pitchFamily="34" charset="0"/>
              </a:rPr>
              <a:t>Produrre</a:t>
            </a:r>
            <a:r>
              <a:rPr lang="it-IT" sz="2000" b="1" smtClean="0">
                <a:latin typeface="Verdana" pitchFamily="34" charset="0"/>
              </a:rPr>
              <a:t> testi di vario tipo in relazione ai differenti </a:t>
            </a:r>
            <a:r>
              <a:rPr lang="it-IT" sz="2000" b="1" smtClean="0">
                <a:solidFill>
                  <a:srgbClr val="993366"/>
                </a:solidFill>
                <a:latin typeface="Verdana" pitchFamily="34" charset="0"/>
              </a:rPr>
              <a:t>scopi</a:t>
            </a:r>
            <a:r>
              <a:rPr lang="it-IT" sz="2000" b="1" smtClean="0">
                <a:latin typeface="Verdana" pitchFamily="34" charset="0"/>
              </a:rPr>
              <a:t> </a:t>
            </a:r>
            <a:r>
              <a:rPr lang="it-IT" sz="2000" b="1" smtClean="0">
                <a:solidFill>
                  <a:srgbClr val="993366"/>
                </a:solidFill>
                <a:latin typeface="Verdana" pitchFamily="34" charset="0"/>
              </a:rPr>
              <a:t>comunicativi</a:t>
            </a:r>
            <a:endParaRPr lang="it-IT" sz="2000" b="1" smtClean="0">
              <a:latin typeface="Verdana" pitchFamily="34" charset="0"/>
            </a:endParaRPr>
          </a:p>
          <a:p>
            <a:pPr eaLnBrk="1" hangingPunct="1">
              <a:lnSpc>
                <a:spcPct val="110000"/>
              </a:lnSpc>
              <a:defRPr/>
            </a:pPr>
            <a:r>
              <a:rPr lang="it-IT" sz="2000" b="1" smtClean="0">
                <a:latin typeface="Verdana" pitchFamily="34" charset="0"/>
              </a:rPr>
              <a:t>Utilizzare una </a:t>
            </a:r>
            <a:r>
              <a:rPr lang="it-IT" sz="2000" b="1" smtClean="0">
                <a:solidFill>
                  <a:srgbClr val="993366"/>
                </a:solidFill>
                <a:latin typeface="Verdana" pitchFamily="34" charset="0"/>
              </a:rPr>
              <a:t>lingua straniera</a:t>
            </a:r>
            <a:r>
              <a:rPr lang="it-IT" sz="2000" b="1" smtClean="0">
                <a:latin typeface="Verdana" pitchFamily="34" charset="0"/>
              </a:rPr>
              <a:t> per i principali scopi comunicativi ed operativi</a:t>
            </a:r>
          </a:p>
          <a:p>
            <a:pPr eaLnBrk="1" hangingPunct="1">
              <a:lnSpc>
                <a:spcPct val="110000"/>
              </a:lnSpc>
              <a:defRPr/>
            </a:pPr>
            <a:r>
              <a:rPr lang="it-IT" sz="2000" b="1" smtClean="0">
                <a:latin typeface="Verdana" pitchFamily="34" charset="0"/>
              </a:rPr>
              <a:t>Utilizzare gli strumenti fondamentali per una </a:t>
            </a:r>
            <a:r>
              <a:rPr lang="it-IT" sz="2000" b="1" smtClean="0">
                <a:solidFill>
                  <a:srgbClr val="993366"/>
                </a:solidFill>
                <a:latin typeface="Verdana" pitchFamily="34" charset="0"/>
              </a:rPr>
              <a:t>fruizione</a:t>
            </a:r>
            <a:r>
              <a:rPr lang="it-IT" sz="2000" b="1" smtClean="0">
                <a:latin typeface="Verdana" pitchFamily="34" charset="0"/>
              </a:rPr>
              <a:t> consapevole del </a:t>
            </a:r>
            <a:r>
              <a:rPr lang="it-IT" sz="2000" b="1" smtClean="0">
                <a:solidFill>
                  <a:srgbClr val="993366"/>
                </a:solidFill>
                <a:latin typeface="Verdana" pitchFamily="34" charset="0"/>
              </a:rPr>
              <a:t>patrimonio artistico e letterario</a:t>
            </a:r>
            <a:endParaRPr lang="it-IT" sz="2000" b="1" smtClean="0">
              <a:latin typeface="Verdana" pitchFamily="34" charset="0"/>
            </a:endParaRPr>
          </a:p>
          <a:p>
            <a:pPr eaLnBrk="1" hangingPunct="1">
              <a:lnSpc>
                <a:spcPct val="110000"/>
              </a:lnSpc>
              <a:defRPr/>
            </a:pPr>
            <a:r>
              <a:rPr lang="it-IT" sz="2000" b="1" smtClean="0">
                <a:latin typeface="Verdana" pitchFamily="34" charset="0"/>
              </a:rPr>
              <a:t>Utilizzare e produrre </a:t>
            </a:r>
            <a:r>
              <a:rPr lang="it-IT" sz="2000" b="1" smtClean="0">
                <a:solidFill>
                  <a:srgbClr val="993366"/>
                </a:solidFill>
                <a:latin typeface="Verdana" pitchFamily="34" charset="0"/>
              </a:rPr>
              <a:t>testi multimediali</a:t>
            </a:r>
            <a:endParaRPr lang="it-IT" sz="2000" b="1" smtClean="0">
              <a:latin typeface="Verdana" pitchFamily="34" charset="0"/>
            </a:endParaRPr>
          </a:p>
        </p:txBody>
      </p:sp>
      <p:sp>
        <p:nvSpPr>
          <p:cNvPr id="6" name="Rombo 5">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it-IT" sz="3200" b="1" smtClean="0">
                <a:solidFill>
                  <a:srgbClr val="993366"/>
                </a:solidFill>
              </a:rPr>
              <a:t>L’Asse matematico</a:t>
            </a:r>
            <a:br>
              <a:rPr lang="it-IT" sz="3200" b="1" smtClean="0">
                <a:solidFill>
                  <a:srgbClr val="993366"/>
                </a:solidFill>
              </a:rPr>
            </a:br>
            <a:r>
              <a:rPr lang="it-IT" sz="1800" b="1" smtClean="0">
                <a:solidFill>
                  <a:srgbClr val="993366"/>
                </a:solidFill>
                <a:latin typeface="Verdana" pitchFamily="34" charset="0"/>
              </a:rPr>
              <a:t>Competenze di base a conclusione dell’obbligo di istruzione</a:t>
            </a:r>
          </a:p>
        </p:txBody>
      </p:sp>
      <p:sp>
        <p:nvSpPr>
          <p:cNvPr id="5123" name="Rectangle 3"/>
          <p:cNvSpPr>
            <a:spLocks noGrp="1" noChangeArrowheads="1"/>
          </p:cNvSpPr>
          <p:nvPr>
            <p:ph type="body" idx="1"/>
          </p:nvPr>
        </p:nvSpPr>
        <p:spPr>
          <a:xfrm>
            <a:off x="539750" y="1412875"/>
            <a:ext cx="8229600" cy="5040313"/>
          </a:xfrm>
          <a:solidFill>
            <a:schemeClr val="bg1"/>
          </a:solidFill>
          <a:ln w="19050">
            <a:solidFill>
              <a:srgbClr val="993366"/>
            </a:solidFill>
          </a:ln>
          <a:effectLst>
            <a:outerShdw dist="107763" dir="2700000" algn="ctr" rotWithShape="0">
              <a:schemeClr val="bg2">
                <a:alpha val="50000"/>
              </a:schemeClr>
            </a:outerShdw>
          </a:effectLst>
        </p:spPr>
        <p:txBody>
          <a:bodyPr/>
          <a:lstStyle/>
          <a:p>
            <a:pPr eaLnBrk="1" hangingPunct="1">
              <a:defRPr/>
            </a:pPr>
            <a:r>
              <a:rPr lang="it-IT" sz="2000" b="1" smtClean="0">
                <a:latin typeface="Verdana" pitchFamily="34" charset="0"/>
              </a:rPr>
              <a:t>Utilizzare le tecniche e le procedure del </a:t>
            </a:r>
            <a:r>
              <a:rPr lang="it-IT" sz="2000" b="1" smtClean="0">
                <a:solidFill>
                  <a:srgbClr val="993366"/>
                </a:solidFill>
                <a:latin typeface="Verdana" pitchFamily="34" charset="0"/>
              </a:rPr>
              <a:t>calcolo</a:t>
            </a:r>
            <a:r>
              <a:rPr lang="it-IT" sz="2000" b="1" smtClean="0">
                <a:latin typeface="Verdana" pitchFamily="34" charset="0"/>
              </a:rPr>
              <a:t> </a:t>
            </a:r>
            <a:r>
              <a:rPr lang="it-IT" sz="2000" b="1" smtClean="0">
                <a:solidFill>
                  <a:srgbClr val="993366"/>
                </a:solidFill>
                <a:latin typeface="Verdana" pitchFamily="34" charset="0"/>
              </a:rPr>
              <a:t>aritmetico</a:t>
            </a:r>
            <a:r>
              <a:rPr lang="it-IT" sz="2000" b="1" smtClean="0">
                <a:latin typeface="Verdana" pitchFamily="34" charset="0"/>
              </a:rPr>
              <a:t> ed </a:t>
            </a:r>
            <a:r>
              <a:rPr lang="it-IT" sz="2000" b="1" smtClean="0">
                <a:solidFill>
                  <a:srgbClr val="993366"/>
                </a:solidFill>
                <a:latin typeface="Verdana" pitchFamily="34" charset="0"/>
              </a:rPr>
              <a:t>algebrico</a:t>
            </a:r>
            <a:r>
              <a:rPr lang="it-IT" sz="2000" b="1" smtClean="0">
                <a:latin typeface="Verdana" pitchFamily="34" charset="0"/>
              </a:rPr>
              <a:t>, </a:t>
            </a:r>
            <a:r>
              <a:rPr lang="it-IT" sz="2000" b="1" smtClean="0">
                <a:solidFill>
                  <a:srgbClr val="993366"/>
                </a:solidFill>
                <a:latin typeface="Verdana" pitchFamily="34" charset="0"/>
              </a:rPr>
              <a:t>rappresentandole</a:t>
            </a:r>
            <a:r>
              <a:rPr lang="it-IT" sz="2000" b="1" smtClean="0">
                <a:latin typeface="Verdana" pitchFamily="34" charset="0"/>
              </a:rPr>
              <a:t> anche sotto forma </a:t>
            </a:r>
            <a:r>
              <a:rPr lang="it-IT" sz="2000" b="1" smtClean="0">
                <a:solidFill>
                  <a:srgbClr val="993366"/>
                </a:solidFill>
                <a:latin typeface="Verdana" pitchFamily="34" charset="0"/>
              </a:rPr>
              <a:t>grafica</a:t>
            </a:r>
            <a:br>
              <a:rPr lang="it-IT" sz="2000" b="1" smtClean="0">
                <a:solidFill>
                  <a:srgbClr val="993366"/>
                </a:solidFill>
                <a:latin typeface="Verdana" pitchFamily="34" charset="0"/>
              </a:rPr>
            </a:br>
            <a:endParaRPr lang="it-IT" sz="1200" b="1" smtClean="0">
              <a:latin typeface="Verdana" pitchFamily="34" charset="0"/>
            </a:endParaRPr>
          </a:p>
          <a:p>
            <a:pPr eaLnBrk="1" hangingPunct="1">
              <a:defRPr/>
            </a:pPr>
            <a:r>
              <a:rPr lang="it-IT" sz="2000" b="1" smtClean="0">
                <a:latin typeface="Verdana" pitchFamily="34" charset="0"/>
              </a:rPr>
              <a:t>Confrontare ed analizzare </a:t>
            </a:r>
            <a:r>
              <a:rPr lang="it-IT" sz="2000" b="1" smtClean="0">
                <a:solidFill>
                  <a:srgbClr val="993366"/>
                </a:solidFill>
                <a:latin typeface="Verdana" pitchFamily="34" charset="0"/>
              </a:rPr>
              <a:t>figure geometriche</a:t>
            </a:r>
            <a:r>
              <a:rPr lang="it-IT" sz="2000" b="1" smtClean="0">
                <a:latin typeface="Verdana" pitchFamily="34" charset="0"/>
              </a:rPr>
              <a:t>, individuando </a:t>
            </a:r>
            <a:r>
              <a:rPr lang="it-IT" sz="2000" b="1" smtClean="0">
                <a:solidFill>
                  <a:srgbClr val="993366"/>
                </a:solidFill>
                <a:latin typeface="Verdana" pitchFamily="34" charset="0"/>
              </a:rPr>
              <a:t>invarianti</a:t>
            </a:r>
            <a:r>
              <a:rPr lang="it-IT" sz="2000" b="1" smtClean="0">
                <a:latin typeface="Verdana" pitchFamily="34" charset="0"/>
              </a:rPr>
              <a:t> e </a:t>
            </a:r>
            <a:r>
              <a:rPr lang="it-IT" sz="2000" b="1" smtClean="0">
                <a:solidFill>
                  <a:srgbClr val="993366"/>
                </a:solidFill>
                <a:latin typeface="Verdana" pitchFamily="34" charset="0"/>
              </a:rPr>
              <a:t>relazioni</a:t>
            </a:r>
            <a:br>
              <a:rPr lang="it-IT" sz="2000" b="1" smtClean="0">
                <a:solidFill>
                  <a:srgbClr val="993366"/>
                </a:solidFill>
                <a:latin typeface="Verdana" pitchFamily="34" charset="0"/>
              </a:rPr>
            </a:br>
            <a:endParaRPr lang="it-IT" sz="2000" b="1" smtClean="0">
              <a:latin typeface="Verdana" pitchFamily="34" charset="0"/>
            </a:endParaRPr>
          </a:p>
          <a:p>
            <a:pPr eaLnBrk="1" hangingPunct="1">
              <a:defRPr/>
            </a:pPr>
            <a:r>
              <a:rPr lang="it-IT" sz="2000" b="1" smtClean="0">
                <a:latin typeface="Verdana" pitchFamily="34" charset="0"/>
              </a:rPr>
              <a:t>Individuare le strategie appropriate per la </a:t>
            </a:r>
            <a:r>
              <a:rPr lang="it-IT" sz="2000" b="1" smtClean="0">
                <a:solidFill>
                  <a:srgbClr val="993366"/>
                </a:solidFill>
                <a:latin typeface="Verdana" pitchFamily="34" charset="0"/>
              </a:rPr>
              <a:t>soluzione di problemi</a:t>
            </a:r>
            <a:br>
              <a:rPr lang="it-IT" sz="2000" b="1" smtClean="0">
                <a:solidFill>
                  <a:srgbClr val="993366"/>
                </a:solidFill>
                <a:latin typeface="Verdana" pitchFamily="34" charset="0"/>
              </a:rPr>
            </a:br>
            <a:endParaRPr lang="it-IT" sz="2000" b="1" smtClean="0">
              <a:solidFill>
                <a:srgbClr val="993366"/>
              </a:solidFill>
              <a:latin typeface="Verdana" pitchFamily="34" charset="0"/>
            </a:endParaRPr>
          </a:p>
          <a:p>
            <a:pPr eaLnBrk="1" hangingPunct="1">
              <a:defRPr/>
            </a:pPr>
            <a:r>
              <a:rPr lang="it-IT" sz="2000" b="1" smtClean="0">
                <a:solidFill>
                  <a:srgbClr val="993366"/>
                </a:solidFill>
                <a:latin typeface="Verdana" pitchFamily="34" charset="0"/>
              </a:rPr>
              <a:t>Analizzare dati e interpretarli</a:t>
            </a:r>
            <a:r>
              <a:rPr lang="it-IT" sz="2000" b="1" smtClean="0">
                <a:latin typeface="Verdana" pitchFamily="34" charset="0"/>
              </a:rPr>
              <a:t> sviluppando </a:t>
            </a:r>
            <a:r>
              <a:rPr lang="it-IT" sz="2000" b="1" smtClean="0">
                <a:solidFill>
                  <a:srgbClr val="993366"/>
                </a:solidFill>
                <a:latin typeface="Verdana" pitchFamily="34" charset="0"/>
              </a:rPr>
              <a:t>deduzioni</a:t>
            </a:r>
            <a:r>
              <a:rPr lang="it-IT" sz="2000" b="1" smtClean="0">
                <a:latin typeface="Verdana" pitchFamily="34" charset="0"/>
              </a:rPr>
              <a:t> e ragionamenti sugli stessi anche con l’ausilio di </a:t>
            </a:r>
            <a:r>
              <a:rPr lang="it-IT" sz="2000" b="1" smtClean="0">
                <a:solidFill>
                  <a:srgbClr val="993366"/>
                </a:solidFill>
                <a:latin typeface="Verdana" pitchFamily="34" charset="0"/>
              </a:rPr>
              <a:t>rappresentazioni grafiche</a:t>
            </a:r>
            <a:r>
              <a:rPr lang="it-IT" sz="2000" b="1" smtClean="0">
                <a:latin typeface="Verdana" pitchFamily="34" charset="0"/>
              </a:rPr>
              <a:t>, usando consapevolmente gli strumenti di </a:t>
            </a:r>
            <a:r>
              <a:rPr lang="it-IT" sz="2000" b="1" smtClean="0">
                <a:solidFill>
                  <a:srgbClr val="993366"/>
                </a:solidFill>
                <a:latin typeface="Verdana" pitchFamily="34" charset="0"/>
              </a:rPr>
              <a:t>calcolo</a:t>
            </a:r>
            <a:r>
              <a:rPr lang="it-IT" sz="2000" b="1" smtClean="0">
                <a:latin typeface="Verdana" pitchFamily="34" charset="0"/>
              </a:rPr>
              <a:t> e le potenzialità offerte da </a:t>
            </a:r>
            <a:r>
              <a:rPr lang="it-IT" sz="2000" b="1" smtClean="0">
                <a:solidFill>
                  <a:srgbClr val="990033"/>
                </a:solidFill>
                <a:latin typeface="Verdana" pitchFamily="34" charset="0"/>
              </a:rPr>
              <a:t>applicazioni</a:t>
            </a:r>
            <a:r>
              <a:rPr lang="it-IT" sz="2000" b="1" smtClean="0">
                <a:latin typeface="Verdana" pitchFamily="34" charset="0"/>
              </a:rPr>
              <a:t> specifiche di </a:t>
            </a:r>
            <a:r>
              <a:rPr lang="it-IT" sz="2000" b="1" smtClean="0">
                <a:solidFill>
                  <a:srgbClr val="990033"/>
                </a:solidFill>
                <a:latin typeface="Verdana" pitchFamily="34" charset="0"/>
              </a:rPr>
              <a:t>tipo informatico</a:t>
            </a:r>
            <a:r>
              <a:rPr lang="it-IT" sz="2000" b="1" smtClean="0">
                <a:latin typeface="Verdana" pitchFamily="34" charset="0"/>
              </a:rPr>
              <a:t> </a:t>
            </a:r>
          </a:p>
        </p:txBody>
      </p:sp>
      <p:sp>
        <p:nvSpPr>
          <p:cNvPr id="6" name="Rombo 5">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539750" y="260350"/>
            <a:ext cx="8229600" cy="1143000"/>
          </a:xfrm>
          <a:prstGeom prst="rect">
            <a:avLst/>
          </a:prstGeom>
          <a:noFill/>
          <a:ln w="9525">
            <a:noFill/>
            <a:miter lim="800000"/>
            <a:headEnd/>
            <a:tailEnd/>
          </a:ln>
        </p:spPr>
        <p:txBody>
          <a:bodyPr anchor="ctr"/>
          <a:lstStyle/>
          <a:p>
            <a:pPr algn="ctr"/>
            <a:r>
              <a:rPr lang="it-IT" sz="3200" b="1">
                <a:solidFill>
                  <a:srgbClr val="993366"/>
                </a:solidFill>
              </a:rPr>
              <a:t>L’Asse scientifico - tecnologico</a:t>
            </a:r>
            <a:br>
              <a:rPr lang="it-IT" sz="3200" b="1">
                <a:solidFill>
                  <a:srgbClr val="993366"/>
                </a:solidFill>
              </a:rPr>
            </a:br>
            <a:r>
              <a:rPr lang="it-IT" b="1">
                <a:solidFill>
                  <a:srgbClr val="993366"/>
                </a:solidFill>
                <a:latin typeface="Verdana" pitchFamily="34" charset="0"/>
              </a:rPr>
              <a:t>Competenze di base a conclusione dell’obbligo di istruzione</a:t>
            </a:r>
          </a:p>
        </p:txBody>
      </p:sp>
      <p:sp>
        <p:nvSpPr>
          <p:cNvPr id="7173" name="Rectangle 5"/>
          <p:cNvSpPr>
            <a:spLocks noChangeArrowheads="1"/>
          </p:cNvSpPr>
          <p:nvPr/>
        </p:nvSpPr>
        <p:spPr bwMode="auto">
          <a:xfrm>
            <a:off x="539750" y="1412875"/>
            <a:ext cx="8229600" cy="4321175"/>
          </a:xfrm>
          <a:prstGeom prst="rect">
            <a:avLst/>
          </a:prstGeom>
          <a:solidFill>
            <a:schemeClr val="bg1"/>
          </a:solidFill>
          <a:ln w="19050">
            <a:solidFill>
              <a:srgbClr val="993366"/>
            </a:solidFill>
            <a:miter lim="800000"/>
            <a:headEnd/>
            <a:tailEnd/>
          </a:ln>
          <a:effectLst>
            <a:outerShdw dist="107763" dir="2700000" algn="ctr" rotWithShape="0">
              <a:schemeClr val="bg2">
                <a:alpha val="50000"/>
              </a:schemeClr>
            </a:outerShdw>
          </a:effectLst>
        </p:spPr>
        <p:txBody>
          <a:bodyPr/>
          <a:lstStyle/>
          <a:p>
            <a:pPr marL="342900" indent="-342900">
              <a:spcBef>
                <a:spcPct val="20000"/>
              </a:spcBef>
              <a:buFontTx/>
              <a:buChar char="•"/>
              <a:defRPr/>
            </a:pPr>
            <a:r>
              <a:rPr lang="it-IT" sz="2000" b="1">
                <a:latin typeface="Verdana" pitchFamily="34" charset="0"/>
              </a:rPr>
              <a:t> Osservare, descrivere ed analizzare </a:t>
            </a:r>
            <a:r>
              <a:rPr lang="it-IT" sz="2000" b="1">
                <a:solidFill>
                  <a:srgbClr val="990033"/>
                </a:solidFill>
                <a:latin typeface="Verdana" pitchFamily="34" charset="0"/>
              </a:rPr>
              <a:t>fenomeni</a:t>
            </a:r>
            <a:r>
              <a:rPr lang="it-IT" sz="2000" b="1">
                <a:latin typeface="Verdana" pitchFamily="34" charset="0"/>
              </a:rPr>
              <a:t> appartenenti alla </a:t>
            </a:r>
            <a:r>
              <a:rPr lang="it-IT" sz="2000" b="1">
                <a:solidFill>
                  <a:srgbClr val="990033"/>
                </a:solidFill>
                <a:latin typeface="Verdana" pitchFamily="34" charset="0"/>
              </a:rPr>
              <a:t>realtà naturale e artificiale</a:t>
            </a:r>
            <a:r>
              <a:rPr lang="it-IT" sz="2000" b="1">
                <a:latin typeface="Verdana" pitchFamily="34" charset="0"/>
              </a:rPr>
              <a:t> e riconoscere nelle sue varie forme i concetti di </a:t>
            </a:r>
            <a:r>
              <a:rPr lang="it-IT" sz="2000" b="1">
                <a:solidFill>
                  <a:srgbClr val="990033"/>
                </a:solidFill>
                <a:latin typeface="Verdana" pitchFamily="34" charset="0"/>
              </a:rPr>
              <a:t>sistema</a:t>
            </a:r>
            <a:r>
              <a:rPr lang="it-IT" sz="2000" b="1">
                <a:latin typeface="Verdana" pitchFamily="34" charset="0"/>
              </a:rPr>
              <a:t> e di </a:t>
            </a:r>
            <a:r>
              <a:rPr lang="it-IT" sz="2000" b="1">
                <a:solidFill>
                  <a:srgbClr val="990033"/>
                </a:solidFill>
                <a:latin typeface="Verdana" pitchFamily="34" charset="0"/>
              </a:rPr>
              <a:t>complessità</a:t>
            </a:r>
            <a:r>
              <a:rPr lang="it-IT" sz="2000" b="1">
                <a:latin typeface="Verdana" pitchFamily="34" charset="0"/>
              </a:rPr>
              <a:t/>
            </a:r>
            <a:br>
              <a:rPr lang="it-IT" sz="2000" b="1">
                <a:latin typeface="Verdana" pitchFamily="34" charset="0"/>
              </a:rPr>
            </a:br>
            <a:endParaRPr lang="it-IT" sz="2000" b="1">
              <a:latin typeface="Verdana" pitchFamily="34" charset="0"/>
            </a:endParaRPr>
          </a:p>
          <a:p>
            <a:pPr marL="342900" indent="-342900">
              <a:spcBef>
                <a:spcPct val="20000"/>
              </a:spcBef>
              <a:buFontTx/>
              <a:buChar char="•"/>
              <a:defRPr/>
            </a:pPr>
            <a:r>
              <a:rPr lang="it-IT" sz="2000" b="1">
                <a:latin typeface="Verdana" pitchFamily="34" charset="0"/>
              </a:rPr>
              <a:t> Analizzare qualitativamente e quantitativamente fenomeni legati alle </a:t>
            </a:r>
            <a:r>
              <a:rPr lang="it-IT" sz="2000" b="1">
                <a:solidFill>
                  <a:srgbClr val="990033"/>
                </a:solidFill>
                <a:latin typeface="Verdana" pitchFamily="34" charset="0"/>
              </a:rPr>
              <a:t>trasformazioni di</a:t>
            </a:r>
            <a:r>
              <a:rPr lang="it-IT" sz="2000" b="1">
                <a:latin typeface="Verdana" pitchFamily="34" charset="0"/>
              </a:rPr>
              <a:t> </a:t>
            </a:r>
            <a:r>
              <a:rPr lang="it-IT" sz="2000" b="1">
                <a:solidFill>
                  <a:srgbClr val="990033"/>
                </a:solidFill>
                <a:latin typeface="Verdana" pitchFamily="34" charset="0"/>
              </a:rPr>
              <a:t>energia</a:t>
            </a:r>
            <a:r>
              <a:rPr lang="it-IT" sz="2000" b="1">
                <a:latin typeface="Verdana" pitchFamily="34" charset="0"/>
              </a:rPr>
              <a:t> a partire dall’esperienza</a:t>
            </a:r>
            <a:br>
              <a:rPr lang="it-IT" sz="2000" b="1">
                <a:latin typeface="Verdana" pitchFamily="34" charset="0"/>
              </a:rPr>
            </a:br>
            <a:endParaRPr lang="it-IT" sz="2000" b="1">
              <a:latin typeface="Verdana" pitchFamily="34" charset="0"/>
            </a:endParaRPr>
          </a:p>
          <a:p>
            <a:pPr marL="342900" indent="-342900">
              <a:spcBef>
                <a:spcPct val="20000"/>
              </a:spcBef>
              <a:buFontTx/>
              <a:buChar char="•"/>
              <a:defRPr/>
            </a:pPr>
            <a:r>
              <a:rPr lang="it-IT" sz="2000" b="1">
                <a:latin typeface="Verdana" pitchFamily="34" charset="0"/>
              </a:rPr>
              <a:t> Essere consapevole delle potenzialità e dei limiti delle </a:t>
            </a:r>
            <a:r>
              <a:rPr lang="it-IT" sz="2000" b="1">
                <a:solidFill>
                  <a:srgbClr val="990033"/>
                </a:solidFill>
                <a:latin typeface="Verdana" pitchFamily="34" charset="0"/>
              </a:rPr>
              <a:t>tecnologie</a:t>
            </a:r>
            <a:r>
              <a:rPr lang="it-IT" sz="2000" b="1">
                <a:latin typeface="Verdana" pitchFamily="34" charset="0"/>
              </a:rPr>
              <a:t> nel contesto culturale e sociale in cui vengono </a:t>
            </a:r>
            <a:r>
              <a:rPr lang="it-IT" sz="2000" b="1">
                <a:solidFill>
                  <a:srgbClr val="990033"/>
                </a:solidFill>
                <a:latin typeface="Verdana" pitchFamily="34" charset="0"/>
              </a:rPr>
              <a:t>applicate</a:t>
            </a:r>
            <a:r>
              <a:rPr lang="it-IT" sz="2000" b="1">
                <a:latin typeface="Verdana" pitchFamily="34" charset="0"/>
              </a:rPr>
              <a:t>.</a:t>
            </a:r>
          </a:p>
        </p:txBody>
      </p:sp>
      <p:sp>
        <p:nvSpPr>
          <p:cNvPr id="6" name="Rombo 5">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539750" y="260350"/>
            <a:ext cx="8229600" cy="1143000"/>
          </a:xfrm>
          <a:prstGeom prst="rect">
            <a:avLst/>
          </a:prstGeom>
          <a:noFill/>
          <a:ln w="9525">
            <a:noFill/>
            <a:miter lim="800000"/>
            <a:headEnd/>
            <a:tailEnd/>
          </a:ln>
        </p:spPr>
        <p:txBody>
          <a:bodyPr anchor="ctr"/>
          <a:lstStyle/>
          <a:p>
            <a:pPr algn="ctr"/>
            <a:r>
              <a:rPr lang="it-IT" sz="3200" b="1">
                <a:solidFill>
                  <a:srgbClr val="993366"/>
                </a:solidFill>
              </a:rPr>
              <a:t>L’Asse storico-sociale</a:t>
            </a:r>
            <a:br>
              <a:rPr lang="it-IT" sz="3200" b="1">
                <a:solidFill>
                  <a:srgbClr val="993366"/>
                </a:solidFill>
              </a:rPr>
            </a:br>
            <a:r>
              <a:rPr lang="it-IT" b="1">
                <a:solidFill>
                  <a:srgbClr val="993366"/>
                </a:solidFill>
                <a:latin typeface="Verdana" pitchFamily="34" charset="0"/>
              </a:rPr>
              <a:t>Competenze di base a conclusione dell’obbligo di istruzione</a:t>
            </a:r>
          </a:p>
        </p:txBody>
      </p:sp>
      <p:sp>
        <p:nvSpPr>
          <p:cNvPr id="9222" name="Rectangle 6"/>
          <p:cNvSpPr>
            <a:spLocks noChangeArrowheads="1"/>
          </p:cNvSpPr>
          <p:nvPr/>
        </p:nvSpPr>
        <p:spPr bwMode="auto">
          <a:xfrm>
            <a:off x="539750" y="1412875"/>
            <a:ext cx="8229600" cy="4895850"/>
          </a:xfrm>
          <a:prstGeom prst="rect">
            <a:avLst/>
          </a:prstGeom>
          <a:solidFill>
            <a:schemeClr val="bg1"/>
          </a:solidFill>
          <a:ln w="19050">
            <a:solidFill>
              <a:srgbClr val="993366"/>
            </a:solidFill>
            <a:miter lim="800000"/>
            <a:headEnd/>
            <a:tailEnd/>
          </a:ln>
          <a:effectLst>
            <a:outerShdw dist="107763" dir="2700000" algn="ctr" rotWithShape="0">
              <a:schemeClr val="bg2">
                <a:alpha val="50000"/>
              </a:schemeClr>
            </a:outerShdw>
          </a:effectLst>
        </p:spPr>
        <p:txBody>
          <a:bodyPr/>
          <a:lstStyle/>
          <a:p>
            <a:pPr marL="342900" indent="-342900">
              <a:spcBef>
                <a:spcPct val="20000"/>
              </a:spcBef>
              <a:buFontTx/>
              <a:buChar char="•"/>
              <a:defRPr/>
            </a:pPr>
            <a:r>
              <a:rPr lang="it-IT" sz="2000" b="1">
                <a:latin typeface="Verdana" pitchFamily="34" charset="0"/>
              </a:rPr>
              <a:t> Comprendere il cambiamento e la diversità dei </a:t>
            </a:r>
            <a:r>
              <a:rPr lang="it-IT" sz="2000" b="1">
                <a:solidFill>
                  <a:srgbClr val="990033"/>
                </a:solidFill>
                <a:latin typeface="Verdana" pitchFamily="34" charset="0"/>
              </a:rPr>
              <a:t>tempi</a:t>
            </a:r>
            <a:r>
              <a:rPr lang="it-IT" sz="2000" b="1">
                <a:latin typeface="Verdana" pitchFamily="34" charset="0"/>
              </a:rPr>
              <a:t> storici in una dimensione </a:t>
            </a:r>
            <a:r>
              <a:rPr lang="it-IT" sz="2000" b="1">
                <a:solidFill>
                  <a:srgbClr val="990033"/>
                </a:solidFill>
                <a:latin typeface="Verdana" pitchFamily="34" charset="0"/>
              </a:rPr>
              <a:t>diacronica</a:t>
            </a:r>
            <a:r>
              <a:rPr lang="it-IT" sz="2000" b="1">
                <a:latin typeface="Verdana" pitchFamily="34" charset="0"/>
              </a:rPr>
              <a:t> attraverso il </a:t>
            </a:r>
            <a:r>
              <a:rPr lang="it-IT" sz="2000" b="1">
                <a:solidFill>
                  <a:srgbClr val="990033"/>
                </a:solidFill>
                <a:latin typeface="Verdana" pitchFamily="34" charset="0"/>
              </a:rPr>
              <a:t>confronto fra epoche</a:t>
            </a:r>
            <a:r>
              <a:rPr lang="it-IT" sz="2000" b="1">
                <a:latin typeface="Verdana" pitchFamily="34" charset="0"/>
              </a:rPr>
              <a:t> e in una dimensione </a:t>
            </a:r>
            <a:r>
              <a:rPr lang="it-IT" sz="2000" b="1">
                <a:solidFill>
                  <a:srgbClr val="990033"/>
                </a:solidFill>
                <a:latin typeface="Verdana" pitchFamily="34" charset="0"/>
              </a:rPr>
              <a:t>sincronica</a:t>
            </a:r>
            <a:r>
              <a:rPr lang="it-IT" sz="2000" b="1">
                <a:latin typeface="Verdana" pitchFamily="34" charset="0"/>
              </a:rPr>
              <a:t> attraverso il </a:t>
            </a:r>
            <a:r>
              <a:rPr lang="it-IT" sz="2000" b="1">
                <a:solidFill>
                  <a:srgbClr val="990033"/>
                </a:solidFill>
                <a:latin typeface="Verdana" pitchFamily="34" charset="0"/>
              </a:rPr>
              <a:t>confronto fra aree geografiche e culturali.</a:t>
            </a:r>
          </a:p>
          <a:p>
            <a:pPr marL="342900" indent="-342900">
              <a:spcBef>
                <a:spcPct val="20000"/>
              </a:spcBef>
              <a:defRPr/>
            </a:pPr>
            <a:endParaRPr lang="it-IT" sz="2000" b="1">
              <a:solidFill>
                <a:srgbClr val="990033"/>
              </a:solidFill>
              <a:latin typeface="Verdana" pitchFamily="34" charset="0"/>
            </a:endParaRPr>
          </a:p>
          <a:p>
            <a:pPr marL="342900" indent="-342900">
              <a:spcBef>
                <a:spcPct val="20000"/>
              </a:spcBef>
              <a:buFontTx/>
              <a:buChar char="•"/>
              <a:defRPr/>
            </a:pPr>
            <a:r>
              <a:rPr lang="it-IT" sz="2000" b="1">
                <a:latin typeface="Verdana" pitchFamily="34" charset="0"/>
              </a:rPr>
              <a:t>Collocare l’esperienza personale in un </a:t>
            </a:r>
            <a:r>
              <a:rPr lang="it-IT" sz="2000" b="1">
                <a:solidFill>
                  <a:srgbClr val="990033"/>
                </a:solidFill>
                <a:latin typeface="Verdana" pitchFamily="34" charset="0"/>
              </a:rPr>
              <a:t>sistema di regole</a:t>
            </a:r>
            <a:r>
              <a:rPr lang="it-IT" sz="2000" b="1">
                <a:latin typeface="Verdana" pitchFamily="34" charset="0"/>
              </a:rPr>
              <a:t> fondato sul reciproco riconoscimento dei </a:t>
            </a:r>
            <a:r>
              <a:rPr lang="it-IT" sz="2000" b="1">
                <a:solidFill>
                  <a:srgbClr val="990033"/>
                </a:solidFill>
                <a:latin typeface="Verdana" pitchFamily="34" charset="0"/>
              </a:rPr>
              <a:t>diritti</a:t>
            </a:r>
            <a:r>
              <a:rPr lang="it-IT" sz="2000" b="1">
                <a:latin typeface="Verdana" pitchFamily="34" charset="0"/>
              </a:rPr>
              <a:t> garantiti dalla </a:t>
            </a:r>
            <a:r>
              <a:rPr lang="it-IT" sz="2000" b="1">
                <a:solidFill>
                  <a:srgbClr val="990033"/>
                </a:solidFill>
                <a:latin typeface="Verdana" pitchFamily="34" charset="0"/>
              </a:rPr>
              <a:t>Costituzione</a:t>
            </a:r>
            <a:r>
              <a:rPr lang="it-IT" sz="2000" b="1">
                <a:latin typeface="Verdana" pitchFamily="34" charset="0"/>
              </a:rPr>
              <a:t>, a tutela della persona, della collettività e dell’ambiente</a:t>
            </a:r>
          </a:p>
          <a:p>
            <a:pPr marL="342900" indent="-342900">
              <a:spcBef>
                <a:spcPct val="20000"/>
              </a:spcBef>
              <a:defRPr/>
            </a:pPr>
            <a:endParaRPr lang="it-IT" sz="2000" b="1">
              <a:latin typeface="Verdana" pitchFamily="34" charset="0"/>
            </a:endParaRPr>
          </a:p>
          <a:p>
            <a:pPr marL="342900" indent="-342900">
              <a:spcBef>
                <a:spcPct val="20000"/>
              </a:spcBef>
              <a:buFontTx/>
              <a:buChar char="•"/>
              <a:defRPr/>
            </a:pPr>
            <a:r>
              <a:rPr lang="it-IT" sz="2000" b="1">
                <a:latin typeface="Verdana" pitchFamily="34" charset="0"/>
              </a:rPr>
              <a:t>Riconoscere le caratteristiche essenziali del </a:t>
            </a:r>
            <a:r>
              <a:rPr lang="it-IT" sz="2000" b="1">
                <a:solidFill>
                  <a:srgbClr val="990033"/>
                </a:solidFill>
                <a:latin typeface="Verdana" pitchFamily="34" charset="0"/>
              </a:rPr>
              <a:t>sistema socio economico</a:t>
            </a:r>
            <a:r>
              <a:rPr lang="it-IT" sz="2000" b="1">
                <a:latin typeface="Verdana" pitchFamily="34" charset="0"/>
              </a:rPr>
              <a:t> per orientarsi nel tessuto produttivo del </a:t>
            </a:r>
            <a:r>
              <a:rPr lang="it-IT" sz="2000" b="1">
                <a:solidFill>
                  <a:srgbClr val="990033"/>
                </a:solidFill>
                <a:latin typeface="Verdana" pitchFamily="34" charset="0"/>
              </a:rPr>
              <a:t>proprio territorio</a:t>
            </a:r>
            <a:r>
              <a:rPr lang="it-IT" sz="2000" b="1">
                <a:latin typeface="Verdana" pitchFamily="34" charset="0"/>
              </a:rPr>
              <a:t>.</a:t>
            </a:r>
          </a:p>
        </p:txBody>
      </p:sp>
      <p:sp>
        <p:nvSpPr>
          <p:cNvPr id="6" name="Rombo 5">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539750" y="260350"/>
            <a:ext cx="8031163" cy="457200"/>
          </a:xfrm>
          <a:prstGeom prst="rect">
            <a:avLst/>
          </a:prstGeom>
          <a:noFill/>
          <a:ln w="9525">
            <a:noFill/>
            <a:miter lim="800000"/>
            <a:headEnd/>
            <a:tailEnd/>
          </a:ln>
        </p:spPr>
        <p:txBody>
          <a:bodyPr>
            <a:spAutoFit/>
          </a:bodyPr>
          <a:lstStyle/>
          <a:p>
            <a:pPr algn="ctr"/>
            <a:r>
              <a:rPr lang="it-IT" sz="2400" b="1"/>
              <a:t>Trasversalità e complementarietà degli assi culturali</a:t>
            </a:r>
          </a:p>
        </p:txBody>
      </p:sp>
      <p:sp>
        <p:nvSpPr>
          <p:cNvPr id="17411" name="Rectangle 5"/>
          <p:cNvSpPr>
            <a:spLocks noChangeArrowheads="1"/>
          </p:cNvSpPr>
          <p:nvPr/>
        </p:nvSpPr>
        <p:spPr bwMode="auto">
          <a:xfrm>
            <a:off x="323850" y="836613"/>
            <a:ext cx="8534400" cy="4032250"/>
          </a:xfrm>
          <a:prstGeom prst="rect">
            <a:avLst/>
          </a:prstGeom>
          <a:gradFill rotWithShape="1">
            <a:gsLst>
              <a:gs pos="0">
                <a:srgbClr val="FFFFFF">
                  <a:alpha val="24001"/>
                </a:srgbClr>
              </a:gs>
              <a:gs pos="100000">
                <a:schemeClr val="hlink">
                  <a:alpha val="29999"/>
                </a:schemeClr>
              </a:gs>
            </a:gsLst>
            <a:path path="rect">
              <a:fillToRect r="100000" b="100000"/>
            </a:path>
          </a:gradFill>
          <a:ln w="76200">
            <a:solidFill>
              <a:srgbClr val="009999">
                <a:alpha val="56078"/>
              </a:srgbClr>
            </a:solidFill>
            <a:miter lim="800000"/>
            <a:headEnd/>
            <a:tailEnd/>
          </a:ln>
        </p:spPr>
        <p:txBody>
          <a:bodyPr wrap="none" anchor="ctr"/>
          <a:lstStyle/>
          <a:p>
            <a:pPr algn="ctr"/>
            <a:endParaRPr lang="it-IT"/>
          </a:p>
        </p:txBody>
      </p:sp>
      <p:sp>
        <p:nvSpPr>
          <p:cNvPr id="17412" name="Rectangle 6"/>
          <p:cNvSpPr>
            <a:spLocks noChangeArrowheads="1"/>
          </p:cNvSpPr>
          <p:nvPr/>
        </p:nvSpPr>
        <p:spPr bwMode="auto">
          <a:xfrm>
            <a:off x="674688" y="1917700"/>
            <a:ext cx="8074025" cy="2016125"/>
          </a:xfrm>
          <a:prstGeom prst="rect">
            <a:avLst/>
          </a:prstGeom>
          <a:gradFill rotWithShape="1">
            <a:gsLst>
              <a:gs pos="0">
                <a:schemeClr val="bg1">
                  <a:alpha val="37999"/>
                </a:schemeClr>
              </a:gs>
              <a:gs pos="100000">
                <a:srgbClr val="66CCFF">
                  <a:alpha val="39998"/>
                </a:srgbClr>
              </a:gs>
            </a:gsLst>
            <a:path path="rect">
              <a:fillToRect r="100000" b="100000"/>
            </a:path>
          </a:gradFill>
          <a:ln w="76200">
            <a:solidFill>
              <a:srgbClr val="66CCFF"/>
            </a:solidFill>
            <a:miter lim="800000"/>
            <a:headEnd/>
            <a:tailEnd/>
          </a:ln>
        </p:spPr>
        <p:txBody>
          <a:bodyPr wrap="none" anchor="ctr"/>
          <a:lstStyle/>
          <a:p>
            <a:endParaRPr lang="it-IT"/>
          </a:p>
        </p:txBody>
      </p:sp>
      <p:sp>
        <p:nvSpPr>
          <p:cNvPr id="17413" name="AutoShape 7"/>
          <p:cNvSpPr>
            <a:spLocks noChangeArrowheads="1"/>
          </p:cNvSpPr>
          <p:nvPr/>
        </p:nvSpPr>
        <p:spPr bwMode="auto">
          <a:xfrm>
            <a:off x="1322388" y="981075"/>
            <a:ext cx="4103687" cy="3744913"/>
          </a:xfrm>
          <a:prstGeom prst="roundRect">
            <a:avLst>
              <a:gd name="adj" fmla="val 16667"/>
            </a:avLst>
          </a:prstGeom>
          <a:solidFill>
            <a:srgbClr val="FFFFFF">
              <a:alpha val="39999"/>
            </a:srgbClr>
          </a:solidFill>
          <a:ln w="28575">
            <a:solidFill>
              <a:srgbClr val="E0911E"/>
            </a:solidFill>
            <a:round/>
            <a:headEnd/>
            <a:tailEnd/>
          </a:ln>
        </p:spPr>
        <p:txBody>
          <a:bodyPr wrap="none" anchor="ctr"/>
          <a:lstStyle/>
          <a:p>
            <a:endParaRPr lang="it-IT"/>
          </a:p>
        </p:txBody>
      </p:sp>
      <p:sp>
        <p:nvSpPr>
          <p:cNvPr id="17414" name="AutoShape 8"/>
          <p:cNvSpPr>
            <a:spLocks noChangeArrowheads="1"/>
          </p:cNvSpPr>
          <p:nvPr/>
        </p:nvSpPr>
        <p:spPr bwMode="auto">
          <a:xfrm>
            <a:off x="3770313" y="1125538"/>
            <a:ext cx="3897312" cy="3455987"/>
          </a:xfrm>
          <a:prstGeom prst="roundRect">
            <a:avLst>
              <a:gd name="adj" fmla="val 16667"/>
            </a:avLst>
          </a:prstGeom>
          <a:gradFill rotWithShape="1">
            <a:gsLst>
              <a:gs pos="0">
                <a:srgbClr val="FFFFFF">
                  <a:alpha val="53998"/>
                </a:srgbClr>
              </a:gs>
              <a:gs pos="100000">
                <a:srgbClr val="FF33CC">
                  <a:alpha val="18999"/>
                </a:srgbClr>
              </a:gs>
            </a:gsLst>
            <a:path path="rect">
              <a:fillToRect r="100000" b="100000"/>
            </a:path>
          </a:gradFill>
          <a:ln w="28575">
            <a:solidFill>
              <a:srgbClr val="FF33CC"/>
            </a:solidFill>
            <a:round/>
            <a:headEnd/>
            <a:tailEnd/>
          </a:ln>
        </p:spPr>
        <p:txBody>
          <a:bodyPr wrap="none" anchor="ctr"/>
          <a:lstStyle/>
          <a:p>
            <a:endParaRPr lang="it-IT"/>
          </a:p>
        </p:txBody>
      </p:sp>
      <p:sp>
        <p:nvSpPr>
          <p:cNvPr id="17415" name="Text Box 9"/>
          <p:cNvSpPr txBox="1">
            <a:spLocks noChangeArrowheads="1"/>
          </p:cNvSpPr>
          <p:nvPr/>
        </p:nvSpPr>
        <p:spPr bwMode="auto">
          <a:xfrm>
            <a:off x="7885113" y="836613"/>
            <a:ext cx="950912" cy="579437"/>
          </a:xfrm>
          <a:prstGeom prst="rect">
            <a:avLst/>
          </a:prstGeom>
          <a:noFill/>
          <a:ln w="9525">
            <a:noFill/>
            <a:miter lim="800000"/>
            <a:headEnd/>
            <a:tailEnd/>
          </a:ln>
        </p:spPr>
        <p:txBody>
          <a:bodyPr wrap="none">
            <a:spAutoFit/>
          </a:bodyPr>
          <a:lstStyle/>
          <a:p>
            <a:r>
              <a:rPr lang="it-IT" sz="3200" b="1">
                <a:solidFill>
                  <a:srgbClr val="005452"/>
                </a:solidFill>
              </a:rPr>
              <a:t>A Li</a:t>
            </a:r>
          </a:p>
        </p:txBody>
      </p:sp>
      <p:sp>
        <p:nvSpPr>
          <p:cNvPr id="17416" name="Text Box 10"/>
          <p:cNvSpPr txBox="1">
            <a:spLocks noChangeArrowheads="1"/>
          </p:cNvSpPr>
          <p:nvPr/>
        </p:nvSpPr>
        <p:spPr bwMode="auto">
          <a:xfrm>
            <a:off x="7667625" y="1989138"/>
            <a:ext cx="1154113" cy="579437"/>
          </a:xfrm>
          <a:prstGeom prst="rect">
            <a:avLst/>
          </a:prstGeom>
          <a:noFill/>
          <a:ln w="9525">
            <a:noFill/>
            <a:miter lim="800000"/>
            <a:headEnd/>
            <a:tailEnd/>
          </a:ln>
        </p:spPr>
        <p:txBody>
          <a:bodyPr wrap="none">
            <a:spAutoFit/>
          </a:bodyPr>
          <a:lstStyle/>
          <a:p>
            <a:r>
              <a:rPr lang="it-IT" sz="3200" b="1">
                <a:solidFill>
                  <a:srgbClr val="0066FF"/>
                </a:solidFill>
              </a:rPr>
              <a:t>A Ma</a:t>
            </a:r>
          </a:p>
        </p:txBody>
      </p:sp>
      <p:sp>
        <p:nvSpPr>
          <p:cNvPr id="17417" name="Text Box 11"/>
          <p:cNvSpPr txBox="1">
            <a:spLocks noChangeArrowheads="1"/>
          </p:cNvSpPr>
          <p:nvPr/>
        </p:nvSpPr>
        <p:spPr bwMode="auto">
          <a:xfrm>
            <a:off x="6002338" y="1268413"/>
            <a:ext cx="1651000" cy="579437"/>
          </a:xfrm>
          <a:prstGeom prst="rect">
            <a:avLst/>
          </a:prstGeom>
          <a:noFill/>
          <a:ln w="9525">
            <a:noFill/>
            <a:miter lim="800000"/>
            <a:headEnd/>
            <a:tailEnd/>
          </a:ln>
        </p:spPr>
        <p:txBody>
          <a:bodyPr wrap="none">
            <a:spAutoFit/>
          </a:bodyPr>
          <a:lstStyle/>
          <a:p>
            <a:r>
              <a:rPr lang="it-IT" sz="3200" b="1">
                <a:solidFill>
                  <a:srgbClr val="FF33CC"/>
                </a:solidFill>
              </a:rPr>
              <a:t>A St-So</a:t>
            </a:r>
          </a:p>
        </p:txBody>
      </p:sp>
      <p:sp>
        <p:nvSpPr>
          <p:cNvPr id="17418" name="Text Box 12"/>
          <p:cNvSpPr txBox="1">
            <a:spLocks noChangeArrowheads="1"/>
          </p:cNvSpPr>
          <p:nvPr/>
        </p:nvSpPr>
        <p:spPr bwMode="auto">
          <a:xfrm>
            <a:off x="1609725" y="1125538"/>
            <a:ext cx="1920875" cy="579437"/>
          </a:xfrm>
          <a:prstGeom prst="rect">
            <a:avLst/>
          </a:prstGeom>
          <a:noFill/>
          <a:ln w="9525">
            <a:noFill/>
            <a:miter lim="800000"/>
            <a:headEnd/>
            <a:tailEnd/>
          </a:ln>
        </p:spPr>
        <p:txBody>
          <a:bodyPr wrap="none">
            <a:spAutoFit/>
          </a:bodyPr>
          <a:lstStyle/>
          <a:p>
            <a:r>
              <a:rPr lang="it-IT" sz="3200" b="1">
                <a:solidFill>
                  <a:srgbClr val="E0911E"/>
                </a:solidFill>
              </a:rPr>
              <a:t>A Sc-Tec</a:t>
            </a:r>
          </a:p>
        </p:txBody>
      </p:sp>
      <p:sp>
        <p:nvSpPr>
          <p:cNvPr id="17419" name="Text Box 13"/>
          <p:cNvSpPr txBox="1">
            <a:spLocks noChangeArrowheads="1"/>
          </p:cNvSpPr>
          <p:nvPr/>
        </p:nvSpPr>
        <p:spPr bwMode="auto">
          <a:xfrm>
            <a:off x="323850" y="5084763"/>
            <a:ext cx="8424863" cy="1370012"/>
          </a:xfrm>
          <a:prstGeom prst="rect">
            <a:avLst/>
          </a:prstGeom>
          <a:noFill/>
          <a:ln w="9525">
            <a:noFill/>
            <a:miter lim="800000"/>
            <a:headEnd/>
            <a:tailEnd/>
          </a:ln>
        </p:spPr>
        <p:txBody>
          <a:bodyPr>
            <a:spAutoFit/>
          </a:bodyPr>
          <a:lstStyle/>
          <a:p>
            <a:pPr>
              <a:lnSpc>
                <a:spcPct val="120000"/>
              </a:lnSpc>
            </a:pPr>
            <a:r>
              <a:rPr lang="it-IT" sz="1400">
                <a:solidFill>
                  <a:schemeClr val="accent2"/>
                </a:solidFill>
                <a:latin typeface="Verdana" pitchFamily="34" charset="0"/>
              </a:rPr>
              <a:t>Gli assi si pongono come insiemi di saperi disciplinari e pluridisciplinari, afferenti ad ambiti esperienziali e culturali omogenei, l’</a:t>
            </a:r>
            <a:r>
              <a:rPr lang="it-IT" sz="1400" i="1">
                <a:solidFill>
                  <a:schemeClr val="accent2"/>
                </a:solidFill>
                <a:latin typeface="Verdana" pitchFamily="34" charset="0"/>
              </a:rPr>
              <a:t>asse è</a:t>
            </a:r>
            <a:r>
              <a:rPr lang="it-IT" sz="1400">
                <a:solidFill>
                  <a:schemeClr val="accent2"/>
                </a:solidFill>
                <a:latin typeface="Verdana" pitchFamily="34" charset="0"/>
              </a:rPr>
              <a:t> </a:t>
            </a:r>
            <a:r>
              <a:rPr lang="it-IT" sz="1400" b="1">
                <a:solidFill>
                  <a:schemeClr val="accent2"/>
                </a:solidFill>
                <a:latin typeface="Verdana" pitchFamily="34" charset="0"/>
              </a:rPr>
              <a:t>linea fondamentale di demarcazione di fenomeni culturali</a:t>
            </a:r>
            <a:r>
              <a:rPr lang="it-IT" sz="1400">
                <a:solidFill>
                  <a:schemeClr val="accent2"/>
                </a:solidFill>
                <a:latin typeface="Verdana" pitchFamily="34" charset="0"/>
              </a:rPr>
              <a:t> per la costruzione di competenze tra loro complementari e nella convinzione che tutto il sapere, di cui si sostanzia la cultura di un popolo, possa “</a:t>
            </a:r>
            <a:r>
              <a:rPr lang="it-IT" sz="1400" i="1">
                <a:solidFill>
                  <a:schemeClr val="accent2"/>
                </a:solidFill>
                <a:latin typeface="Verdana" pitchFamily="34" charset="0"/>
              </a:rPr>
              <a:t>ruotare” </a:t>
            </a:r>
            <a:r>
              <a:rPr lang="it-IT" sz="1400">
                <a:solidFill>
                  <a:schemeClr val="accent2"/>
                </a:solidFill>
                <a:latin typeface="Verdana" pitchFamily="34" charset="0"/>
              </a:rPr>
              <a:t>attorno ad essi</a:t>
            </a:r>
          </a:p>
        </p:txBody>
      </p:sp>
      <p:sp>
        <p:nvSpPr>
          <p:cNvPr id="17420" name="AutoShape 14"/>
          <p:cNvSpPr>
            <a:spLocks noChangeArrowheads="1"/>
          </p:cNvSpPr>
          <p:nvPr/>
        </p:nvSpPr>
        <p:spPr bwMode="auto">
          <a:xfrm>
            <a:off x="1836738" y="2349500"/>
            <a:ext cx="431800" cy="358775"/>
          </a:xfrm>
          <a:prstGeom prst="triangle">
            <a:avLst>
              <a:gd name="adj" fmla="val 50000"/>
            </a:avLst>
          </a:prstGeom>
          <a:solidFill>
            <a:srgbClr val="E0911E"/>
          </a:solidFill>
          <a:ln w="9525">
            <a:solidFill>
              <a:schemeClr val="tx1"/>
            </a:solidFill>
            <a:miter lim="800000"/>
            <a:headEnd/>
            <a:tailEnd/>
          </a:ln>
        </p:spPr>
        <p:txBody>
          <a:bodyPr wrap="none" anchor="ctr"/>
          <a:lstStyle/>
          <a:p>
            <a:endParaRPr lang="it-IT"/>
          </a:p>
        </p:txBody>
      </p:sp>
      <p:sp>
        <p:nvSpPr>
          <p:cNvPr id="17421" name="AutoShape 15"/>
          <p:cNvSpPr>
            <a:spLocks noChangeArrowheads="1"/>
          </p:cNvSpPr>
          <p:nvPr/>
        </p:nvSpPr>
        <p:spPr bwMode="auto">
          <a:xfrm>
            <a:off x="2268538" y="2852738"/>
            <a:ext cx="431800" cy="358775"/>
          </a:xfrm>
          <a:prstGeom prst="triangle">
            <a:avLst>
              <a:gd name="adj" fmla="val 50000"/>
            </a:avLst>
          </a:prstGeom>
          <a:solidFill>
            <a:srgbClr val="E0911E"/>
          </a:solidFill>
          <a:ln w="9525">
            <a:solidFill>
              <a:schemeClr val="tx1"/>
            </a:solidFill>
            <a:miter lim="800000"/>
            <a:headEnd/>
            <a:tailEnd/>
          </a:ln>
        </p:spPr>
        <p:txBody>
          <a:bodyPr wrap="none" anchor="ctr"/>
          <a:lstStyle/>
          <a:p>
            <a:endParaRPr lang="it-IT"/>
          </a:p>
        </p:txBody>
      </p:sp>
      <p:sp>
        <p:nvSpPr>
          <p:cNvPr id="17422" name="AutoShape 16"/>
          <p:cNvSpPr>
            <a:spLocks noChangeArrowheads="1"/>
          </p:cNvSpPr>
          <p:nvPr/>
        </p:nvSpPr>
        <p:spPr bwMode="auto">
          <a:xfrm>
            <a:off x="1765300" y="3717925"/>
            <a:ext cx="431800" cy="358775"/>
          </a:xfrm>
          <a:prstGeom prst="triangle">
            <a:avLst>
              <a:gd name="adj" fmla="val 50000"/>
            </a:avLst>
          </a:prstGeom>
          <a:solidFill>
            <a:srgbClr val="E0911E"/>
          </a:solidFill>
          <a:ln w="9525">
            <a:solidFill>
              <a:schemeClr val="tx1"/>
            </a:solidFill>
            <a:miter lim="800000"/>
            <a:headEnd/>
            <a:tailEnd/>
          </a:ln>
        </p:spPr>
        <p:txBody>
          <a:bodyPr wrap="none" anchor="ctr"/>
          <a:lstStyle/>
          <a:p>
            <a:endParaRPr lang="it-IT"/>
          </a:p>
        </p:txBody>
      </p:sp>
      <p:sp>
        <p:nvSpPr>
          <p:cNvPr id="17423" name="AutoShape 17"/>
          <p:cNvSpPr>
            <a:spLocks noChangeArrowheads="1"/>
          </p:cNvSpPr>
          <p:nvPr/>
        </p:nvSpPr>
        <p:spPr bwMode="auto">
          <a:xfrm>
            <a:off x="2989263" y="3500438"/>
            <a:ext cx="431800" cy="358775"/>
          </a:xfrm>
          <a:prstGeom prst="triangle">
            <a:avLst>
              <a:gd name="adj" fmla="val 50000"/>
            </a:avLst>
          </a:prstGeom>
          <a:solidFill>
            <a:srgbClr val="E0911E"/>
          </a:solidFill>
          <a:ln w="9525">
            <a:solidFill>
              <a:schemeClr val="tx1"/>
            </a:solidFill>
            <a:miter lim="800000"/>
            <a:headEnd/>
            <a:tailEnd/>
          </a:ln>
        </p:spPr>
        <p:txBody>
          <a:bodyPr wrap="none" anchor="ctr"/>
          <a:lstStyle/>
          <a:p>
            <a:endParaRPr lang="it-IT"/>
          </a:p>
        </p:txBody>
      </p:sp>
      <p:sp>
        <p:nvSpPr>
          <p:cNvPr id="17424" name="AutoShape 18"/>
          <p:cNvSpPr>
            <a:spLocks noChangeArrowheads="1"/>
          </p:cNvSpPr>
          <p:nvPr/>
        </p:nvSpPr>
        <p:spPr bwMode="auto">
          <a:xfrm>
            <a:off x="4429125" y="2781300"/>
            <a:ext cx="431800" cy="358775"/>
          </a:xfrm>
          <a:prstGeom prst="triangle">
            <a:avLst>
              <a:gd name="adj" fmla="val 50000"/>
            </a:avLst>
          </a:prstGeom>
          <a:gradFill rotWithShape="1">
            <a:gsLst>
              <a:gs pos="0">
                <a:srgbClr val="E0911E"/>
              </a:gs>
              <a:gs pos="100000">
                <a:srgbClr val="FF33CC"/>
              </a:gs>
            </a:gsLst>
            <a:lin ang="0" scaled="1"/>
          </a:gradFill>
          <a:ln w="9525">
            <a:solidFill>
              <a:schemeClr val="tx1"/>
            </a:solidFill>
            <a:miter lim="800000"/>
            <a:headEnd/>
            <a:tailEnd/>
          </a:ln>
        </p:spPr>
        <p:txBody>
          <a:bodyPr wrap="none" anchor="ctr"/>
          <a:lstStyle/>
          <a:p>
            <a:endParaRPr lang="it-IT"/>
          </a:p>
        </p:txBody>
      </p:sp>
      <p:sp>
        <p:nvSpPr>
          <p:cNvPr id="17425" name="AutoShape 19"/>
          <p:cNvSpPr>
            <a:spLocks noChangeArrowheads="1"/>
          </p:cNvSpPr>
          <p:nvPr/>
        </p:nvSpPr>
        <p:spPr bwMode="auto">
          <a:xfrm>
            <a:off x="2916238" y="1989138"/>
            <a:ext cx="431800" cy="358775"/>
          </a:xfrm>
          <a:prstGeom prst="triangle">
            <a:avLst>
              <a:gd name="adj" fmla="val 50000"/>
            </a:avLst>
          </a:prstGeom>
          <a:solidFill>
            <a:srgbClr val="E0911E"/>
          </a:solidFill>
          <a:ln w="9525">
            <a:solidFill>
              <a:schemeClr val="tx1"/>
            </a:solidFill>
            <a:miter lim="800000"/>
            <a:headEnd/>
            <a:tailEnd/>
          </a:ln>
        </p:spPr>
        <p:txBody>
          <a:bodyPr wrap="none" anchor="ctr"/>
          <a:lstStyle/>
          <a:p>
            <a:endParaRPr lang="it-IT"/>
          </a:p>
        </p:txBody>
      </p:sp>
      <p:sp>
        <p:nvSpPr>
          <p:cNvPr id="17426" name="AutoShape 20"/>
          <p:cNvSpPr>
            <a:spLocks noChangeArrowheads="1"/>
          </p:cNvSpPr>
          <p:nvPr/>
        </p:nvSpPr>
        <p:spPr bwMode="auto">
          <a:xfrm>
            <a:off x="5365750" y="3933825"/>
            <a:ext cx="431800" cy="358775"/>
          </a:xfrm>
          <a:prstGeom prst="triangle">
            <a:avLst>
              <a:gd name="adj" fmla="val 50000"/>
            </a:avLst>
          </a:prstGeom>
          <a:solidFill>
            <a:srgbClr val="FF33CC"/>
          </a:solidFill>
          <a:ln w="9525">
            <a:solidFill>
              <a:schemeClr val="tx1"/>
            </a:solidFill>
            <a:miter lim="800000"/>
            <a:headEnd/>
            <a:tailEnd/>
          </a:ln>
        </p:spPr>
        <p:txBody>
          <a:bodyPr wrap="none" anchor="ctr"/>
          <a:lstStyle/>
          <a:p>
            <a:endParaRPr lang="it-IT"/>
          </a:p>
        </p:txBody>
      </p:sp>
      <p:sp>
        <p:nvSpPr>
          <p:cNvPr id="17427" name="AutoShape 21"/>
          <p:cNvSpPr>
            <a:spLocks noChangeArrowheads="1"/>
          </p:cNvSpPr>
          <p:nvPr/>
        </p:nvSpPr>
        <p:spPr bwMode="auto">
          <a:xfrm>
            <a:off x="7092950" y="2420938"/>
            <a:ext cx="431800" cy="358775"/>
          </a:xfrm>
          <a:prstGeom prst="triangle">
            <a:avLst>
              <a:gd name="adj" fmla="val 50000"/>
            </a:avLst>
          </a:prstGeom>
          <a:solidFill>
            <a:srgbClr val="FF33CC"/>
          </a:solidFill>
          <a:ln w="9525">
            <a:solidFill>
              <a:schemeClr val="tx1"/>
            </a:solidFill>
            <a:miter lim="800000"/>
            <a:headEnd/>
            <a:tailEnd/>
          </a:ln>
        </p:spPr>
        <p:txBody>
          <a:bodyPr wrap="none" anchor="ctr"/>
          <a:lstStyle/>
          <a:p>
            <a:endParaRPr lang="it-IT"/>
          </a:p>
        </p:txBody>
      </p:sp>
      <p:sp>
        <p:nvSpPr>
          <p:cNvPr id="17428" name="AutoShape 22"/>
          <p:cNvSpPr>
            <a:spLocks noChangeArrowheads="1"/>
          </p:cNvSpPr>
          <p:nvPr/>
        </p:nvSpPr>
        <p:spPr bwMode="auto">
          <a:xfrm>
            <a:off x="5581650" y="2133600"/>
            <a:ext cx="431800" cy="358775"/>
          </a:xfrm>
          <a:prstGeom prst="triangle">
            <a:avLst>
              <a:gd name="adj" fmla="val 50000"/>
            </a:avLst>
          </a:prstGeom>
          <a:solidFill>
            <a:srgbClr val="FF33CC"/>
          </a:solidFill>
          <a:ln w="9525">
            <a:solidFill>
              <a:schemeClr val="tx1"/>
            </a:solidFill>
            <a:miter lim="800000"/>
            <a:headEnd/>
            <a:tailEnd/>
          </a:ln>
        </p:spPr>
        <p:txBody>
          <a:bodyPr wrap="none" anchor="ctr"/>
          <a:lstStyle/>
          <a:p>
            <a:endParaRPr lang="it-IT"/>
          </a:p>
        </p:txBody>
      </p:sp>
      <p:sp>
        <p:nvSpPr>
          <p:cNvPr id="17429" name="AutoShape 23"/>
          <p:cNvSpPr>
            <a:spLocks noChangeArrowheads="1"/>
          </p:cNvSpPr>
          <p:nvPr/>
        </p:nvSpPr>
        <p:spPr bwMode="auto">
          <a:xfrm>
            <a:off x="6516688" y="4005263"/>
            <a:ext cx="431800" cy="358775"/>
          </a:xfrm>
          <a:prstGeom prst="triangle">
            <a:avLst>
              <a:gd name="adj" fmla="val 50000"/>
            </a:avLst>
          </a:prstGeom>
          <a:solidFill>
            <a:srgbClr val="FF33CC"/>
          </a:solidFill>
          <a:ln w="9525">
            <a:solidFill>
              <a:schemeClr val="tx1"/>
            </a:solidFill>
            <a:miter lim="800000"/>
            <a:headEnd/>
            <a:tailEnd/>
          </a:ln>
        </p:spPr>
        <p:txBody>
          <a:bodyPr wrap="none" anchor="ctr"/>
          <a:lstStyle/>
          <a:p>
            <a:endParaRPr lang="it-IT"/>
          </a:p>
        </p:txBody>
      </p:sp>
      <p:sp>
        <p:nvSpPr>
          <p:cNvPr id="17430" name="AutoShape 24"/>
          <p:cNvSpPr>
            <a:spLocks noChangeArrowheads="1"/>
          </p:cNvSpPr>
          <p:nvPr/>
        </p:nvSpPr>
        <p:spPr bwMode="auto">
          <a:xfrm>
            <a:off x="5581650" y="2781300"/>
            <a:ext cx="431800" cy="358775"/>
          </a:xfrm>
          <a:prstGeom prst="triangle">
            <a:avLst>
              <a:gd name="adj" fmla="val 50000"/>
            </a:avLst>
          </a:prstGeom>
          <a:solidFill>
            <a:srgbClr val="FF33CC"/>
          </a:solidFill>
          <a:ln w="9525">
            <a:solidFill>
              <a:schemeClr val="tx1"/>
            </a:solidFill>
            <a:miter lim="800000"/>
            <a:headEnd/>
            <a:tailEnd/>
          </a:ln>
        </p:spPr>
        <p:txBody>
          <a:bodyPr wrap="none" anchor="ctr"/>
          <a:lstStyle/>
          <a:p>
            <a:endParaRPr lang="it-IT"/>
          </a:p>
        </p:txBody>
      </p:sp>
      <p:sp>
        <p:nvSpPr>
          <p:cNvPr id="17431" name="AutoShape 25"/>
          <p:cNvSpPr>
            <a:spLocks noChangeArrowheads="1"/>
          </p:cNvSpPr>
          <p:nvPr/>
        </p:nvSpPr>
        <p:spPr bwMode="auto">
          <a:xfrm>
            <a:off x="5437188" y="1412875"/>
            <a:ext cx="431800" cy="358775"/>
          </a:xfrm>
          <a:prstGeom prst="triangle">
            <a:avLst>
              <a:gd name="adj" fmla="val 50000"/>
            </a:avLst>
          </a:prstGeom>
          <a:solidFill>
            <a:srgbClr val="FF33CC"/>
          </a:solidFill>
          <a:ln w="9525">
            <a:solidFill>
              <a:schemeClr val="tx1"/>
            </a:solidFill>
            <a:miter lim="800000"/>
            <a:headEnd/>
            <a:tailEnd/>
          </a:ln>
        </p:spPr>
        <p:txBody>
          <a:bodyPr wrap="none" anchor="ctr"/>
          <a:lstStyle/>
          <a:p>
            <a:endParaRPr lang="it-IT"/>
          </a:p>
        </p:txBody>
      </p:sp>
      <p:sp>
        <p:nvSpPr>
          <p:cNvPr id="17432" name="AutoShape 26"/>
          <p:cNvSpPr>
            <a:spLocks noChangeArrowheads="1"/>
          </p:cNvSpPr>
          <p:nvPr/>
        </p:nvSpPr>
        <p:spPr bwMode="auto">
          <a:xfrm>
            <a:off x="4429125" y="1412875"/>
            <a:ext cx="431800" cy="358775"/>
          </a:xfrm>
          <a:prstGeom prst="triangle">
            <a:avLst>
              <a:gd name="adj" fmla="val 50000"/>
            </a:avLst>
          </a:prstGeom>
          <a:gradFill rotWithShape="1">
            <a:gsLst>
              <a:gs pos="0">
                <a:srgbClr val="E0911E"/>
              </a:gs>
              <a:gs pos="100000">
                <a:srgbClr val="FF33CC"/>
              </a:gs>
            </a:gsLst>
            <a:lin ang="0" scaled="1"/>
          </a:gradFill>
          <a:ln w="9525">
            <a:solidFill>
              <a:schemeClr val="tx1"/>
            </a:solidFill>
            <a:miter lim="800000"/>
            <a:headEnd/>
            <a:tailEnd/>
          </a:ln>
        </p:spPr>
        <p:txBody>
          <a:bodyPr wrap="none" anchor="ctr"/>
          <a:lstStyle/>
          <a:p>
            <a:endParaRPr lang="it-IT"/>
          </a:p>
        </p:txBody>
      </p:sp>
      <p:sp>
        <p:nvSpPr>
          <p:cNvPr id="17433" name="Oval 27"/>
          <p:cNvSpPr>
            <a:spLocks noChangeArrowheads="1"/>
          </p:cNvSpPr>
          <p:nvPr/>
        </p:nvSpPr>
        <p:spPr bwMode="auto">
          <a:xfrm>
            <a:off x="6950075" y="2852738"/>
            <a:ext cx="1582738" cy="360362"/>
          </a:xfrm>
          <a:prstGeom prst="ellipse">
            <a:avLst/>
          </a:prstGeom>
          <a:solidFill>
            <a:srgbClr val="66CCFF">
              <a:alpha val="61176"/>
            </a:srgbClr>
          </a:solidFill>
          <a:ln w="9525">
            <a:noFill/>
            <a:round/>
            <a:headEnd/>
            <a:tailEnd/>
          </a:ln>
        </p:spPr>
        <p:txBody>
          <a:bodyPr wrap="none" anchor="ctr"/>
          <a:lstStyle/>
          <a:p>
            <a:pPr algn="ctr"/>
            <a:r>
              <a:rPr lang="it-IT"/>
              <a:t>calcolo</a:t>
            </a:r>
          </a:p>
        </p:txBody>
      </p:sp>
      <p:sp>
        <p:nvSpPr>
          <p:cNvPr id="17434" name="Oval 28"/>
          <p:cNvSpPr>
            <a:spLocks noChangeArrowheads="1"/>
          </p:cNvSpPr>
          <p:nvPr/>
        </p:nvSpPr>
        <p:spPr bwMode="auto">
          <a:xfrm>
            <a:off x="5437188" y="2420938"/>
            <a:ext cx="1582737" cy="360362"/>
          </a:xfrm>
          <a:prstGeom prst="ellipse">
            <a:avLst/>
          </a:prstGeom>
          <a:solidFill>
            <a:srgbClr val="66CCFF">
              <a:alpha val="41176"/>
            </a:srgbClr>
          </a:solidFill>
          <a:ln w="9525">
            <a:noFill/>
            <a:round/>
            <a:headEnd/>
            <a:tailEnd/>
          </a:ln>
        </p:spPr>
        <p:txBody>
          <a:bodyPr wrap="none" anchor="ctr"/>
          <a:lstStyle/>
          <a:p>
            <a:pPr algn="ctr"/>
            <a:r>
              <a:rPr lang="it-IT"/>
              <a:t>quantità</a:t>
            </a:r>
          </a:p>
        </p:txBody>
      </p:sp>
      <p:sp>
        <p:nvSpPr>
          <p:cNvPr id="17435" name="Oval 29"/>
          <p:cNvSpPr>
            <a:spLocks noChangeArrowheads="1"/>
          </p:cNvSpPr>
          <p:nvPr/>
        </p:nvSpPr>
        <p:spPr bwMode="auto">
          <a:xfrm>
            <a:off x="3924300" y="3357563"/>
            <a:ext cx="1582738" cy="792162"/>
          </a:xfrm>
          <a:prstGeom prst="ellipse">
            <a:avLst/>
          </a:prstGeom>
          <a:solidFill>
            <a:srgbClr val="66CCFF">
              <a:alpha val="54901"/>
            </a:srgbClr>
          </a:solidFill>
          <a:ln w="9525">
            <a:noFill/>
            <a:round/>
            <a:headEnd/>
            <a:tailEnd/>
          </a:ln>
        </p:spPr>
        <p:txBody>
          <a:bodyPr wrap="none" anchor="ctr"/>
          <a:lstStyle/>
          <a:p>
            <a:pPr algn="ctr"/>
            <a:r>
              <a:rPr lang="it-IT"/>
              <a:t>Relazioni,</a:t>
            </a:r>
          </a:p>
          <a:p>
            <a:pPr algn="ctr"/>
            <a:r>
              <a:rPr lang="it-IT"/>
              <a:t>funzioni</a:t>
            </a:r>
          </a:p>
        </p:txBody>
      </p:sp>
      <p:sp>
        <p:nvSpPr>
          <p:cNvPr id="17436" name="Oval 30"/>
          <p:cNvSpPr>
            <a:spLocks noChangeArrowheads="1"/>
          </p:cNvSpPr>
          <p:nvPr/>
        </p:nvSpPr>
        <p:spPr bwMode="auto">
          <a:xfrm>
            <a:off x="2916238" y="2420938"/>
            <a:ext cx="1582737" cy="360362"/>
          </a:xfrm>
          <a:prstGeom prst="ellipse">
            <a:avLst/>
          </a:prstGeom>
          <a:solidFill>
            <a:srgbClr val="66CCFF">
              <a:alpha val="34901"/>
            </a:srgbClr>
          </a:solidFill>
          <a:ln w="9525">
            <a:noFill/>
            <a:round/>
            <a:headEnd/>
            <a:tailEnd/>
          </a:ln>
        </p:spPr>
        <p:txBody>
          <a:bodyPr wrap="none" anchor="ctr"/>
          <a:lstStyle/>
          <a:p>
            <a:pPr algn="ctr"/>
            <a:r>
              <a:rPr lang="it-IT"/>
              <a:t>modelli</a:t>
            </a:r>
          </a:p>
        </p:txBody>
      </p:sp>
      <p:sp>
        <p:nvSpPr>
          <p:cNvPr id="17437" name="Oval 31"/>
          <p:cNvSpPr>
            <a:spLocks noChangeArrowheads="1"/>
          </p:cNvSpPr>
          <p:nvPr/>
        </p:nvSpPr>
        <p:spPr bwMode="auto">
          <a:xfrm>
            <a:off x="3781425" y="1989138"/>
            <a:ext cx="1582738" cy="360362"/>
          </a:xfrm>
          <a:prstGeom prst="ellipse">
            <a:avLst/>
          </a:prstGeom>
          <a:solidFill>
            <a:srgbClr val="66CCFF">
              <a:alpha val="41960"/>
            </a:srgbClr>
          </a:solidFill>
          <a:ln w="9525">
            <a:noFill/>
            <a:round/>
            <a:headEnd/>
            <a:tailEnd/>
          </a:ln>
        </p:spPr>
        <p:txBody>
          <a:bodyPr wrap="none" anchor="ctr"/>
          <a:lstStyle/>
          <a:p>
            <a:pPr algn="ctr"/>
            <a:r>
              <a:rPr lang="it-IT"/>
              <a:t>strutture</a:t>
            </a:r>
          </a:p>
        </p:txBody>
      </p:sp>
      <p:sp>
        <p:nvSpPr>
          <p:cNvPr id="17438" name="Oval 32"/>
          <p:cNvSpPr>
            <a:spLocks noChangeArrowheads="1"/>
          </p:cNvSpPr>
          <p:nvPr/>
        </p:nvSpPr>
        <p:spPr bwMode="auto">
          <a:xfrm>
            <a:off x="1981200" y="4292600"/>
            <a:ext cx="1582738" cy="360363"/>
          </a:xfrm>
          <a:prstGeom prst="ellipse">
            <a:avLst/>
          </a:prstGeom>
          <a:solidFill>
            <a:srgbClr val="00CC99">
              <a:alpha val="41960"/>
            </a:srgbClr>
          </a:solidFill>
          <a:ln w="9525">
            <a:noFill/>
            <a:round/>
            <a:headEnd/>
            <a:tailEnd/>
          </a:ln>
        </p:spPr>
        <p:txBody>
          <a:bodyPr wrap="none" anchor="ctr"/>
          <a:lstStyle/>
          <a:p>
            <a:pPr algn="ctr"/>
            <a:r>
              <a:rPr lang="it-IT"/>
              <a:t>codici</a:t>
            </a:r>
          </a:p>
        </p:txBody>
      </p:sp>
      <p:sp>
        <p:nvSpPr>
          <p:cNvPr id="17439" name="Oval 33"/>
          <p:cNvSpPr>
            <a:spLocks noChangeArrowheads="1"/>
          </p:cNvSpPr>
          <p:nvPr/>
        </p:nvSpPr>
        <p:spPr bwMode="auto">
          <a:xfrm>
            <a:off x="5653088" y="3429000"/>
            <a:ext cx="1582737" cy="360363"/>
          </a:xfrm>
          <a:prstGeom prst="ellipse">
            <a:avLst/>
          </a:prstGeom>
          <a:solidFill>
            <a:srgbClr val="00CC99">
              <a:alpha val="41960"/>
            </a:srgbClr>
          </a:solidFill>
          <a:ln w="9525">
            <a:noFill/>
            <a:round/>
            <a:headEnd/>
            <a:tailEnd/>
          </a:ln>
        </p:spPr>
        <p:txBody>
          <a:bodyPr wrap="none" anchor="ctr"/>
          <a:lstStyle/>
          <a:p>
            <a:pPr algn="ctr"/>
            <a:r>
              <a:rPr lang="it-IT"/>
              <a:t>narrazioni</a:t>
            </a:r>
          </a:p>
        </p:txBody>
      </p:sp>
      <p:sp>
        <p:nvSpPr>
          <p:cNvPr id="17440" name="Oval 34"/>
          <p:cNvSpPr>
            <a:spLocks noChangeArrowheads="1"/>
          </p:cNvSpPr>
          <p:nvPr/>
        </p:nvSpPr>
        <p:spPr bwMode="auto">
          <a:xfrm>
            <a:off x="1260475" y="1989138"/>
            <a:ext cx="1582738" cy="360362"/>
          </a:xfrm>
          <a:prstGeom prst="ellipse">
            <a:avLst/>
          </a:prstGeom>
          <a:solidFill>
            <a:srgbClr val="00CC99">
              <a:alpha val="41960"/>
            </a:srgbClr>
          </a:solidFill>
          <a:ln w="9525">
            <a:noFill/>
            <a:round/>
            <a:headEnd/>
            <a:tailEnd/>
          </a:ln>
        </p:spPr>
        <p:txBody>
          <a:bodyPr wrap="none" anchor="ctr"/>
          <a:lstStyle/>
          <a:p>
            <a:pPr algn="ctr"/>
            <a:r>
              <a:rPr lang="it-IT"/>
              <a:t>concetti</a:t>
            </a:r>
          </a:p>
        </p:txBody>
      </p:sp>
      <p:sp>
        <p:nvSpPr>
          <p:cNvPr id="17441" name="Oval 35"/>
          <p:cNvSpPr>
            <a:spLocks noChangeArrowheads="1"/>
          </p:cNvSpPr>
          <p:nvPr/>
        </p:nvSpPr>
        <p:spPr bwMode="auto">
          <a:xfrm>
            <a:off x="1549400" y="3357563"/>
            <a:ext cx="1582738" cy="360362"/>
          </a:xfrm>
          <a:prstGeom prst="ellipse">
            <a:avLst/>
          </a:prstGeom>
          <a:solidFill>
            <a:srgbClr val="66CCFF">
              <a:alpha val="41176"/>
            </a:srgbClr>
          </a:solidFill>
          <a:ln w="9525">
            <a:noFill/>
            <a:round/>
            <a:headEnd/>
            <a:tailEnd/>
          </a:ln>
        </p:spPr>
        <p:txBody>
          <a:bodyPr wrap="none" anchor="ctr"/>
          <a:lstStyle/>
          <a:p>
            <a:pPr algn="ctr"/>
            <a:r>
              <a:rPr lang="it-IT"/>
              <a:t>processi</a:t>
            </a:r>
          </a:p>
        </p:txBody>
      </p:sp>
      <p:sp>
        <p:nvSpPr>
          <p:cNvPr id="17442" name="Oval 36"/>
          <p:cNvSpPr>
            <a:spLocks noChangeArrowheads="1"/>
          </p:cNvSpPr>
          <p:nvPr/>
        </p:nvSpPr>
        <p:spPr bwMode="auto">
          <a:xfrm>
            <a:off x="2700338" y="2852738"/>
            <a:ext cx="1582737" cy="360362"/>
          </a:xfrm>
          <a:prstGeom prst="ellipse">
            <a:avLst/>
          </a:prstGeom>
          <a:solidFill>
            <a:srgbClr val="00CC99">
              <a:alpha val="41960"/>
            </a:srgbClr>
          </a:solidFill>
          <a:ln w="9525">
            <a:noFill/>
            <a:round/>
            <a:headEnd/>
            <a:tailEnd/>
          </a:ln>
        </p:spPr>
        <p:txBody>
          <a:bodyPr wrap="none" anchor="ctr"/>
          <a:lstStyle/>
          <a:p>
            <a:pPr algn="ctr"/>
            <a:r>
              <a:rPr lang="it-IT"/>
              <a:t>descrizioni</a:t>
            </a:r>
          </a:p>
        </p:txBody>
      </p:sp>
      <p:sp>
        <p:nvSpPr>
          <p:cNvPr id="37" name="Rombo 36">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1"/>
          <p:cNvSpPr>
            <a:spLocks noChangeArrowheads="1"/>
          </p:cNvSpPr>
          <p:nvPr/>
        </p:nvSpPr>
        <p:spPr bwMode="auto">
          <a:xfrm>
            <a:off x="0" y="0"/>
            <a:ext cx="9144000" cy="6858000"/>
          </a:xfrm>
          <a:prstGeom prst="rect">
            <a:avLst/>
          </a:prstGeom>
          <a:gradFill rotWithShape="1">
            <a:gsLst>
              <a:gs pos="0">
                <a:srgbClr val="FFFF99">
                  <a:alpha val="3000"/>
                </a:srgbClr>
              </a:gs>
              <a:gs pos="100000">
                <a:schemeClr val="hlink">
                  <a:alpha val="32001"/>
                </a:schemeClr>
              </a:gs>
            </a:gsLst>
            <a:lin ang="5400000" scaled="1"/>
          </a:gradFill>
          <a:ln w="123825">
            <a:solidFill>
              <a:srgbClr val="009999">
                <a:alpha val="58038"/>
              </a:srgbClr>
            </a:solidFill>
            <a:miter lim="800000"/>
            <a:headEnd/>
            <a:tailEnd/>
          </a:ln>
        </p:spPr>
        <p:txBody>
          <a:bodyPr wrap="none" anchor="ctr"/>
          <a:lstStyle/>
          <a:p>
            <a:endParaRPr lang="it-IT"/>
          </a:p>
        </p:txBody>
      </p:sp>
      <p:sp>
        <p:nvSpPr>
          <p:cNvPr id="18435" name="Rectangle 8"/>
          <p:cNvSpPr>
            <a:spLocks noChangeArrowheads="1"/>
          </p:cNvSpPr>
          <p:nvPr/>
        </p:nvSpPr>
        <p:spPr bwMode="auto">
          <a:xfrm>
            <a:off x="250825" y="996950"/>
            <a:ext cx="8713788" cy="5240338"/>
          </a:xfrm>
          <a:prstGeom prst="rect">
            <a:avLst/>
          </a:prstGeom>
          <a:solidFill>
            <a:srgbClr val="66CCFF">
              <a:alpha val="29019"/>
            </a:srgbClr>
          </a:solidFill>
          <a:ln w="76200">
            <a:solidFill>
              <a:srgbClr val="0066FF">
                <a:alpha val="30196"/>
              </a:srgbClr>
            </a:solidFill>
            <a:miter lim="800000"/>
            <a:headEnd/>
            <a:tailEnd/>
          </a:ln>
        </p:spPr>
        <p:txBody>
          <a:bodyPr wrap="none" anchor="ctr"/>
          <a:lstStyle/>
          <a:p>
            <a:pPr algn="ctr"/>
            <a:endParaRPr lang="it-IT"/>
          </a:p>
        </p:txBody>
      </p:sp>
      <p:sp>
        <p:nvSpPr>
          <p:cNvPr id="18436" name="Rectangle 10"/>
          <p:cNvSpPr>
            <a:spLocks noChangeArrowheads="1"/>
          </p:cNvSpPr>
          <p:nvPr/>
        </p:nvSpPr>
        <p:spPr bwMode="auto">
          <a:xfrm>
            <a:off x="468313" y="1196975"/>
            <a:ext cx="5040312" cy="4608513"/>
          </a:xfrm>
          <a:prstGeom prst="rect">
            <a:avLst/>
          </a:prstGeom>
          <a:solidFill>
            <a:srgbClr val="FFFFFF">
              <a:alpha val="63136"/>
            </a:srgbClr>
          </a:solidFill>
          <a:ln w="28575">
            <a:solidFill>
              <a:srgbClr val="FF3300"/>
            </a:solidFill>
            <a:miter lim="800000"/>
            <a:headEnd/>
            <a:tailEnd/>
          </a:ln>
        </p:spPr>
        <p:txBody>
          <a:bodyPr wrap="none" anchor="ctr"/>
          <a:lstStyle/>
          <a:p>
            <a:endParaRPr lang="it-IT"/>
          </a:p>
        </p:txBody>
      </p:sp>
      <p:sp>
        <p:nvSpPr>
          <p:cNvPr id="18437" name="Text Box 12"/>
          <p:cNvSpPr txBox="1">
            <a:spLocks noChangeArrowheads="1"/>
          </p:cNvSpPr>
          <p:nvPr/>
        </p:nvSpPr>
        <p:spPr bwMode="auto">
          <a:xfrm>
            <a:off x="468313" y="1196975"/>
            <a:ext cx="2881312" cy="822325"/>
          </a:xfrm>
          <a:prstGeom prst="rect">
            <a:avLst/>
          </a:prstGeom>
          <a:solidFill>
            <a:srgbClr val="FFFFFF">
              <a:alpha val="50980"/>
            </a:srgbClr>
          </a:solidFill>
          <a:ln w="9525">
            <a:noFill/>
            <a:miter lim="800000"/>
            <a:headEnd/>
            <a:tailEnd/>
          </a:ln>
        </p:spPr>
        <p:txBody>
          <a:bodyPr>
            <a:spAutoFit/>
          </a:bodyPr>
          <a:lstStyle/>
          <a:p>
            <a:r>
              <a:rPr lang="it-IT" sz="2400" b="1">
                <a:solidFill>
                  <a:srgbClr val="EE0000"/>
                </a:solidFill>
              </a:rPr>
              <a:t>Asse scientifico- </a:t>
            </a:r>
          </a:p>
          <a:p>
            <a:r>
              <a:rPr lang="it-IT" sz="2400" b="1">
                <a:solidFill>
                  <a:srgbClr val="EE0000"/>
                </a:solidFill>
              </a:rPr>
              <a:t>tecnologico</a:t>
            </a:r>
          </a:p>
        </p:txBody>
      </p:sp>
      <p:sp>
        <p:nvSpPr>
          <p:cNvPr id="18438" name="WordArt 14"/>
          <p:cNvSpPr>
            <a:spLocks noChangeArrowheads="1" noChangeShapeType="1" noTextEdit="1"/>
          </p:cNvSpPr>
          <p:nvPr/>
        </p:nvSpPr>
        <p:spPr bwMode="auto">
          <a:xfrm>
            <a:off x="5651500" y="1125538"/>
            <a:ext cx="3201988" cy="277812"/>
          </a:xfrm>
          <a:prstGeom prst="rect">
            <a:avLst/>
          </a:prstGeom>
        </p:spPr>
        <p:txBody>
          <a:bodyPr wrap="none" fromWordArt="1">
            <a:prstTxWarp prst="textPlain">
              <a:avLst>
                <a:gd name="adj" fmla="val 50000"/>
              </a:avLst>
            </a:prstTxWarp>
          </a:bodyPr>
          <a:lstStyle/>
          <a:p>
            <a:pPr algn="ctr"/>
            <a:r>
              <a:rPr lang="it-IT" sz="2400" b="1" kern="10">
                <a:ln w="9525">
                  <a:noFill/>
                  <a:round/>
                  <a:headEnd/>
                  <a:tailEnd/>
                </a:ln>
                <a:solidFill>
                  <a:srgbClr val="0066FF"/>
                </a:solidFill>
                <a:latin typeface="Arial"/>
                <a:cs typeface="Arial"/>
              </a:rPr>
              <a:t>Asse matematico</a:t>
            </a:r>
          </a:p>
        </p:txBody>
      </p:sp>
      <p:sp>
        <p:nvSpPr>
          <p:cNvPr id="18439" name="Text Box 17"/>
          <p:cNvSpPr txBox="1">
            <a:spLocks noChangeArrowheads="1"/>
          </p:cNvSpPr>
          <p:nvPr/>
        </p:nvSpPr>
        <p:spPr bwMode="auto">
          <a:xfrm>
            <a:off x="3419475" y="0"/>
            <a:ext cx="5545138" cy="935038"/>
          </a:xfrm>
          <a:prstGeom prst="rect">
            <a:avLst/>
          </a:prstGeom>
          <a:noFill/>
          <a:ln w="9525">
            <a:noFill/>
            <a:miter lim="800000"/>
            <a:headEnd/>
            <a:tailEnd/>
          </a:ln>
        </p:spPr>
        <p:txBody>
          <a:bodyPr>
            <a:spAutoFit/>
          </a:bodyPr>
          <a:lstStyle/>
          <a:p>
            <a:pPr algn="r">
              <a:lnSpc>
                <a:spcPct val="115000"/>
              </a:lnSpc>
            </a:pPr>
            <a:r>
              <a:rPr lang="it-IT" sz="1600" b="1">
                <a:solidFill>
                  <a:srgbClr val="009592"/>
                </a:solidFill>
              </a:rPr>
              <a:t>Notazioni Comunicazione - Codici</a:t>
            </a:r>
          </a:p>
          <a:p>
            <a:pPr algn="r">
              <a:lnSpc>
                <a:spcPct val="115000"/>
              </a:lnSpc>
            </a:pPr>
            <a:r>
              <a:rPr lang="it-IT" sz="1600" b="1">
                <a:solidFill>
                  <a:srgbClr val="009592"/>
                </a:solidFill>
              </a:rPr>
              <a:t>Tipologie testuali - Linguaggi non verbali –</a:t>
            </a:r>
          </a:p>
          <a:p>
            <a:pPr algn="r">
              <a:lnSpc>
                <a:spcPct val="115000"/>
              </a:lnSpc>
            </a:pPr>
            <a:r>
              <a:rPr lang="it-IT" sz="1600" b="1">
                <a:solidFill>
                  <a:srgbClr val="009592"/>
                </a:solidFill>
              </a:rPr>
              <a:t>Simbolismi - iconografie</a:t>
            </a:r>
          </a:p>
        </p:txBody>
      </p:sp>
      <p:sp>
        <p:nvSpPr>
          <p:cNvPr id="18440" name="Text Box 18"/>
          <p:cNvSpPr txBox="1">
            <a:spLocks noChangeArrowheads="1"/>
          </p:cNvSpPr>
          <p:nvPr/>
        </p:nvSpPr>
        <p:spPr bwMode="auto">
          <a:xfrm>
            <a:off x="6516688" y="2060575"/>
            <a:ext cx="2376487" cy="2901950"/>
          </a:xfrm>
          <a:prstGeom prst="rect">
            <a:avLst/>
          </a:prstGeom>
          <a:noFill/>
          <a:ln w="9525">
            <a:noFill/>
            <a:miter lim="800000"/>
            <a:headEnd/>
            <a:tailEnd/>
          </a:ln>
        </p:spPr>
        <p:txBody>
          <a:bodyPr>
            <a:spAutoFit/>
          </a:bodyPr>
          <a:lstStyle/>
          <a:p>
            <a:pPr algn="r">
              <a:lnSpc>
                <a:spcPct val="115000"/>
              </a:lnSpc>
            </a:pPr>
            <a:r>
              <a:rPr lang="it-IT" sz="1600" b="1">
                <a:solidFill>
                  <a:srgbClr val="0066FF"/>
                </a:solidFill>
                <a:latin typeface="Verdana" pitchFamily="34" charset="0"/>
              </a:rPr>
              <a:t>Quantificazioni</a:t>
            </a:r>
          </a:p>
          <a:p>
            <a:pPr algn="r">
              <a:lnSpc>
                <a:spcPct val="115000"/>
              </a:lnSpc>
            </a:pPr>
            <a:r>
              <a:rPr lang="it-IT" sz="1600" b="1">
                <a:solidFill>
                  <a:srgbClr val="0066FF"/>
                </a:solidFill>
                <a:latin typeface="Verdana" pitchFamily="34" charset="0"/>
              </a:rPr>
              <a:t>Calcoli</a:t>
            </a:r>
          </a:p>
          <a:p>
            <a:pPr algn="r">
              <a:lnSpc>
                <a:spcPct val="115000"/>
              </a:lnSpc>
            </a:pPr>
            <a:r>
              <a:rPr lang="it-IT" sz="1600" b="1">
                <a:solidFill>
                  <a:srgbClr val="0066FF"/>
                </a:solidFill>
                <a:latin typeface="Verdana" pitchFamily="34" charset="0"/>
              </a:rPr>
              <a:t>Problemi</a:t>
            </a:r>
          </a:p>
          <a:p>
            <a:pPr algn="r">
              <a:lnSpc>
                <a:spcPct val="115000"/>
              </a:lnSpc>
            </a:pPr>
            <a:r>
              <a:rPr lang="it-IT" sz="1600" b="1">
                <a:solidFill>
                  <a:srgbClr val="0066FF"/>
                </a:solidFill>
                <a:latin typeface="Verdana" pitchFamily="34" charset="0"/>
              </a:rPr>
              <a:t>Rapporti</a:t>
            </a:r>
          </a:p>
          <a:p>
            <a:pPr algn="r">
              <a:lnSpc>
                <a:spcPct val="115000"/>
              </a:lnSpc>
            </a:pPr>
            <a:r>
              <a:rPr lang="it-IT" sz="1600" b="1">
                <a:solidFill>
                  <a:srgbClr val="0066FF"/>
                </a:solidFill>
                <a:latin typeface="Verdana" pitchFamily="34" charset="0"/>
              </a:rPr>
              <a:t>Relazioni</a:t>
            </a:r>
          </a:p>
          <a:p>
            <a:pPr algn="r">
              <a:lnSpc>
                <a:spcPct val="115000"/>
              </a:lnSpc>
            </a:pPr>
            <a:r>
              <a:rPr lang="it-IT" sz="1600" b="1">
                <a:solidFill>
                  <a:srgbClr val="0066FF"/>
                </a:solidFill>
                <a:latin typeface="Verdana" pitchFamily="34" charset="0"/>
              </a:rPr>
              <a:t>Funzioni</a:t>
            </a:r>
          </a:p>
          <a:p>
            <a:pPr algn="r">
              <a:lnSpc>
                <a:spcPct val="115000"/>
              </a:lnSpc>
            </a:pPr>
            <a:r>
              <a:rPr lang="it-IT" sz="1600" b="1">
                <a:solidFill>
                  <a:srgbClr val="0066FF"/>
                </a:solidFill>
                <a:latin typeface="Verdana" pitchFamily="34" charset="0"/>
              </a:rPr>
              <a:t>Rappresentazioni</a:t>
            </a:r>
          </a:p>
          <a:p>
            <a:pPr algn="r">
              <a:lnSpc>
                <a:spcPct val="115000"/>
              </a:lnSpc>
            </a:pPr>
            <a:r>
              <a:rPr lang="it-IT" sz="1600" b="1">
                <a:solidFill>
                  <a:srgbClr val="0066FF"/>
                </a:solidFill>
                <a:latin typeface="Verdana" pitchFamily="34" charset="0"/>
              </a:rPr>
              <a:t>Geometrizzazioni</a:t>
            </a:r>
          </a:p>
          <a:p>
            <a:pPr algn="r">
              <a:lnSpc>
                <a:spcPct val="115000"/>
              </a:lnSpc>
            </a:pPr>
            <a:r>
              <a:rPr lang="it-IT" sz="1600" b="1">
                <a:solidFill>
                  <a:srgbClr val="0066FF"/>
                </a:solidFill>
                <a:latin typeface="Verdana" pitchFamily="34" charset="0"/>
              </a:rPr>
              <a:t>Modelli</a:t>
            </a:r>
          </a:p>
          <a:p>
            <a:pPr algn="r">
              <a:lnSpc>
                <a:spcPct val="115000"/>
              </a:lnSpc>
            </a:pPr>
            <a:endParaRPr lang="it-IT" sz="1600" b="1">
              <a:solidFill>
                <a:srgbClr val="0066FF"/>
              </a:solidFill>
              <a:latin typeface="Verdana" pitchFamily="34" charset="0"/>
            </a:endParaRPr>
          </a:p>
        </p:txBody>
      </p:sp>
      <p:sp>
        <p:nvSpPr>
          <p:cNvPr id="18441" name="Text Box 20"/>
          <p:cNvSpPr txBox="1">
            <a:spLocks noChangeArrowheads="1"/>
          </p:cNvSpPr>
          <p:nvPr/>
        </p:nvSpPr>
        <p:spPr bwMode="auto">
          <a:xfrm>
            <a:off x="539750" y="2060575"/>
            <a:ext cx="2441575" cy="4248150"/>
          </a:xfrm>
          <a:prstGeom prst="rect">
            <a:avLst/>
          </a:prstGeom>
          <a:noFill/>
          <a:ln w="9525">
            <a:noFill/>
            <a:miter lim="800000"/>
            <a:headEnd/>
            <a:tailEnd/>
          </a:ln>
        </p:spPr>
        <p:txBody>
          <a:bodyPr>
            <a:spAutoFit/>
          </a:bodyPr>
          <a:lstStyle/>
          <a:p>
            <a:r>
              <a:rPr lang="it-IT" sz="1600" b="1">
                <a:solidFill>
                  <a:srgbClr val="EE0000"/>
                </a:solidFill>
                <a:latin typeface="Verdana" pitchFamily="34" charset="0"/>
              </a:rPr>
              <a:t>Fenomeni </a:t>
            </a:r>
          </a:p>
          <a:p>
            <a:r>
              <a:rPr lang="it-IT" sz="1600" b="1">
                <a:solidFill>
                  <a:srgbClr val="EE0000"/>
                </a:solidFill>
                <a:latin typeface="Verdana" pitchFamily="34" charset="0"/>
              </a:rPr>
              <a:t>naturali</a:t>
            </a:r>
          </a:p>
          <a:p>
            <a:r>
              <a:rPr lang="it-IT" sz="1600" b="1">
                <a:solidFill>
                  <a:srgbClr val="EE0000"/>
                </a:solidFill>
                <a:latin typeface="Verdana" pitchFamily="34" charset="0"/>
              </a:rPr>
              <a:t>Ambiente</a:t>
            </a:r>
            <a:br>
              <a:rPr lang="it-IT" sz="1600" b="1">
                <a:solidFill>
                  <a:srgbClr val="EE0000"/>
                </a:solidFill>
                <a:latin typeface="Verdana" pitchFamily="34" charset="0"/>
              </a:rPr>
            </a:br>
            <a:r>
              <a:rPr lang="it-IT" sz="1600" b="1">
                <a:solidFill>
                  <a:srgbClr val="EE0000"/>
                </a:solidFill>
                <a:latin typeface="Verdana" pitchFamily="34" charset="0"/>
              </a:rPr>
              <a:t>Ecosistemi</a:t>
            </a:r>
          </a:p>
          <a:p>
            <a:r>
              <a:rPr lang="it-IT" sz="1600" b="1">
                <a:solidFill>
                  <a:srgbClr val="EE0000"/>
                </a:solidFill>
                <a:latin typeface="Verdana" pitchFamily="34" charset="0"/>
              </a:rPr>
              <a:t>Connettività</a:t>
            </a:r>
          </a:p>
          <a:p>
            <a:r>
              <a:rPr lang="it-IT" sz="1600" b="1">
                <a:solidFill>
                  <a:srgbClr val="EE0000"/>
                </a:solidFill>
                <a:latin typeface="Verdana" pitchFamily="34" charset="0"/>
              </a:rPr>
              <a:t>Complessità</a:t>
            </a:r>
          </a:p>
          <a:p>
            <a:endParaRPr lang="it-IT" sz="1600" b="1">
              <a:solidFill>
                <a:srgbClr val="EE0000"/>
              </a:solidFill>
              <a:latin typeface="Verdana" pitchFamily="34" charset="0"/>
            </a:endParaRPr>
          </a:p>
          <a:p>
            <a:r>
              <a:rPr lang="it-IT" sz="1600" b="1">
                <a:solidFill>
                  <a:srgbClr val="EE0000"/>
                </a:solidFill>
                <a:latin typeface="Verdana" pitchFamily="34" charset="0"/>
              </a:rPr>
              <a:t>Risorse</a:t>
            </a:r>
          </a:p>
          <a:p>
            <a:r>
              <a:rPr lang="it-IT" sz="1600" b="1">
                <a:solidFill>
                  <a:srgbClr val="EE0000"/>
                </a:solidFill>
                <a:latin typeface="Verdana" pitchFamily="34" charset="0"/>
              </a:rPr>
              <a:t>Energia/e</a:t>
            </a:r>
          </a:p>
          <a:p>
            <a:endParaRPr lang="it-IT" sz="1600" b="1">
              <a:solidFill>
                <a:srgbClr val="EE0000"/>
              </a:solidFill>
              <a:latin typeface="Verdana" pitchFamily="34" charset="0"/>
            </a:endParaRPr>
          </a:p>
          <a:p>
            <a:r>
              <a:rPr lang="it-IT" sz="1600" b="1">
                <a:solidFill>
                  <a:srgbClr val="EE0000"/>
                </a:solidFill>
                <a:latin typeface="Verdana" pitchFamily="34" charset="0"/>
              </a:rPr>
              <a:t>Corpo e salute</a:t>
            </a:r>
          </a:p>
          <a:p>
            <a:endParaRPr lang="it-IT" sz="1600" b="1">
              <a:solidFill>
                <a:srgbClr val="EE0000"/>
              </a:solidFill>
              <a:latin typeface="Verdana" pitchFamily="34" charset="0"/>
            </a:endParaRPr>
          </a:p>
          <a:p>
            <a:endParaRPr lang="it-IT" sz="1600" b="1">
              <a:solidFill>
                <a:srgbClr val="EE0000"/>
              </a:solidFill>
              <a:latin typeface="Verdana" pitchFamily="34" charset="0"/>
            </a:endParaRPr>
          </a:p>
          <a:p>
            <a:r>
              <a:rPr lang="it-IT" sz="1600" b="1">
                <a:solidFill>
                  <a:srgbClr val="EE0000"/>
                </a:solidFill>
                <a:latin typeface="Verdana" pitchFamily="34" charset="0"/>
              </a:rPr>
              <a:t>Tecnologie</a:t>
            </a:r>
          </a:p>
          <a:p>
            <a:r>
              <a:rPr lang="it-IT" sz="1600" b="1">
                <a:solidFill>
                  <a:srgbClr val="EE0000"/>
                </a:solidFill>
                <a:latin typeface="Verdana" pitchFamily="34" charset="0"/>
              </a:rPr>
              <a:t>E loro impieghi</a:t>
            </a:r>
          </a:p>
          <a:p>
            <a:endParaRPr lang="it-IT" sz="1600" b="1">
              <a:solidFill>
                <a:srgbClr val="EE0000"/>
              </a:solidFill>
              <a:latin typeface="Verdana" pitchFamily="34" charset="0"/>
            </a:endParaRPr>
          </a:p>
          <a:p>
            <a:endParaRPr lang="it-IT" sz="1600" b="1">
              <a:solidFill>
                <a:srgbClr val="EE0000"/>
              </a:solidFill>
              <a:latin typeface="Verdana" pitchFamily="34" charset="0"/>
            </a:endParaRPr>
          </a:p>
        </p:txBody>
      </p:sp>
      <p:sp>
        <p:nvSpPr>
          <p:cNvPr id="18442" name="WordArt 22"/>
          <p:cNvSpPr>
            <a:spLocks noChangeArrowheads="1" noChangeShapeType="1" noTextEdit="1"/>
          </p:cNvSpPr>
          <p:nvPr/>
        </p:nvSpPr>
        <p:spPr bwMode="auto">
          <a:xfrm>
            <a:off x="179388" y="260350"/>
            <a:ext cx="3201987" cy="349250"/>
          </a:xfrm>
          <a:prstGeom prst="rect">
            <a:avLst/>
          </a:prstGeom>
        </p:spPr>
        <p:txBody>
          <a:bodyPr wrap="none" fromWordArt="1">
            <a:prstTxWarp prst="textPlain">
              <a:avLst>
                <a:gd name="adj" fmla="val 50000"/>
              </a:avLst>
            </a:prstTxWarp>
          </a:bodyPr>
          <a:lstStyle/>
          <a:p>
            <a:pPr algn="ctr"/>
            <a:r>
              <a:rPr lang="it-IT" sz="2400" b="1" kern="10">
                <a:ln w="9525">
                  <a:noFill/>
                  <a:round/>
                  <a:headEnd/>
                  <a:tailEnd/>
                </a:ln>
                <a:solidFill>
                  <a:srgbClr val="009592"/>
                </a:solidFill>
                <a:latin typeface="Arial"/>
                <a:cs typeface="Arial"/>
              </a:rPr>
              <a:t>Asse linguistico</a:t>
            </a:r>
          </a:p>
        </p:txBody>
      </p:sp>
      <p:sp>
        <p:nvSpPr>
          <p:cNvPr id="18443" name="Rectangle 6"/>
          <p:cNvSpPr>
            <a:spLocks noChangeArrowheads="1"/>
          </p:cNvSpPr>
          <p:nvPr/>
        </p:nvSpPr>
        <p:spPr bwMode="auto">
          <a:xfrm>
            <a:off x="3059113" y="1700213"/>
            <a:ext cx="3313112" cy="4394200"/>
          </a:xfrm>
          <a:prstGeom prst="rect">
            <a:avLst/>
          </a:prstGeom>
          <a:solidFill>
            <a:srgbClr val="FFFFFF">
              <a:alpha val="70195"/>
            </a:srgbClr>
          </a:solidFill>
          <a:ln w="38100">
            <a:solidFill>
              <a:srgbClr val="D60093"/>
            </a:solidFill>
            <a:miter lim="800000"/>
            <a:headEnd/>
            <a:tailEnd/>
          </a:ln>
        </p:spPr>
        <p:txBody>
          <a:bodyPr wrap="none" anchor="ctr"/>
          <a:lstStyle/>
          <a:p>
            <a:endParaRPr lang="it-IT"/>
          </a:p>
        </p:txBody>
      </p:sp>
      <p:sp>
        <p:nvSpPr>
          <p:cNvPr id="11287" name="Text Box 23"/>
          <p:cNvSpPr txBox="1">
            <a:spLocks noChangeArrowheads="1"/>
          </p:cNvSpPr>
          <p:nvPr/>
        </p:nvSpPr>
        <p:spPr bwMode="auto">
          <a:xfrm>
            <a:off x="3059113" y="1773238"/>
            <a:ext cx="3384550" cy="3879850"/>
          </a:xfrm>
          <a:prstGeom prst="rect">
            <a:avLst/>
          </a:prstGeom>
          <a:noFill/>
          <a:ln w="9525">
            <a:noFill/>
            <a:miter lim="800000"/>
            <a:headEnd/>
            <a:tailEnd/>
          </a:ln>
          <a:effectLst/>
        </p:spPr>
        <p:txBody>
          <a:bodyPr>
            <a:spAutoFit/>
          </a:bodyPr>
          <a:lstStyle/>
          <a:p>
            <a:pPr>
              <a:defRPr/>
            </a:pPr>
            <a:r>
              <a:rPr lang="it-IT" sz="2400" b="1">
                <a:solidFill>
                  <a:srgbClr val="FF33CC"/>
                </a:solidFill>
              </a:rPr>
              <a:t>Asse storico-sociale</a:t>
            </a:r>
            <a:r>
              <a:rPr lang="it-IT">
                <a:solidFill>
                  <a:srgbClr val="FF33CC"/>
                </a:solidFill>
                <a:latin typeface="Verdana" pitchFamily="34" charset="0"/>
              </a:rPr>
              <a:t> </a:t>
            </a:r>
          </a:p>
          <a:p>
            <a:pPr>
              <a:defRPr/>
            </a:pPr>
            <a:endParaRPr lang="it-IT" sz="1600" b="1">
              <a:solidFill>
                <a:srgbClr val="FF33CC"/>
              </a:solidFill>
              <a:latin typeface="Verdana" pitchFamily="34" charset="0"/>
            </a:endParaRPr>
          </a:p>
          <a:p>
            <a:pPr>
              <a:defRPr/>
            </a:pPr>
            <a:r>
              <a:rPr lang="it-IT" sz="1600" b="1">
                <a:solidFill>
                  <a:srgbClr val="FF33CC"/>
                </a:solidFill>
                <a:effectLst>
                  <a:outerShdw blurRad="38100" dist="38100" dir="2700000" algn="tl">
                    <a:srgbClr val="C0C0C0"/>
                  </a:outerShdw>
                </a:effectLst>
                <a:latin typeface="Verdana" pitchFamily="34" charset="0"/>
              </a:rPr>
              <a:t>Spazialità</a:t>
            </a:r>
            <a:r>
              <a:rPr lang="it-IT" sz="1600" b="1">
                <a:solidFill>
                  <a:srgbClr val="FF33CC"/>
                </a:solidFill>
                <a:latin typeface="Verdana" pitchFamily="34" charset="0"/>
              </a:rPr>
              <a:t>, paesaggio</a:t>
            </a:r>
          </a:p>
          <a:p>
            <a:pPr>
              <a:defRPr/>
            </a:pPr>
            <a:r>
              <a:rPr lang="it-IT" sz="1600" b="1">
                <a:solidFill>
                  <a:srgbClr val="FF33CC"/>
                </a:solidFill>
                <a:latin typeface="Verdana" pitchFamily="34" charset="0"/>
              </a:rPr>
              <a:t>Territorio</a:t>
            </a:r>
          </a:p>
          <a:p>
            <a:pPr>
              <a:defRPr/>
            </a:pPr>
            <a:endParaRPr lang="it-IT" sz="1600" b="1">
              <a:solidFill>
                <a:srgbClr val="FF33CC"/>
              </a:solidFill>
              <a:latin typeface="Verdana" pitchFamily="34" charset="0"/>
            </a:endParaRPr>
          </a:p>
          <a:p>
            <a:pPr>
              <a:defRPr/>
            </a:pPr>
            <a:r>
              <a:rPr lang="it-IT" sz="1600" b="1">
                <a:solidFill>
                  <a:srgbClr val="FF33CC"/>
                </a:solidFill>
                <a:effectLst>
                  <a:outerShdw blurRad="38100" dist="38100" dir="2700000" algn="tl">
                    <a:srgbClr val="C0C0C0"/>
                  </a:outerShdw>
                </a:effectLst>
                <a:latin typeface="Verdana" pitchFamily="34" charset="0"/>
              </a:rPr>
              <a:t>Temporalità</a:t>
            </a:r>
          </a:p>
          <a:p>
            <a:pPr>
              <a:defRPr/>
            </a:pPr>
            <a:r>
              <a:rPr lang="it-IT" sz="1600" b="1">
                <a:solidFill>
                  <a:srgbClr val="FF33CC"/>
                </a:solidFill>
                <a:effectLst>
                  <a:outerShdw blurRad="38100" dist="38100" dir="2700000" algn="tl">
                    <a:srgbClr val="C0C0C0"/>
                  </a:outerShdw>
                </a:effectLst>
                <a:latin typeface="Verdana" pitchFamily="34" charset="0"/>
              </a:rPr>
              <a:t>Regole</a:t>
            </a:r>
            <a:r>
              <a:rPr lang="it-IT" sz="1600" b="1">
                <a:solidFill>
                  <a:srgbClr val="FF33CC"/>
                </a:solidFill>
                <a:latin typeface="Verdana" pitchFamily="34" charset="0"/>
              </a:rPr>
              <a:t>, norme, leggi</a:t>
            </a:r>
          </a:p>
          <a:p>
            <a:pPr>
              <a:defRPr/>
            </a:pPr>
            <a:r>
              <a:rPr lang="it-IT" sz="1600" b="1">
                <a:solidFill>
                  <a:srgbClr val="FF33CC"/>
                </a:solidFill>
                <a:latin typeface="Verdana" pitchFamily="34" charset="0"/>
              </a:rPr>
              <a:t>Stato, sovranità</a:t>
            </a:r>
          </a:p>
          <a:p>
            <a:pPr>
              <a:defRPr/>
            </a:pPr>
            <a:endParaRPr lang="it-IT" sz="1600" b="1">
              <a:solidFill>
                <a:srgbClr val="FF33CC"/>
              </a:solidFill>
              <a:latin typeface="Verdana" pitchFamily="34" charset="0"/>
            </a:endParaRPr>
          </a:p>
          <a:p>
            <a:pPr>
              <a:defRPr/>
            </a:pPr>
            <a:r>
              <a:rPr lang="it-IT" sz="1600" b="1">
                <a:solidFill>
                  <a:srgbClr val="FF33CC"/>
                </a:solidFill>
                <a:latin typeface="Verdana" pitchFamily="34" charset="0"/>
              </a:rPr>
              <a:t>Socializzazione</a:t>
            </a:r>
          </a:p>
          <a:p>
            <a:pPr>
              <a:defRPr/>
            </a:pPr>
            <a:r>
              <a:rPr lang="it-IT" sz="1600" b="1">
                <a:solidFill>
                  <a:srgbClr val="FF33CC"/>
                </a:solidFill>
                <a:latin typeface="Verdana" pitchFamily="34" charset="0"/>
              </a:rPr>
              <a:t>Affetti, valori, conoscenza</a:t>
            </a:r>
          </a:p>
          <a:p>
            <a:pPr>
              <a:defRPr/>
            </a:pPr>
            <a:endParaRPr lang="it-IT" sz="1600" b="1">
              <a:solidFill>
                <a:srgbClr val="FF33CC"/>
              </a:solidFill>
              <a:latin typeface="Verdana" pitchFamily="34" charset="0"/>
            </a:endParaRPr>
          </a:p>
          <a:p>
            <a:pPr>
              <a:defRPr/>
            </a:pPr>
            <a:r>
              <a:rPr lang="it-IT" sz="1600" b="1">
                <a:solidFill>
                  <a:srgbClr val="FF33CC"/>
                </a:solidFill>
                <a:latin typeface="Verdana" pitchFamily="34" charset="0"/>
              </a:rPr>
              <a:t>Bisogni, beni</a:t>
            </a:r>
          </a:p>
          <a:p>
            <a:pPr>
              <a:defRPr/>
            </a:pPr>
            <a:r>
              <a:rPr lang="it-IT" sz="1600" b="1">
                <a:solidFill>
                  <a:srgbClr val="FF33CC"/>
                </a:solidFill>
                <a:effectLst>
                  <a:outerShdw blurRad="38100" dist="38100" dir="2700000" algn="tl">
                    <a:srgbClr val="C0C0C0"/>
                  </a:outerShdw>
                </a:effectLst>
                <a:latin typeface="Verdana" pitchFamily="34" charset="0"/>
              </a:rPr>
              <a:t>Produzione, consumo</a:t>
            </a:r>
          </a:p>
          <a:p>
            <a:pPr>
              <a:defRPr/>
            </a:pPr>
            <a:r>
              <a:rPr lang="it-IT" sz="1600" b="1">
                <a:solidFill>
                  <a:srgbClr val="FF33CC"/>
                </a:solidFill>
                <a:latin typeface="Verdana" pitchFamily="34" charset="0"/>
              </a:rPr>
              <a:t>Sviluppo sostenibile</a:t>
            </a:r>
            <a:endParaRPr lang="it-IT" sz="2400" b="1">
              <a:solidFill>
                <a:srgbClr val="FF33CC"/>
              </a:solidFill>
              <a:latin typeface="Verdana" pitchFamily="34" charset="0"/>
            </a:endParaRPr>
          </a:p>
        </p:txBody>
      </p:sp>
      <p:sp>
        <p:nvSpPr>
          <p:cNvPr id="18445" name="Line 25"/>
          <p:cNvSpPr>
            <a:spLocks noChangeShapeType="1"/>
          </p:cNvSpPr>
          <p:nvPr/>
        </p:nvSpPr>
        <p:spPr bwMode="auto">
          <a:xfrm>
            <a:off x="1908175" y="2708275"/>
            <a:ext cx="1008063" cy="0"/>
          </a:xfrm>
          <a:prstGeom prst="line">
            <a:avLst/>
          </a:prstGeom>
          <a:noFill/>
          <a:ln w="9525">
            <a:solidFill>
              <a:schemeClr val="tx1"/>
            </a:solidFill>
            <a:round/>
            <a:headEnd type="triangle" w="med" len="med"/>
            <a:tailEnd type="triangle" w="med" len="med"/>
          </a:ln>
        </p:spPr>
        <p:txBody>
          <a:bodyPr/>
          <a:lstStyle/>
          <a:p>
            <a:endParaRPr lang="it-IT"/>
          </a:p>
        </p:txBody>
      </p:sp>
      <p:sp>
        <p:nvSpPr>
          <p:cNvPr id="18446" name="Line 26"/>
          <p:cNvSpPr>
            <a:spLocks noChangeShapeType="1"/>
          </p:cNvSpPr>
          <p:nvPr/>
        </p:nvSpPr>
        <p:spPr bwMode="auto">
          <a:xfrm>
            <a:off x="1979613" y="5300663"/>
            <a:ext cx="1008062" cy="0"/>
          </a:xfrm>
          <a:prstGeom prst="line">
            <a:avLst/>
          </a:prstGeom>
          <a:noFill/>
          <a:ln w="9525">
            <a:solidFill>
              <a:schemeClr val="tx1"/>
            </a:solidFill>
            <a:round/>
            <a:headEnd type="triangle" w="med" len="med"/>
            <a:tailEnd type="triangle" w="med" len="med"/>
          </a:ln>
        </p:spPr>
        <p:txBody>
          <a:bodyPr/>
          <a:lstStyle/>
          <a:p>
            <a:endParaRPr lang="it-IT"/>
          </a:p>
        </p:txBody>
      </p:sp>
      <p:sp>
        <p:nvSpPr>
          <p:cNvPr id="18447" name="Line 27"/>
          <p:cNvSpPr>
            <a:spLocks noChangeShapeType="1"/>
          </p:cNvSpPr>
          <p:nvPr/>
        </p:nvSpPr>
        <p:spPr bwMode="auto">
          <a:xfrm>
            <a:off x="2051050" y="4581525"/>
            <a:ext cx="1008063" cy="0"/>
          </a:xfrm>
          <a:prstGeom prst="line">
            <a:avLst/>
          </a:prstGeom>
          <a:noFill/>
          <a:ln w="9525">
            <a:solidFill>
              <a:schemeClr val="tx1"/>
            </a:solidFill>
            <a:prstDash val="dash"/>
            <a:round/>
            <a:headEnd type="triangle" w="med" len="med"/>
            <a:tailEnd type="triangle" w="med" len="med"/>
          </a:ln>
        </p:spPr>
        <p:txBody>
          <a:bodyPr/>
          <a:lstStyle/>
          <a:p>
            <a:endParaRPr lang="it-IT"/>
          </a:p>
        </p:txBody>
      </p:sp>
      <p:sp>
        <p:nvSpPr>
          <p:cNvPr id="18448" name="Line 28"/>
          <p:cNvSpPr>
            <a:spLocks noChangeShapeType="1"/>
          </p:cNvSpPr>
          <p:nvPr/>
        </p:nvSpPr>
        <p:spPr bwMode="auto">
          <a:xfrm>
            <a:off x="2124075" y="3357563"/>
            <a:ext cx="935038" cy="0"/>
          </a:xfrm>
          <a:prstGeom prst="line">
            <a:avLst/>
          </a:prstGeom>
          <a:noFill/>
          <a:ln w="9525">
            <a:solidFill>
              <a:schemeClr val="tx1"/>
            </a:solidFill>
            <a:prstDash val="dash"/>
            <a:round/>
            <a:headEnd type="triangle" w="med" len="med"/>
            <a:tailEnd type="triangle" w="med" len="med"/>
          </a:ln>
        </p:spPr>
        <p:txBody>
          <a:bodyPr/>
          <a:lstStyle/>
          <a:p>
            <a:endParaRPr lang="it-IT"/>
          </a:p>
        </p:txBody>
      </p:sp>
      <p:sp>
        <p:nvSpPr>
          <p:cNvPr id="19" name="Rombo 18">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8112" name="Group 288"/>
          <p:cNvGraphicFramePr>
            <a:graphicFrameLocks noGrp="1"/>
          </p:cNvGraphicFramePr>
          <p:nvPr/>
        </p:nvGraphicFramePr>
        <p:xfrm>
          <a:off x="107950" y="0"/>
          <a:ext cx="8856663" cy="6842125"/>
        </p:xfrm>
        <a:graphic>
          <a:graphicData uri="http://schemas.openxmlformats.org/drawingml/2006/table">
            <a:tbl>
              <a:tblPr/>
              <a:tblGrid>
                <a:gridCol w="1957388"/>
                <a:gridCol w="1477962"/>
                <a:gridCol w="1643063"/>
                <a:gridCol w="2135187"/>
                <a:gridCol w="1643063"/>
              </a:tblGrid>
              <a:tr h="855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Verdana" pitchFamily="34" charset="0"/>
                          <a:ea typeface="Times New Roman" pitchFamily="18" charset="0"/>
                          <a:cs typeface="TTE1612350t00"/>
                        </a:rPr>
                        <a:t>Tipologia  testuale</a:t>
                      </a:r>
                      <a:endParaRPr kumimoji="0" lang="it-IT" sz="2000" b="0" i="0" u="none" strike="noStrike" cap="none" normalizeH="0" baseline="0" dirty="0" smtClean="0">
                        <a:ln>
                          <a:noFill/>
                        </a:ln>
                        <a:solidFill>
                          <a:schemeClr val="tx1"/>
                        </a:solidFill>
                        <a:effectLst/>
                        <a:latin typeface="Arial" pitchFamily="34" charset="0"/>
                        <a:ea typeface="Times New Roman" pitchFamily="18" charset="0"/>
                        <a:cs typeface="TTE1612350t0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Ambiti di trattazione</a:t>
                      </a:r>
                      <a:endParaRPr kumimoji="0" lang="it-IT"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Forme di linguaggio, medium impiegabili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Generi testuali</a:t>
                      </a:r>
                      <a:endParaRPr kumimoji="0" lang="it-IT"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Rappresentazioni simboliche, mediatori semiotici per favorire la trasmissione dati.</a:t>
                      </a:r>
                      <a:r>
                        <a:rPr kumimoji="0" lang="it-IT" sz="1400" b="0" i="0" u="none" strike="noStrike" cap="none" normalizeH="0" baseline="0" smtClean="0">
                          <a:ln>
                            <a:noFill/>
                          </a:ln>
                          <a:solidFill>
                            <a:schemeClr val="tx1"/>
                          </a:solidFill>
                          <a:effectLst/>
                          <a:latin typeface="Verdana" pitchFamily="34" charset="0"/>
                          <a:cs typeface="Times New Roman" pitchFamily="18" charset="0"/>
                        </a:rPr>
                        <a:t> </a:t>
                      </a:r>
                      <a:endParaRPr kumimoji="0" lang="it-IT"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Finalità testo</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Testo simbolico – notazionale</a:t>
                      </a:r>
                      <a:endParaRPr kumimoji="0" lang="it-IT" sz="2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FF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Leggi, formule, processi, notazioni operative</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Codici disciplinari </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 numerico, letterale, alfanumerico )</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Espressioni, formule</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Rappresentazioni grafico-simboliche</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Formalizzazione geometrica</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Codificare quantità e operazioni su dati quantitativi</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Operare dimostrazioni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Testo grafico - simbolico </a:t>
                      </a:r>
                      <a:endParaRPr kumimoji="0" lang="it-IT" sz="2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FFA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Rappresentazione simbolica di forme</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Rappresentazione dati quantitativi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Figure geometriche, grafici, diagrammi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Rotazioni, proiezioni, tridimensionalità, traslazioni</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grafici di vario tipo</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Rappresentativa</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simulativa di trasformazioni spaziali</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Relazionante</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Testo normativo, regolativo, istruttivo</a:t>
                      </a:r>
                      <a:endParaRPr kumimoji="0" lang="it-IT" sz="2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Definizione delle fasi di processi regolativi di stati, quantificabili, comparabili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Verbale / scritto </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Audiovisuale</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demo e filmati</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prontuari, ricette, libretti istruzioni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Schemi procedurali, guide anche audiovisuali, illustrazioni, iconismo simbolico a sostegno delle informazioni, essenziale la scansione temporale</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Perlustrazione di campi esperienziali</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Simulazione processi risolutivi in compiti  relativamente semplici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Testo descrittivo, illustrativo, enunciativo</a:t>
                      </a:r>
                      <a:endParaRPr kumimoji="0" lang="it-IT" sz="2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Fenomeni naturali, realtà sociali configurate nello </a:t>
                      </a:r>
                      <a:r>
                        <a:rPr kumimoji="0" lang="it-IT" sz="900" b="1" i="0" u="none" strike="noStrike" cap="none" normalizeH="0" baseline="0" smtClean="0">
                          <a:ln>
                            <a:noFill/>
                          </a:ln>
                          <a:solidFill>
                            <a:srgbClr val="EE0000"/>
                          </a:solidFill>
                          <a:effectLst/>
                          <a:latin typeface="Verdana" pitchFamily="34" charset="0"/>
                          <a:cs typeface="Times New Roman" pitchFamily="18" charset="0"/>
                        </a:rPr>
                        <a:t>spazio</a:t>
                      </a:r>
                      <a:r>
                        <a:rPr kumimoji="0" lang="it-IT" sz="900" b="0" i="0" u="none" strike="noStrike" cap="none" normalizeH="0" baseline="0" smtClean="0">
                          <a:ln>
                            <a:noFill/>
                          </a:ln>
                          <a:solidFill>
                            <a:schemeClr val="tx1"/>
                          </a:solidFill>
                          <a:effectLst/>
                          <a:latin typeface="Verdana" pitchFamily="34" charset="0"/>
                          <a:cs typeface="Times New Roman" pitchFamily="18" charset="0"/>
                        </a:rPr>
                        <a:t>. Descrizione stati e processi ( tempo )</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Verbale/ scritto fotografico, audiovisuale</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protocolli, servizi fotografici, documentari, rassegne, reportages</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Mappe concettuali</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Tabelle categoriali</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Schemi grafico-funzionali</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Commento di filmato</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Analisi foto aerea</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Analisi dipinto, Fisiognomica</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chemeClr val="tx1"/>
                          </a:solidFill>
                          <a:effectLst/>
                          <a:latin typeface="Verdana" pitchFamily="34" charset="0"/>
                          <a:cs typeface="Times New Roman" pitchFamily="18" charset="0"/>
                        </a:rPr>
                        <a:t>Mimetico - realista</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Espressiva</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Perlustrativa</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Indiziaria, Allegorizzante</a:t>
                      </a:r>
                      <a:endParaRPr kumimoji="0" lang="it-IT" sz="1800" b="0" i="0" u="none" strike="noStrike" cap="none" normalizeH="0" baseline="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Simulativa, Sospensiva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Ricostruttiva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Testo espositivo – argomentativo</a:t>
                      </a:r>
                      <a:endParaRPr kumimoji="0" lang="it-IT" sz="2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Fenomeni, problematiche, tematiche, contesti complessi. </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Verbale/ scritto audiovisuale</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Intervista, saggio, articolo, tavola rotonda</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Mappa cognitiva, grafo, , albero, titolazione, paragrafazione, slides in presentazione</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Dimostrazione tesi</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Esemplificazione</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Attualizzazione</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Focalizzazione</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Testo narrativo</a:t>
                      </a:r>
                      <a:endParaRPr kumimoji="0" lang="it-IT" sz="2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Storie, sequenze di eventi scanditi nel </a:t>
                      </a:r>
                      <a:r>
                        <a:rPr kumimoji="0" lang="it-IT" sz="900" b="1" i="0" u="none" strike="noStrike" cap="none" normalizeH="0" baseline="0" smtClean="0">
                          <a:ln>
                            <a:noFill/>
                          </a:ln>
                          <a:solidFill>
                            <a:srgbClr val="EE0000"/>
                          </a:solidFill>
                          <a:effectLst/>
                          <a:latin typeface="Verdana" pitchFamily="34" charset="0"/>
                          <a:cs typeface="Times New Roman" pitchFamily="18" charset="0"/>
                        </a:rPr>
                        <a:t>tempo</a:t>
                      </a:r>
                      <a:endParaRPr kumimoji="0" lang="it-IT" sz="1000" b="0" i="0" u="none" strike="noStrike" cap="none" normalizeH="0" baseline="0" smtClean="0">
                        <a:ln>
                          <a:noFill/>
                        </a:ln>
                        <a:solidFill>
                          <a:srgbClr val="EE0000"/>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Memorie, diari, biografie</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Verbale, scritto, filmico, ipermediale, fumetto… fiaba, mito, telenovela, soap opera, diari, resoconti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Diagrammi di flusso,</a:t>
                      </a:r>
                      <a:br>
                        <a:rPr kumimoji="0" lang="it-IT" sz="900" b="0" i="0" u="none" strike="noStrike" cap="none" normalizeH="0" baseline="0" smtClean="0">
                          <a:ln>
                            <a:noFill/>
                          </a:ln>
                          <a:solidFill>
                            <a:schemeClr val="tx1"/>
                          </a:solidFill>
                          <a:effectLst/>
                          <a:latin typeface="Verdana" pitchFamily="34" charset="0"/>
                          <a:cs typeface="Times New Roman" pitchFamily="18" charset="0"/>
                        </a:rPr>
                      </a:br>
                      <a:r>
                        <a:rPr kumimoji="0" lang="it-IT" sz="900" b="0" i="0" u="none" strike="noStrike" cap="none" normalizeH="0" baseline="0" smtClean="0">
                          <a:ln>
                            <a:noFill/>
                          </a:ln>
                          <a:solidFill>
                            <a:schemeClr val="tx1"/>
                          </a:solidFill>
                          <a:effectLst/>
                          <a:latin typeface="Verdana" pitchFamily="34" charset="0"/>
                          <a:cs typeface="Times New Roman" pitchFamily="18" charset="0"/>
                        </a:rPr>
                        <a:t>Scelta sequenze, intreccio, Sceneggiatura, Dialogo</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Drammatizzazione</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Filmato, simulazione eventi, </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Rappresentazione mimetica, realistica, espressiva, fantastica</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Simulazione di processi e problemi</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Risoluzione conflitti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Verdana" pitchFamily="34" charset="0"/>
                          <a:cs typeface="Times New Roman" pitchFamily="18" charset="0"/>
                        </a:rPr>
                        <a:t>Testo fotografico, iconico, audiovisuale, musicale</a:t>
                      </a:r>
                      <a:endParaRPr kumimoji="0" lang="it-IT" sz="2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6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Realtà riprodotte per mimesi o espresse simbolicamente, </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Immaginario collettivo</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Opere artistiche anche riprodotte, pubblicità, basi musicali, film, spettacoli televisivi e loro palinsesti</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Immagini statiche e in movimento riprodotte tecnologicamente o come manufatti. Impiego strumenti per la creatività artistica e la transcodificazione linguistica</a:t>
                      </a:r>
                      <a:endParaRPr kumimoji="0" lang="it-IT"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Espressiva</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Rappresentativa</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Verdana" pitchFamily="34" charset="0"/>
                          <a:cs typeface="Times New Roman" pitchFamily="18" charset="0"/>
                        </a:rPr>
                        <a:t>Simbolizzante</a:t>
                      </a:r>
                      <a:endParaRPr kumimoji="0" lang="it-IT" sz="1000" b="0" i="0" u="none" strike="noStrike" cap="none" normalizeH="0" baseline="0" smtClean="0">
                        <a:ln>
                          <a:noFill/>
                        </a:ln>
                        <a:solidFill>
                          <a:schemeClr val="tx1"/>
                        </a:solidFill>
                        <a:effectLst/>
                        <a:latin typeface="Verdan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 name="Rombo 59">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23850" y="981075"/>
            <a:ext cx="8497888" cy="5614988"/>
          </a:xfrm>
          <a:prstGeom prst="rect">
            <a:avLst/>
          </a:prstGeom>
          <a:noFill/>
          <a:ln w="9525">
            <a:noFill/>
            <a:miter lim="800000"/>
            <a:headEnd/>
            <a:tailEnd/>
          </a:ln>
        </p:spPr>
        <p:txBody>
          <a:bodyPr>
            <a:spAutoFit/>
          </a:bodyPr>
          <a:lstStyle/>
          <a:p>
            <a:pPr>
              <a:lnSpc>
                <a:spcPct val="120000"/>
              </a:lnSpc>
              <a:spcBef>
                <a:spcPct val="30000"/>
              </a:spcBef>
            </a:pPr>
            <a:r>
              <a:rPr lang="it-IT" sz="2400"/>
              <a:t>“</a:t>
            </a:r>
            <a:r>
              <a:rPr lang="it-IT" sz="2000">
                <a:latin typeface="Verdana" pitchFamily="34" charset="0"/>
              </a:rPr>
              <a:t>Rispetto all’impianto disciplinare dei curricoli si percepisce questa </a:t>
            </a:r>
            <a:r>
              <a:rPr lang="it-IT" sz="2000" b="1">
                <a:latin typeface="Verdana" pitchFamily="34" charset="0"/>
              </a:rPr>
              <a:t>novità</a:t>
            </a:r>
            <a:r>
              <a:rPr lang="it-IT" sz="2000">
                <a:latin typeface="Verdana" pitchFamily="34" charset="0"/>
              </a:rPr>
              <a:t>. </a:t>
            </a:r>
          </a:p>
          <a:p>
            <a:pPr>
              <a:lnSpc>
                <a:spcPct val="120000"/>
              </a:lnSpc>
              <a:spcBef>
                <a:spcPct val="30000"/>
              </a:spcBef>
            </a:pPr>
            <a:r>
              <a:rPr lang="it-IT" sz="2000">
                <a:latin typeface="Verdana" pitchFamily="34" charset="0"/>
              </a:rPr>
              <a:t>E’ come se a </a:t>
            </a:r>
            <a:r>
              <a:rPr lang="it-IT" sz="2000" b="1">
                <a:latin typeface="Verdana" pitchFamily="34" charset="0"/>
              </a:rPr>
              <a:t>modificarsi</a:t>
            </a:r>
            <a:r>
              <a:rPr lang="it-IT" sz="2000">
                <a:latin typeface="Verdana" pitchFamily="34" charset="0"/>
              </a:rPr>
              <a:t> non debba essere il contenuto cognitivo, ma la sua </a:t>
            </a:r>
            <a:r>
              <a:rPr lang="it-IT" sz="2000" b="1">
                <a:latin typeface="Verdana" pitchFamily="34" charset="0"/>
              </a:rPr>
              <a:t>finalizzazione formativa</a:t>
            </a:r>
            <a:r>
              <a:rPr lang="it-IT" sz="2000">
                <a:latin typeface="Verdana" pitchFamily="34" charset="0"/>
              </a:rPr>
              <a:t>, rispondendo</a:t>
            </a:r>
          </a:p>
          <a:p>
            <a:pPr>
              <a:lnSpc>
                <a:spcPct val="120000"/>
              </a:lnSpc>
              <a:spcBef>
                <a:spcPct val="30000"/>
              </a:spcBef>
            </a:pPr>
            <a:r>
              <a:rPr lang="it-IT" sz="2000">
                <a:latin typeface="Verdana" pitchFamily="34" charset="0"/>
              </a:rPr>
              <a:t>a domande non del tipo: hai memorizzato la tal nozione?, </a:t>
            </a:r>
          </a:p>
          <a:p>
            <a:pPr>
              <a:lnSpc>
                <a:spcPct val="120000"/>
              </a:lnSpc>
              <a:spcBef>
                <a:spcPct val="30000"/>
              </a:spcBef>
            </a:pPr>
            <a:r>
              <a:rPr lang="it-IT" sz="2000">
                <a:latin typeface="Verdana" pitchFamily="34" charset="0"/>
              </a:rPr>
              <a:t>ma del tipo: </a:t>
            </a:r>
            <a:r>
              <a:rPr lang="it-IT" sz="2000" b="1">
                <a:latin typeface="Verdana" pitchFamily="34" charset="0"/>
              </a:rPr>
              <a:t>quale competenza,  tra quelle indicate nel documento sugli assi culturali, la mia disciplina concorre ad acquisire e sviluppare? </a:t>
            </a:r>
          </a:p>
          <a:p>
            <a:pPr>
              <a:lnSpc>
                <a:spcPct val="120000"/>
              </a:lnSpc>
              <a:spcBef>
                <a:spcPct val="30000"/>
              </a:spcBef>
            </a:pPr>
            <a:r>
              <a:rPr lang="it-IT" sz="2000">
                <a:latin typeface="Verdana" pitchFamily="34" charset="0"/>
              </a:rPr>
              <a:t>Che in altri termini corrisponde a: </a:t>
            </a:r>
            <a:r>
              <a:rPr lang="it-IT" sz="2000" b="1">
                <a:solidFill>
                  <a:srgbClr val="EE0000"/>
                </a:solidFill>
                <a:latin typeface="Verdana" pitchFamily="34" charset="0"/>
              </a:rPr>
              <a:t>quali conoscenze ed abilità mobilizza l’allievo, quando si trova ad affrontare nella propria vita situazioni complesse</a:t>
            </a:r>
            <a:r>
              <a:rPr lang="it-IT" sz="2000">
                <a:latin typeface="Verdana" pitchFamily="34" charset="0"/>
              </a:rPr>
              <a:t>,  ivi comprese quelle che in cui è implicata la mia disciplina?”</a:t>
            </a:r>
          </a:p>
          <a:p>
            <a:pPr algn="r"/>
            <a:r>
              <a:rPr lang="it-IT" sz="1400"/>
              <a:t/>
            </a:r>
            <a:br>
              <a:rPr lang="it-IT" sz="1400"/>
            </a:br>
            <a:r>
              <a:rPr lang="it-IT" sz="1400"/>
              <a:t>Oreste Scremin - USP di Padova</a:t>
            </a:r>
            <a:endParaRPr lang="it-IT"/>
          </a:p>
          <a:p>
            <a:pPr algn="r"/>
            <a:endParaRPr lang="it-IT"/>
          </a:p>
        </p:txBody>
      </p:sp>
      <p:sp>
        <p:nvSpPr>
          <p:cNvPr id="20483" name="Text Box 6"/>
          <p:cNvSpPr txBox="1">
            <a:spLocks noChangeArrowheads="1"/>
          </p:cNvSpPr>
          <p:nvPr/>
        </p:nvSpPr>
        <p:spPr bwMode="auto">
          <a:xfrm>
            <a:off x="1547813" y="188913"/>
            <a:ext cx="5424487" cy="519112"/>
          </a:xfrm>
          <a:prstGeom prst="rect">
            <a:avLst/>
          </a:prstGeom>
          <a:noFill/>
          <a:ln w="9525">
            <a:noFill/>
            <a:miter lim="800000"/>
            <a:headEnd/>
            <a:tailEnd/>
          </a:ln>
        </p:spPr>
        <p:txBody>
          <a:bodyPr wrap="none">
            <a:spAutoFit/>
          </a:bodyPr>
          <a:lstStyle/>
          <a:p>
            <a:r>
              <a:rPr lang="it-IT" sz="2800" b="1">
                <a:latin typeface="Verdana" pitchFamily="34" charset="0"/>
              </a:rPr>
              <a:t>Discipline ed assi culturali</a:t>
            </a:r>
          </a:p>
        </p:txBody>
      </p:sp>
      <p:sp>
        <p:nvSpPr>
          <p:cNvPr id="6" name="Rombo 5">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8625" y="357188"/>
            <a:ext cx="8391525" cy="7848600"/>
          </a:xfrm>
          <a:prstGeom prst="rect">
            <a:avLst/>
          </a:prstGeom>
          <a:noFill/>
        </p:spPr>
        <p:txBody>
          <a:bodyPr wrap="none">
            <a:spAutoFit/>
          </a:bodyPr>
          <a:lstStyle/>
          <a:p>
            <a:pPr marL="342900" indent="-342900">
              <a:lnSpc>
                <a:spcPct val="150000"/>
              </a:lnSpc>
              <a:buFont typeface="+mj-lt"/>
              <a:buAutoNum type="arabicPeriod"/>
              <a:defRPr/>
            </a:pPr>
            <a:r>
              <a:rPr lang="it-IT" sz="2400" b="1" dirty="0">
                <a:hlinkClick r:id="rId2" action="ppaction://hlinksldjump"/>
              </a:rPr>
              <a:t>Introduzione normativa</a:t>
            </a:r>
            <a:endParaRPr lang="it-IT" sz="2400" b="1" dirty="0"/>
          </a:p>
          <a:p>
            <a:pPr marL="342900" indent="-342900">
              <a:lnSpc>
                <a:spcPct val="150000"/>
              </a:lnSpc>
              <a:buFont typeface="+mj-lt"/>
              <a:buAutoNum type="arabicPeriod"/>
              <a:defRPr/>
            </a:pPr>
            <a:r>
              <a:rPr lang="it-IT" sz="2400" b="1" dirty="0">
                <a:hlinkClick r:id="rId3" action="ppaction://hlinksldjump"/>
              </a:rPr>
              <a:t>Conoscenze, abilità, competenze</a:t>
            </a:r>
            <a:endParaRPr lang="it-IT" sz="2400" b="1" dirty="0"/>
          </a:p>
          <a:p>
            <a:pPr marL="342900" indent="-342900">
              <a:lnSpc>
                <a:spcPct val="150000"/>
              </a:lnSpc>
              <a:buFont typeface="+mj-lt"/>
              <a:buAutoNum type="arabicPeriod"/>
              <a:defRPr/>
            </a:pPr>
            <a:r>
              <a:rPr lang="it-IT" sz="2400" b="1" dirty="0">
                <a:hlinkClick r:id="rId4" action="ppaction://hlinksldjump"/>
              </a:rPr>
              <a:t>Assi culturali</a:t>
            </a:r>
            <a:endParaRPr lang="it-IT" sz="2400" b="1" dirty="0"/>
          </a:p>
          <a:p>
            <a:pPr marL="342900" indent="-342900">
              <a:lnSpc>
                <a:spcPct val="150000"/>
              </a:lnSpc>
              <a:buFont typeface="+mj-lt"/>
              <a:buAutoNum type="arabicPeriod"/>
              <a:defRPr/>
            </a:pPr>
            <a:r>
              <a:rPr lang="it-IT" sz="2400" b="1" dirty="0">
                <a:hlinkClick r:id="rId5" action="ppaction://hlinksldjump"/>
              </a:rPr>
              <a:t>Trasversalità e complementarietà degli assi culturali</a:t>
            </a:r>
            <a:endParaRPr lang="it-IT" sz="2400" b="1" dirty="0"/>
          </a:p>
          <a:p>
            <a:pPr marL="342900" indent="-342900">
              <a:lnSpc>
                <a:spcPct val="150000"/>
              </a:lnSpc>
              <a:buFont typeface="+mj-lt"/>
              <a:buAutoNum type="arabicPeriod"/>
              <a:defRPr/>
            </a:pPr>
            <a:r>
              <a:rPr lang="it-IT" sz="2400" b="1" dirty="0">
                <a:hlinkClick r:id="rId6" action="ppaction://hlinksldjump"/>
              </a:rPr>
              <a:t>Tipologie testuali come mediatori didattici</a:t>
            </a:r>
            <a:endParaRPr lang="it-IT" sz="2400" b="1" dirty="0"/>
          </a:p>
          <a:p>
            <a:pPr marL="342900" indent="-342900">
              <a:lnSpc>
                <a:spcPct val="150000"/>
              </a:lnSpc>
              <a:buFont typeface="+mj-lt"/>
              <a:buAutoNum type="arabicPeriod"/>
              <a:defRPr/>
            </a:pPr>
            <a:r>
              <a:rPr lang="it-IT" sz="2400" b="1" dirty="0">
                <a:hlinkClick r:id="rId7" action="ppaction://hlinksldjump"/>
              </a:rPr>
              <a:t>Discipline e assi culturali</a:t>
            </a:r>
            <a:endParaRPr lang="it-IT" sz="2400" b="1" dirty="0"/>
          </a:p>
          <a:p>
            <a:pPr marL="342900" indent="-342900">
              <a:lnSpc>
                <a:spcPct val="150000"/>
              </a:lnSpc>
              <a:buFont typeface="+mj-lt"/>
              <a:buAutoNum type="arabicPeriod"/>
              <a:defRPr/>
            </a:pPr>
            <a:r>
              <a:rPr lang="it-IT" sz="2400" b="1" dirty="0">
                <a:hlinkClick r:id="rId8" action="ppaction://hlinksldjump"/>
              </a:rPr>
              <a:t>Competenze chiave di cittadinanza</a:t>
            </a:r>
            <a:r>
              <a:rPr lang="it-IT" sz="2400" b="1" dirty="0"/>
              <a:t> - </a:t>
            </a:r>
            <a:r>
              <a:rPr lang="it-IT" sz="2400" b="1" dirty="0">
                <a:hlinkClick r:id="rId9" action="ppaction://hlinksldjump"/>
              </a:rPr>
              <a:t>mappa</a:t>
            </a:r>
            <a:endParaRPr lang="it-IT" sz="2400" b="1" dirty="0"/>
          </a:p>
          <a:p>
            <a:pPr marL="457200" indent="-457200">
              <a:buFont typeface="+mj-lt"/>
              <a:buAutoNum type="arabicPeriod"/>
              <a:defRPr/>
            </a:pPr>
            <a:r>
              <a:rPr lang="it-IT" sz="2400" b="1" dirty="0">
                <a:hlinkClick r:id="rId10" action="ppaction://hlinksldjump"/>
              </a:rPr>
              <a:t>Competenze chiave per l’apprendimento permanente</a:t>
            </a:r>
          </a:p>
          <a:p>
            <a:pPr>
              <a:defRPr/>
            </a:pPr>
            <a:r>
              <a:rPr lang="it-IT" sz="2400" b="1" dirty="0">
                <a:hlinkClick r:id="rId10" action="ppaction://hlinksldjump"/>
              </a:rPr>
              <a:t>quadro di riferimento europeo</a:t>
            </a:r>
            <a:r>
              <a:rPr lang="it-IT" sz="2400" b="1" dirty="0"/>
              <a:t>  - </a:t>
            </a:r>
            <a:r>
              <a:rPr lang="it-IT" sz="2400" b="1" dirty="0">
                <a:hlinkClick r:id="rId11" action="ppaction://hlinksldjump"/>
              </a:rPr>
              <a:t>mappa</a:t>
            </a:r>
            <a:endParaRPr lang="it-IT" sz="2400" b="1" dirty="0"/>
          </a:p>
          <a:p>
            <a:pPr>
              <a:defRPr/>
            </a:pPr>
            <a:endParaRPr lang="it-IT" sz="2400" b="1" dirty="0"/>
          </a:p>
          <a:p>
            <a:pPr marL="457200" indent="-457200">
              <a:buFontTx/>
              <a:buAutoNum type="arabicPeriod" startAt="9"/>
              <a:defRPr/>
            </a:pPr>
            <a:r>
              <a:rPr lang="it-IT" sz="2400" b="1" dirty="0">
                <a:solidFill>
                  <a:schemeClr val="accent1">
                    <a:lumMod val="50000"/>
                  </a:schemeClr>
                </a:solidFill>
                <a:hlinkClick r:id="rId12" action="ppaction://hlinksldjump"/>
              </a:rPr>
              <a:t>Un’applicazione didattica</a:t>
            </a:r>
            <a:endParaRPr lang="it-IT" sz="2400" b="1" dirty="0">
              <a:solidFill>
                <a:schemeClr val="accent1">
                  <a:lumMod val="50000"/>
                </a:schemeClr>
              </a:solidFill>
            </a:endParaRPr>
          </a:p>
          <a:p>
            <a:pPr marL="457200" indent="-457200">
              <a:buFontTx/>
              <a:buAutoNum type="arabicPeriod" startAt="9"/>
              <a:defRPr/>
            </a:pPr>
            <a:r>
              <a:rPr lang="it-IT" sz="2400" b="1" dirty="0">
                <a:solidFill>
                  <a:schemeClr val="accent1">
                    <a:lumMod val="50000"/>
                  </a:schemeClr>
                </a:solidFill>
                <a:hlinkClick r:id="rId13" action="ppaction://hlinksldjump"/>
              </a:rPr>
              <a:t>Una progettazione di istituto sulla base di curricoli </a:t>
            </a:r>
            <a:br>
              <a:rPr lang="it-IT" sz="2400" b="1" dirty="0">
                <a:solidFill>
                  <a:schemeClr val="accent1">
                    <a:lumMod val="50000"/>
                  </a:schemeClr>
                </a:solidFill>
                <a:hlinkClick r:id="rId13" action="ppaction://hlinksldjump"/>
              </a:rPr>
            </a:br>
            <a:r>
              <a:rPr lang="it-IT" sz="2400" b="1" dirty="0">
                <a:solidFill>
                  <a:schemeClr val="accent1">
                    <a:lumMod val="50000"/>
                  </a:schemeClr>
                </a:solidFill>
                <a:hlinkClick r:id="rId13" action="ppaction://hlinksldjump"/>
              </a:rPr>
              <a:t>per competenze</a:t>
            </a:r>
            <a:endParaRPr lang="it-IT" sz="2400" b="1" dirty="0">
              <a:solidFill>
                <a:schemeClr val="accent1">
                  <a:lumMod val="50000"/>
                </a:schemeClr>
              </a:solidFill>
            </a:endParaRPr>
          </a:p>
          <a:p>
            <a:pPr marL="342900" indent="-342900">
              <a:lnSpc>
                <a:spcPct val="150000"/>
              </a:lnSpc>
              <a:buFont typeface="+mj-lt"/>
              <a:buAutoNum type="arabicPeriod"/>
              <a:defRPr/>
            </a:pPr>
            <a:endParaRPr lang="it-IT" sz="2400" b="1" dirty="0"/>
          </a:p>
          <a:p>
            <a:pPr marL="342900" indent="-342900">
              <a:lnSpc>
                <a:spcPct val="150000"/>
              </a:lnSpc>
              <a:buFont typeface="+mj-lt"/>
              <a:buAutoNum type="arabicPeriod"/>
              <a:defRPr/>
            </a:pPr>
            <a:endParaRPr lang="it-IT" sz="2400" b="1" dirty="0"/>
          </a:p>
          <a:p>
            <a:pPr marL="342900" indent="-342900">
              <a:lnSpc>
                <a:spcPct val="150000"/>
              </a:lnSpc>
              <a:buFont typeface="+mj-lt"/>
              <a:buAutoNum type="arabicPeriod"/>
              <a:defRPr/>
            </a:pPr>
            <a:endParaRPr lang="it-IT"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395288" y="1628775"/>
            <a:ext cx="8439150" cy="4587875"/>
          </a:xfrm>
          <a:prstGeom prst="rect">
            <a:avLst/>
          </a:prstGeom>
          <a:noFill/>
          <a:ln w="38100">
            <a:solidFill>
              <a:srgbClr val="009592"/>
            </a:solidFill>
            <a:miter lim="800000"/>
            <a:headEnd/>
            <a:tailEnd/>
          </a:ln>
        </p:spPr>
      </p:pic>
      <p:sp>
        <p:nvSpPr>
          <p:cNvPr id="21507" name="Text Box 5"/>
          <p:cNvSpPr txBox="1">
            <a:spLocks noChangeArrowheads="1"/>
          </p:cNvSpPr>
          <p:nvPr/>
        </p:nvSpPr>
        <p:spPr bwMode="auto">
          <a:xfrm>
            <a:off x="1619250" y="115888"/>
            <a:ext cx="6081713" cy="519112"/>
          </a:xfrm>
          <a:prstGeom prst="rect">
            <a:avLst/>
          </a:prstGeom>
          <a:noFill/>
          <a:ln w="9525">
            <a:noFill/>
            <a:miter lim="800000"/>
            <a:headEnd/>
            <a:tailEnd/>
          </a:ln>
        </p:spPr>
        <p:txBody>
          <a:bodyPr wrap="none">
            <a:spAutoFit/>
          </a:bodyPr>
          <a:lstStyle/>
          <a:p>
            <a:r>
              <a:rPr lang="it-IT" sz="2800" b="1"/>
              <a:t>Competenze chiave di cittadinanza</a:t>
            </a:r>
          </a:p>
        </p:txBody>
      </p:sp>
      <p:sp>
        <p:nvSpPr>
          <p:cNvPr id="21508" name="Text Box 6"/>
          <p:cNvSpPr txBox="1">
            <a:spLocks noChangeArrowheads="1"/>
          </p:cNvSpPr>
          <p:nvPr/>
        </p:nvSpPr>
        <p:spPr bwMode="auto">
          <a:xfrm>
            <a:off x="0" y="692150"/>
            <a:ext cx="9036050" cy="825500"/>
          </a:xfrm>
          <a:prstGeom prst="rect">
            <a:avLst/>
          </a:prstGeom>
          <a:noFill/>
          <a:ln w="9525">
            <a:noFill/>
            <a:miter lim="800000"/>
            <a:headEnd/>
            <a:tailEnd/>
          </a:ln>
        </p:spPr>
        <p:txBody>
          <a:bodyPr>
            <a:spAutoFit/>
          </a:bodyPr>
          <a:lstStyle/>
          <a:p>
            <a:r>
              <a:rPr lang="it-IT" sz="1600">
                <a:latin typeface="Verdana" pitchFamily="34" charset="0"/>
              </a:rPr>
              <a:t>L’elevamento dell’obbligo di istruzione a dieci anni intende favorire il </a:t>
            </a:r>
            <a:r>
              <a:rPr lang="it-IT" sz="1600" b="1">
                <a:latin typeface="Verdana" pitchFamily="34" charset="0"/>
              </a:rPr>
              <a:t>pieno sviluppo della persona</a:t>
            </a:r>
            <a:r>
              <a:rPr lang="it-IT" sz="1600">
                <a:latin typeface="Verdana" pitchFamily="34" charset="0"/>
              </a:rPr>
              <a:t> nella </a:t>
            </a:r>
            <a:r>
              <a:rPr lang="it-IT" sz="1600" b="1">
                <a:latin typeface="Verdana" pitchFamily="34" charset="0"/>
              </a:rPr>
              <a:t>costruzione del sé</a:t>
            </a:r>
            <a:r>
              <a:rPr lang="it-IT" sz="1600">
                <a:latin typeface="Verdana" pitchFamily="34" charset="0"/>
              </a:rPr>
              <a:t>, di corrette e significative relazioni con gli altri e di una </a:t>
            </a:r>
            <a:r>
              <a:rPr lang="it-IT" sz="1600" b="1">
                <a:latin typeface="Verdana" pitchFamily="34" charset="0"/>
              </a:rPr>
              <a:t>positiva interazione con la realtà naturale e sociale</a:t>
            </a:r>
            <a:r>
              <a:rPr lang="it-IT" sz="1600">
                <a:latin typeface="Verdana" pitchFamily="34" charset="0"/>
              </a:rPr>
              <a:t>.</a:t>
            </a:r>
          </a:p>
        </p:txBody>
      </p:sp>
      <p:sp>
        <p:nvSpPr>
          <p:cNvPr id="7" name="Rombo 6">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3" cstate="print"/>
          <a:srcRect/>
          <a:stretch>
            <a:fillRect/>
          </a:stretch>
        </p:blipFill>
        <p:spPr bwMode="auto">
          <a:xfrm>
            <a:off x="395288" y="1484313"/>
            <a:ext cx="8410575" cy="4705350"/>
          </a:xfrm>
          <a:prstGeom prst="rect">
            <a:avLst/>
          </a:prstGeom>
          <a:noFill/>
          <a:ln w="38100">
            <a:solidFill>
              <a:srgbClr val="009592"/>
            </a:solidFill>
            <a:miter lim="800000"/>
            <a:headEnd/>
            <a:tailEnd/>
          </a:ln>
        </p:spPr>
      </p:pic>
      <p:sp>
        <p:nvSpPr>
          <p:cNvPr id="22531" name="Text Box 6"/>
          <p:cNvSpPr txBox="1">
            <a:spLocks noChangeArrowheads="1"/>
          </p:cNvSpPr>
          <p:nvPr/>
        </p:nvSpPr>
        <p:spPr bwMode="auto">
          <a:xfrm>
            <a:off x="1331913" y="476250"/>
            <a:ext cx="6900862" cy="579438"/>
          </a:xfrm>
          <a:prstGeom prst="rect">
            <a:avLst/>
          </a:prstGeom>
          <a:noFill/>
          <a:ln w="9525">
            <a:noFill/>
            <a:miter lim="800000"/>
            <a:headEnd/>
            <a:tailEnd/>
          </a:ln>
        </p:spPr>
        <p:txBody>
          <a:bodyPr wrap="none">
            <a:spAutoFit/>
          </a:bodyPr>
          <a:lstStyle/>
          <a:p>
            <a:r>
              <a:rPr lang="it-IT" sz="3200" b="1"/>
              <a:t>Competenze chiave di cittadinanza</a:t>
            </a:r>
          </a:p>
        </p:txBody>
      </p:sp>
      <p:sp>
        <p:nvSpPr>
          <p:cNvPr id="6" name="Rombo 5">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2"/>
          <p:cNvSpPr>
            <a:spLocks noChangeArrowheads="1"/>
          </p:cNvSpPr>
          <p:nvPr/>
        </p:nvSpPr>
        <p:spPr bwMode="auto">
          <a:xfrm>
            <a:off x="1547813" y="3141663"/>
            <a:ext cx="1008062" cy="384175"/>
          </a:xfrm>
          <a:prstGeom prst="rightArrow">
            <a:avLst>
              <a:gd name="adj1" fmla="val 50000"/>
              <a:gd name="adj2" fmla="val 65599"/>
            </a:avLst>
          </a:prstGeom>
          <a:solidFill>
            <a:srgbClr val="EE0000">
              <a:alpha val="18039"/>
            </a:srgbClr>
          </a:solidFill>
          <a:ln w="9525">
            <a:solidFill>
              <a:srgbClr val="EE0000">
                <a:alpha val="38823"/>
              </a:srgbClr>
            </a:solidFill>
            <a:miter lim="800000"/>
            <a:headEnd/>
            <a:tailEnd/>
          </a:ln>
        </p:spPr>
        <p:txBody>
          <a:bodyPr wrap="none" anchor="ctr"/>
          <a:lstStyle/>
          <a:p>
            <a:endParaRPr lang="it-IT"/>
          </a:p>
        </p:txBody>
      </p:sp>
      <p:pic>
        <p:nvPicPr>
          <p:cNvPr id="23555" name="Picture 4" descr="j0233018"/>
          <p:cNvPicPr>
            <a:picLocks noChangeAspect="1" noChangeArrowheads="1"/>
          </p:cNvPicPr>
          <p:nvPr/>
        </p:nvPicPr>
        <p:blipFill>
          <a:blip r:embed="rId3" cstate="print"/>
          <a:srcRect/>
          <a:stretch>
            <a:fillRect/>
          </a:stretch>
        </p:blipFill>
        <p:spPr bwMode="auto">
          <a:xfrm>
            <a:off x="2411413" y="2060575"/>
            <a:ext cx="1498600" cy="1520825"/>
          </a:xfrm>
          <a:prstGeom prst="rect">
            <a:avLst/>
          </a:prstGeom>
          <a:noFill/>
          <a:ln w="9525">
            <a:noFill/>
            <a:miter lim="800000"/>
            <a:headEnd/>
            <a:tailEnd/>
          </a:ln>
        </p:spPr>
      </p:pic>
      <p:sp>
        <p:nvSpPr>
          <p:cNvPr id="23556" name="Text Box 5"/>
          <p:cNvSpPr txBox="1">
            <a:spLocks noChangeArrowheads="1"/>
          </p:cNvSpPr>
          <p:nvPr/>
        </p:nvSpPr>
        <p:spPr bwMode="auto">
          <a:xfrm>
            <a:off x="2051050" y="3573463"/>
            <a:ext cx="1357313" cy="336550"/>
          </a:xfrm>
          <a:prstGeom prst="rect">
            <a:avLst/>
          </a:prstGeom>
          <a:noFill/>
          <a:ln w="9525">
            <a:noFill/>
            <a:miter lim="800000"/>
            <a:headEnd/>
            <a:tailEnd/>
          </a:ln>
        </p:spPr>
        <p:txBody>
          <a:bodyPr>
            <a:spAutoFit/>
          </a:bodyPr>
          <a:lstStyle/>
          <a:p>
            <a:r>
              <a:rPr lang="it-IT" sz="1600" b="1"/>
              <a:t>Comunicare</a:t>
            </a:r>
          </a:p>
        </p:txBody>
      </p:sp>
      <p:pic>
        <p:nvPicPr>
          <p:cNvPr id="23557" name="Picture 6" descr="j0217698"/>
          <p:cNvPicPr>
            <a:picLocks noChangeAspect="1" noChangeArrowheads="1"/>
          </p:cNvPicPr>
          <p:nvPr/>
        </p:nvPicPr>
        <p:blipFill>
          <a:blip r:embed="rId4" cstate="print"/>
          <a:srcRect/>
          <a:stretch>
            <a:fillRect/>
          </a:stretch>
        </p:blipFill>
        <p:spPr bwMode="auto">
          <a:xfrm>
            <a:off x="1908175" y="5084763"/>
            <a:ext cx="1100138" cy="1066800"/>
          </a:xfrm>
          <a:prstGeom prst="rect">
            <a:avLst/>
          </a:prstGeom>
          <a:noFill/>
          <a:ln w="9525">
            <a:noFill/>
            <a:miter lim="800000"/>
            <a:headEnd/>
            <a:tailEnd/>
          </a:ln>
        </p:spPr>
      </p:pic>
      <p:pic>
        <p:nvPicPr>
          <p:cNvPr id="23558" name="Picture 8" descr="j0195384"/>
          <p:cNvPicPr>
            <a:picLocks noChangeAspect="1" noChangeArrowheads="1"/>
          </p:cNvPicPr>
          <p:nvPr/>
        </p:nvPicPr>
        <p:blipFill>
          <a:blip r:embed="rId5" cstate="print"/>
          <a:srcRect/>
          <a:stretch>
            <a:fillRect/>
          </a:stretch>
        </p:blipFill>
        <p:spPr bwMode="auto">
          <a:xfrm>
            <a:off x="179388" y="2492375"/>
            <a:ext cx="1482725" cy="1512888"/>
          </a:xfrm>
          <a:prstGeom prst="rect">
            <a:avLst/>
          </a:prstGeom>
          <a:noFill/>
          <a:ln w="9525">
            <a:noFill/>
            <a:miter lim="800000"/>
            <a:headEnd/>
            <a:tailEnd/>
          </a:ln>
        </p:spPr>
      </p:pic>
      <p:sp>
        <p:nvSpPr>
          <p:cNvPr id="23559" name="Text Box 9"/>
          <p:cNvSpPr txBox="1">
            <a:spLocks noChangeArrowheads="1"/>
          </p:cNvSpPr>
          <p:nvPr/>
        </p:nvSpPr>
        <p:spPr bwMode="auto">
          <a:xfrm>
            <a:off x="-180975" y="1773238"/>
            <a:ext cx="1944688" cy="581025"/>
          </a:xfrm>
          <a:prstGeom prst="rect">
            <a:avLst/>
          </a:prstGeom>
          <a:noFill/>
          <a:ln w="9525">
            <a:noFill/>
            <a:miter lim="800000"/>
            <a:headEnd/>
            <a:tailEnd/>
          </a:ln>
        </p:spPr>
        <p:txBody>
          <a:bodyPr>
            <a:spAutoFit/>
          </a:bodyPr>
          <a:lstStyle/>
          <a:p>
            <a:pPr algn="ctr"/>
            <a:r>
              <a:rPr lang="it-IT" sz="1600" b="1"/>
              <a:t>Imparare </a:t>
            </a:r>
          </a:p>
          <a:p>
            <a:pPr algn="ctr"/>
            <a:r>
              <a:rPr lang="it-IT" sz="1600" b="1"/>
              <a:t>a imparare</a:t>
            </a:r>
          </a:p>
        </p:txBody>
      </p:sp>
      <p:sp>
        <p:nvSpPr>
          <p:cNvPr id="23560" name="Text Box 10"/>
          <p:cNvSpPr txBox="1">
            <a:spLocks noChangeArrowheads="1"/>
          </p:cNvSpPr>
          <p:nvPr/>
        </p:nvSpPr>
        <p:spPr bwMode="auto">
          <a:xfrm>
            <a:off x="827088" y="6103938"/>
            <a:ext cx="2808287" cy="581025"/>
          </a:xfrm>
          <a:prstGeom prst="rect">
            <a:avLst/>
          </a:prstGeom>
          <a:noFill/>
          <a:ln w="9525">
            <a:noFill/>
            <a:miter lim="800000"/>
            <a:headEnd/>
            <a:tailEnd/>
          </a:ln>
        </p:spPr>
        <p:txBody>
          <a:bodyPr>
            <a:spAutoFit/>
          </a:bodyPr>
          <a:lstStyle/>
          <a:p>
            <a:pPr algn="ctr"/>
            <a:r>
              <a:rPr lang="it-IT" sz="1600" b="1"/>
              <a:t>Acquisire e interpretare</a:t>
            </a:r>
          </a:p>
          <a:p>
            <a:pPr algn="ctr"/>
            <a:r>
              <a:rPr lang="it-IT" sz="1600" b="1"/>
              <a:t>l’informazione</a:t>
            </a:r>
          </a:p>
        </p:txBody>
      </p:sp>
      <p:pic>
        <p:nvPicPr>
          <p:cNvPr id="23561" name="Picture 11" descr="j0291984"/>
          <p:cNvPicPr>
            <a:picLocks noChangeAspect="1" noChangeArrowheads="1"/>
          </p:cNvPicPr>
          <p:nvPr/>
        </p:nvPicPr>
        <p:blipFill>
          <a:blip r:embed="rId6" cstate="print"/>
          <a:srcRect/>
          <a:stretch>
            <a:fillRect/>
          </a:stretch>
        </p:blipFill>
        <p:spPr bwMode="auto">
          <a:xfrm>
            <a:off x="1979613" y="217488"/>
            <a:ext cx="1263650" cy="1338262"/>
          </a:xfrm>
          <a:prstGeom prst="rect">
            <a:avLst/>
          </a:prstGeom>
          <a:solidFill>
            <a:srgbClr val="009999">
              <a:alpha val="18039"/>
            </a:srgbClr>
          </a:solidFill>
          <a:ln w="9525">
            <a:noFill/>
            <a:miter lim="800000"/>
            <a:headEnd/>
            <a:tailEnd/>
          </a:ln>
        </p:spPr>
      </p:pic>
      <p:sp>
        <p:nvSpPr>
          <p:cNvPr id="23562" name="Text Box 12"/>
          <p:cNvSpPr txBox="1">
            <a:spLocks noChangeArrowheads="1"/>
          </p:cNvSpPr>
          <p:nvPr/>
        </p:nvSpPr>
        <p:spPr bwMode="auto">
          <a:xfrm>
            <a:off x="1979613" y="1512888"/>
            <a:ext cx="1200150" cy="336550"/>
          </a:xfrm>
          <a:prstGeom prst="rect">
            <a:avLst/>
          </a:prstGeom>
          <a:noFill/>
          <a:ln w="9525">
            <a:noFill/>
            <a:miter lim="800000"/>
            <a:headEnd/>
            <a:tailEnd/>
          </a:ln>
        </p:spPr>
        <p:txBody>
          <a:bodyPr wrap="none">
            <a:spAutoFit/>
          </a:bodyPr>
          <a:lstStyle/>
          <a:p>
            <a:r>
              <a:rPr lang="it-IT" sz="1600" b="1"/>
              <a:t>Progettare</a:t>
            </a:r>
          </a:p>
        </p:txBody>
      </p:sp>
      <p:pic>
        <p:nvPicPr>
          <p:cNvPr id="23563" name="Picture 13" descr="j0149481"/>
          <p:cNvPicPr>
            <a:picLocks noChangeAspect="1" noChangeArrowheads="1"/>
          </p:cNvPicPr>
          <p:nvPr/>
        </p:nvPicPr>
        <p:blipFill>
          <a:blip r:embed="rId7" cstate="print"/>
          <a:srcRect/>
          <a:stretch>
            <a:fillRect/>
          </a:stretch>
        </p:blipFill>
        <p:spPr bwMode="auto">
          <a:xfrm>
            <a:off x="4716463" y="1773238"/>
            <a:ext cx="1490662" cy="1439862"/>
          </a:xfrm>
          <a:prstGeom prst="rect">
            <a:avLst/>
          </a:prstGeom>
          <a:solidFill>
            <a:srgbClr val="EE0000">
              <a:alpha val="38039"/>
            </a:srgbClr>
          </a:solidFill>
          <a:ln w="9525">
            <a:noFill/>
            <a:miter lim="800000"/>
            <a:headEnd/>
            <a:tailEnd/>
          </a:ln>
        </p:spPr>
      </p:pic>
      <p:sp>
        <p:nvSpPr>
          <p:cNvPr id="23564" name="Text Box 14"/>
          <p:cNvSpPr txBox="1">
            <a:spLocks noChangeArrowheads="1"/>
          </p:cNvSpPr>
          <p:nvPr/>
        </p:nvSpPr>
        <p:spPr bwMode="auto">
          <a:xfrm>
            <a:off x="4643438" y="3141663"/>
            <a:ext cx="2520950" cy="336550"/>
          </a:xfrm>
          <a:prstGeom prst="rect">
            <a:avLst/>
          </a:prstGeom>
          <a:noFill/>
          <a:ln w="9525">
            <a:noFill/>
            <a:miter lim="800000"/>
            <a:headEnd/>
            <a:tailEnd/>
          </a:ln>
        </p:spPr>
        <p:txBody>
          <a:bodyPr>
            <a:spAutoFit/>
          </a:bodyPr>
          <a:lstStyle/>
          <a:p>
            <a:pPr algn="ctr"/>
            <a:r>
              <a:rPr lang="it-IT" sz="1600" b="1"/>
              <a:t>Collaborare</a:t>
            </a:r>
            <a:r>
              <a:rPr lang="it-IT" sz="1400" b="1"/>
              <a:t>, </a:t>
            </a:r>
            <a:r>
              <a:rPr lang="it-IT" sz="1600" b="1"/>
              <a:t>partecipare</a:t>
            </a:r>
          </a:p>
        </p:txBody>
      </p:sp>
      <p:sp>
        <p:nvSpPr>
          <p:cNvPr id="23565" name="Text Box 16"/>
          <p:cNvSpPr txBox="1">
            <a:spLocks noChangeArrowheads="1"/>
          </p:cNvSpPr>
          <p:nvPr/>
        </p:nvSpPr>
        <p:spPr bwMode="auto">
          <a:xfrm>
            <a:off x="6300788" y="1989138"/>
            <a:ext cx="2700337" cy="581025"/>
          </a:xfrm>
          <a:prstGeom prst="rect">
            <a:avLst/>
          </a:prstGeom>
          <a:noFill/>
          <a:ln w="9525">
            <a:noFill/>
            <a:miter lim="800000"/>
            <a:headEnd/>
            <a:tailEnd/>
          </a:ln>
        </p:spPr>
        <p:txBody>
          <a:bodyPr>
            <a:spAutoFit/>
          </a:bodyPr>
          <a:lstStyle/>
          <a:p>
            <a:pPr algn="ctr"/>
            <a:r>
              <a:rPr lang="it-IT" sz="1600" b="1"/>
              <a:t>Agire in modo autonomo e responsabile</a:t>
            </a:r>
          </a:p>
        </p:txBody>
      </p:sp>
      <p:sp>
        <p:nvSpPr>
          <p:cNvPr id="23566" name="Text Box 17"/>
          <p:cNvSpPr txBox="1">
            <a:spLocks noChangeArrowheads="1"/>
          </p:cNvSpPr>
          <p:nvPr/>
        </p:nvSpPr>
        <p:spPr bwMode="auto">
          <a:xfrm>
            <a:off x="6732588" y="4797425"/>
            <a:ext cx="2200275" cy="336550"/>
          </a:xfrm>
          <a:prstGeom prst="rect">
            <a:avLst/>
          </a:prstGeom>
          <a:noFill/>
          <a:ln w="9525">
            <a:noFill/>
            <a:miter lim="800000"/>
            <a:headEnd/>
            <a:tailEnd/>
          </a:ln>
        </p:spPr>
        <p:txBody>
          <a:bodyPr>
            <a:spAutoFit/>
          </a:bodyPr>
          <a:lstStyle/>
          <a:p>
            <a:pPr algn="ctr"/>
            <a:r>
              <a:rPr lang="it-IT" sz="1600" b="1"/>
              <a:t>Risolvere problemi</a:t>
            </a:r>
          </a:p>
        </p:txBody>
      </p:sp>
      <p:sp>
        <p:nvSpPr>
          <p:cNvPr id="23567" name="Text Box 18"/>
          <p:cNvSpPr txBox="1">
            <a:spLocks noChangeArrowheads="1"/>
          </p:cNvSpPr>
          <p:nvPr/>
        </p:nvSpPr>
        <p:spPr bwMode="auto">
          <a:xfrm>
            <a:off x="3276600" y="5013325"/>
            <a:ext cx="2808288" cy="581025"/>
          </a:xfrm>
          <a:prstGeom prst="rect">
            <a:avLst/>
          </a:prstGeom>
          <a:noFill/>
          <a:ln w="9525">
            <a:noFill/>
            <a:miter lim="800000"/>
            <a:headEnd/>
            <a:tailEnd/>
          </a:ln>
        </p:spPr>
        <p:txBody>
          <a:bodyPr>
            <a:spAutoFit/>
          </a:bodyPr>
          <a:lstStyle/>
          <a:p>
            <a:pPr algn="ctr"/>
            <a:r>
              <a:rPr lang="it-IT" sz="1600" b="1"/>
              <a:t>Individuare </a:t>
            </a:r>
            <a:br>
              <a:rPr lang="it-IT" sz="1600" b="1"/>
            </a:br>
            <a:r>
              <a:rPr lang="it-IT" sz="1600" b="1"/>
              <a:t>collegamenti e relazioni</a:t>
            </a:r>
          </a:p>
        </p:txBody>
      </p:sp>
      <p:pic>
        <p:nvPicPr>
          <p:cNvPr id="23568" name="Picture 20"/>
          <p:cNvPicPr>
            <a:picLocks noChangeAspect="1" noChangeArrowheads="1"/>
          </p:cNvPicPr>
          <p:nvPr/>
        </p:nvPicPr>
        <p:blipFill>
          <a:blip r:embed="rId8" cstate="print">
            <a:lum contrast="12000"/>
          </a:blip>
          <a:srcRect/>
          <a:stretch>
            <a:fillRect/>
          </a:stretch>
        </p:blipFill>
        <p:spPr bwMode="auto">
          <a:xfrm>
            <a:off x="7524750" y="3500438"/>
            <a:ext cx="1230313" cy="1230312"/>
          </a:xfrm>
          <a:prstGeom prst="rect">
            <a:avLst/>
          </a:prstGeom>
          <a:noFill/>
          <a:ln w="9525">
            <a:noFill/>
            <a:miter lim="800000"/>
            <a:headEnd/>
            <a:tailEnd/>
          </a:ln>
        </p:spPr>
      </p:pic>
      <p:pic>
        <p:nvPicPr>
          <p:cNvPr id="23569" name="Picture 25" descr="j0299125"/>
          <p:cNvPicPr>
            <a:picLocks noChangeAspect="1" noChangeArrowheads="1"/>
          </p:cNvPicPr>
          <p:nvPr/>
        </p:nvPicPr>
        <p:blipFill>
          <a:blip r:embed="rId9" cstate="print"/>
          <a:srcRect/>
          <a:stretch>
            <a:fillRect/>
          </a:stretch>
        </p:blipFill>
        <p:spPr bwMode="auto">
          <a:xfrm>
            <a:off x="7667625" y="188913"/>
            <a:ext cx="1100138" cy="1804987"/>
          </a:xfrm>
          <a:prstGeom prst="rect">
            <a:avLst/>
          </a:prstGeom>
          <a:noFill/>
          <a:ln w="9525">
            <a:noFill/>
            <a:miter lim="800000"/>
            <a:headEnd/>
            <a:tailEnd/>
          </a:ln>
        </p:spPr>
      </p:pic>
      <p:sp>
        <p:nvSpPr>
          <p:cNvPr id="23570" name="Text Box 26"/>
          <p:cNvSpPr txBox="1">
            <a:spLocks noChangeArrowheads="1"/>
          </p:cNvSpPr>
          <p:nvPr/>
        </p:nvSpPr>
        <p:spPr bwMode="auto">
          <a:xfrm>
            <a:off x="395288" y="5229225"/>
            <a:ext cx="1677987" cy="942975"/>
          </a:xfrm>
          <a:prstGeom prst="rect">
            <a:avLst/>
          </a:prstGeom>
          <a:noFill/>
          <a:ln w="9525">
            <a:noFill/>
            <a:miter lim="800000"/>
            <a:headEnd/>
            <a:tailEnd/>
          </a:ln>
        </p:spPr>
        <p:txBody>
          <a:bodyPr wrap="none">
            <a:spAutoFit/>
          </a:bodyPr>
          <a:lstStyle/>
          <a:p>
            <a:r>
              <a:rPr lang="it-IT" sz="1400" b="1">
                <a:solidFill>
                  <a:srgbClr val="EE0000"/>
                </a:solidFill>
              </a:rPr>
              <a:t>Raccolgo dati</a:t>
            </a:r>
          </a:p>
          <a:p>
            <a:r>
              <a:rPr lang="it-IT" sz="1400" b="1">
                <a:solidFill>
                  <a:srgbClr val="EE0000"/>
                </a:solidFill>
              </a:rPr>
              <a:t>Attendibili? utili ?</a:t>
            </a:r>
          </a:p>
          <a:p>
            <a:r>
              <a:rPr lang="it-IT" sz="1400" b="1">
                <a:solidFill>
                  <a:srgbClr val="EE0000"/>
                </a:solidFill>
              </a:rPr>
              <a:t>Categorizzo</a:t>
            </a:r>
          </a:p>
          <a:p>
            <a:r>
              <a:rPr lang="it-IT" sz="1400" b="1">
                <a:solidFill>
                  <a:srgbClr val="EE0000"/>
                </a:solidFill>
              </a:rPr>
              <a:t>Modellizzo dati</a:t>
            </a:r>
          </a:p>
        </p:txBody>
      </p:sp>
      <p:sp>
        <p:nvSpPr>
          <p:cNvPr id="23571" name="Text Box 27"/>
          <p:cNvSpPr txBox="1">
            <a:spLocks noChangeArrowheads="1"/>
          </p:cNvSpPr>
          <p:nvPr/>
        </p:nvSpPr>
        <p:spPr bwMode="auto">
          <a:xfrm>
            <a:off x="7165975" y="5084763"/>
            <a:ext cx="1758950" cy="1368425"/>
          </a:xfrm>
          <a:prstGeom prst="rect">
            <a:avLst/>
          </a:prstGeom>
          <a:noFill/>
          <a:ln w="9525">
            <a:noFill/>
            <a:miter lim="800000"/>
            <a:headEnd/>
            <a:tailEnd/>
          </a:ln>
        </p:spPr>
        <p:txBody>
          <a:bodyPr wrap="none">
            <a:spAutoFit/>
          </a:bodyPr>
          <a:lstStyle/>
          <a:p>
            <a:r>
              <a:rPr lang="it-IT" sz="1400" b="1">
                <a:solidFill>
                  <a:srgbClr val="EE0000"/>
                </a:solidFill>
              </a:rPr>
              <a:t>Analizzo dati</a:t>
            </a:r>
            <a:br>
              <a:rPr lang="it-IT" sz="1400" b="1">
                <a:solidFill>
                  <a:srgbClr val="EE0000"/>
                </a:solidFill>
              </a:rPr>
            </a:br>
            <a:r>
              <a:rPr lang="it-IT" sz="1400" b="1">
                <a:solidFill>
                  <a:srgbClr val="EE0000"/>
                </a:solidFill>
              </a:rPr>
              <a:t>Includo / escludo</a:t>
            </a:r>
            <a:br>
              <a:rPr lang="it-IT" sz="1400" b="1">
                <a:solidFill>
                  <a:srgbClr val="EE0000"/>
                </a:solidFill>
              </a:rPr>
            </a:br>
            <a:r>
              <a:rPr lang="it-IT" sz="1400" b="1">
                <a:solidFill>
                  <a:srgbClr val="EE0000"/>
                </a:solidFill>
              </a:rPr>
              <a:t>Pongo in relazione</a:t>
            </a:r>
          </a:p>
          <a:p>
            <a:r>
              <a:rPr lang="it-IT" sz="1400" b="1">
                <a:solidFill>
                  <a:srgbClr val="EE0000"/>
                </a:solidFill>
              </a:rPr>
              <a:t>Ipotizzo soluzioni</a:t>
            </a:r>
          </a:p>
          <a:p>
            <a:r>
              <a:rPr lang="it-IT" sz="1400" b="1">
                <a:solidFill>
                  <a:srgbClr val="EE0000"/>
                </a:solidFill>
              </a:rPr>
              <a:t>Verifico</a:t>
            </a:r>
          </a:p>
          <a:p>
            <a:r>
              <a:rPr lang="it-IT" sz="1400" b="1">
                <a:solidFill>
                  <a:srgbClr val="EE0000"/>
                </a:solidFill>
              </a:rPr>
              <a:t>Utilizzo metodi</a:t>
            </a:r>
          </a:p>
        </p:txBody>
      </p:sp>
      <p:sp>
        <p:nvSpPr>
          <p:cNvPr id="23572" name="Line 28"/>
          <p:cNvSpPr>
            <a:spLocks noChangeShapeType="1"/>
          </p:cNvSpPr>
          <p:nvPr/>
        </p:nvSpPr>
        <p:spPr bwMode="auto">
          <a:xfrm>
            <a:off x="2987675" y="5734050"/>
            <a:ext cx="4176713" cy="0"/>
          </a:xfrm>
          <a:prstGeom prst="line">
            <a:avLst/>
          </a:prstGeom>
          <a:noFill/>
          <a:ln w="28575">
            <a:solidFill>
              <a:srgbClr val="EE0000"/>
            </a:solidFill>
            <a:round/>
            <a:headEnd/>
            <a:tailEnd type="triangle" w="med" len="med"/>
          </a:ln>
        </p:spPr>
        <p:txBody>
          <a:bodyPr/>
          <a:lstStyle/>
          <a:p>
            <a:endParaRPr lang="it-IT"/>
          </a:p>
        </p:txBody>
      </p:sp>
      <p:sp>
        <p:nvSpPr>
          <p:cNvPr id="23573" name="Line 29"/>
          <p:cNvSpPr>
            <a:spLocks noChangeShapeType="1"/>
          </p:cNvSpPr>
          <p:nvPr/>
        </p:nvSpPr>
        <p:spPr bwMode="auto">
          <a:xfrm flipV="1">
            <a:off x="4572000" y="5516563"/>
            <a:ext cx="0" cy="215900"/>
          </a:xfrm>
          <a:prstGeom prst="line">
            <a:avLst/>
          </a:prstGeom>
          <a:noFill/>
          <a:ln w="28575">
            <a:solidFill>
              <a:srgbClr val="EE0000"/>
            </a:solidFill>
            <a:round/>
            <a:headEnd/>
            <a:tailEnd/>
          </a:ln>
        </p:spPr>
        <p:txBody>
          <a:bodyPr/>
          <a:lstStyle/>
          <a:p>
            <a:endParaRPr lang="it-IT"/>
          </a:p>
        </p:txBody>
      </p:sp>
      <p:sp>
        <p:nvSpPr>
          <p:cNvPr id="23574" name="Oval 30"/>
          <p:cNvSpPr>
            <a:spLocks noChangeArrowheads="1"/>
          </p:cNvSpPr>
          <p:nvPr/>
        </p:nvSpPr>
        <p:spPr bwMode="auto">
          <a:xfrm>
            <a:off x="4500563" y="5661025"/>
            <a:ext cx="144462" cy="144463"/>
          </a:xfrm>
          <a:prstGeom prst="ellipse">
            <a:avLst/>
          </a:prstGeom>
          <a:solidFill>
            <a:srgbClr val="EE0000"/>
          </a:solidFill>
          <a:ln w="9525">
            <a:solidFill>
              <a:schemeClr val="tx1"/>
            </a:solidFill>
            <a:round/>
            <a:headEnd/>
            <a:tailEnd/>
          </a:ln>
        </p:spPr>
        <p:txBody>
          <a:bodyPr wrap="none" anchor="ctr"/>
          <a:lstStyle/>
          <a:p>
            <a:endParaRPr lang="it-IT"/>
          </a:p>
        </p:txBody>
      </p:sp>
      <p:sp>
        <p:nvSpPr>
          <p:cNvPr id="23575" name="AutoShape 31"/>
          <p:cNvSpPr>
            <a:spLocks noChangeArrowheads="1"/>
          </p:cNvSpPr>
          <p:nvPr/>
        </p:nvSpPr>
        <p:spPr bwMode="auto">
          <a:xfrm rot="4046439">
            <a:off x="611981" y="4436270"/>
            <a:ext cx="1800225" cy="360362"/>
          </a:xfrm>
          <a:prstGeom prst="rightArrow">
            <a:avLst>
              <a:gd name="adj1" fmla="val 50000"/>
              <a:gd name="adj2" fmla="val 124890"/>
            </a:avLst>
          </a:prstGeom>
          <a:solidFill>
            <a:srgbClr val="EE0000">
              <a:alpha val="18039"/>
            </a:srgbClr>
          </a:solidFill>
          <a:ln w="9525">
            <a:solidFill>
              <a:srgbClr val="EE0000">
                <a:alpha val="38823"/>
              </a:srgbClr>
            </a:solidFill>
            <a:miter lim="800000"/>
            <a:headEnd/>
            <a:tailEnd/>
          </a:ln>
        </p:spPr>
        <p:txBody>
          <a:bodyPr wrap="none" anchor="ctr"/>
          <a:lstStyle/>
          <a:p>
            <a:endParaRPr lang="it-IT"/>
          </a:p>
        </p:txBody>
      </p:sp>
      <p:sp>
        <p:nvSpPr>
          <p:cNvPr id="23576" name="AutoShape 33"/>
          <p:cNvSpPr>
            <a:spLocks noChangeArrowheads="1"/>
          </p:cNvSpPr>
          <p:nvPr/>
        </p:nvSpPr>
        <p:spPr bwMode="auto">
          <a:xfrm rot="-3000642">
            <a:off x="1049338" y="1911350"/>
            <a:ext cx="1238250" cy="384175"/>
          </a:xfrm>
          <a:prstGeom prst="rightArrow">
            <a:avLst>
              <a:gd name="adj1" fmla="val 50000"/>
              <a:gd name="adj2" fmla="val 80579"/>
            </a:avLst>
          </a:prstGeom>
          <a:solidFill>
            <a:srgbClr val="FF33CC">
              <a:alpha val="18039"/>
            </a:srgbClr>
          </a:solidFill>
          <a:ln w="9525">
            <a:solidFill>
              <a:srgbClr val="EE0000">
                <a:alpha val="38823"/>
              </a:srgbClr>
            </a:solidFill>
            <a:miter lim="800000"/>
            <a:headEnd/>
            <a:tailEnd/>
          </a:ln>
        </p:spPr>
        <p:txBody>
          <a:bodyPr wrap="none" anchor="ctr"/>
          <a:lstStyle/>
          <a:p>
            <a:endParaRPr lang="it-IT"/>
          </a:p>
        </p:txBody>
      </p:sp>
      <p:sp>
        <p:nvSpPr>
          <p:cNvPr id="23577" name="Text Box 34"/>
          <p:cNvSpPr txBox="1">
            <a:spLocks noChangeArrowheads="1"/>
          </p:cNvSpPr>
          <p:nvPr/>
        </p:nvSpPr>
        <p:spPr bwMode="auto">
          <a:xfrm>
            <a:off x="3779838" y="5734050"/>
            <a:ext cx="2232025" cy="1368425"/>
          </a:xfrm>
          <a:prstGeom prst="rect">
            <a:avLst/>
          </a:prstGeom>
          <a:noFill/>
          <a:ln w="9525">
            <a:noFill/>
            <a:miter lim="800000"/>
            <a:headEnd/>
            <a:tailEnd/>
          </a:ln>
        </p:spPr>
        <p:txBody>
          <a:bodyPr>
            <a:spAutoFit/>
          </a:bodyPr>
          <a:lstStyle/>
          <a:p>
            <a:r>
              <a:rPr lang="it-IT" sz="1400" b="1">
                <a:solidFill>
                  <a:srgbClr val="EE0000"/>
                </a:solidFill>
              </a:rPr>
              <a:t>Rapporto, Sistematizzo</a:t>
            </a:r>
          </a:p>
          <a:p>
            <a:r>
              <a:rPr lang="it-IT" sz="1400" b="1">
                <a:solidFill>
                  <a:srgbClr val="EE0000"/>
                </a:solidFill>
              </a:rPr>
              <a:t>Analogie / differenze</a:t>
            </a:r>
          </a:p>
          <a:p>
            <a:r>
              <a:rPr lang="it-IT" sz="1400" b="1">
                <a:solidFill>
                  <a:srgbClr val="EE0000"/>
                </a:solidFill>
              </a:rPr>
              <a:t>Cause / effetti</a:t>
            </a:r>
          </a:p>
          <a:p>
            <a:r>
              <a:rPr lang="it-IT" sz="1400" b="1">
                <a:solidFill>
                  <a:srgbClr val="EE0000"/>
                </a:solidFill>
              </a:rPr>
              <a:t>Probabilità</a:t>
            </a:r>
          </a:p>
          <a:p>
            <a:endParaRPr lang="it-IT" sz="1400" b="1">
              <a:solidFill>
                <a:srgbClr val="EE0000"/>
              </a:solidFill>
            </a:endParaRPr>
          </a:p>
          <a:p>
            <a:endParaRPr lang="it-IT" sz="1400" b="1">
              <a:solidFill>
                <a:srgbClr val="EE0000"/>
              </a:solidFill>
            </a:endParaRPr>
          </a:p>
        </p:txBody>
      </p:sp>
      <p:pic>
        <p:nvPicPr>
          <p:cNvPr id="23578" name="Picture 24"/>
          <p:cNvPicPr>
            <a:picLocks noChangeAspect="1" noChangeArrowheads="1"/>
          </p:cNvPicPr>
          <p:nvPr/>
        </p:nvPicPr>
        <p:blipFill>
          <a:blip r:embed="rId10" cstate="print"/>
          <a:srcRect/>
          <a:stretch>
            <a:fillRect/>
          </a:stretch>
        </p:blipFill>
        <p:spPr bwMode="auto">
          <a:xfrm>
            <a:off x="3851275" y="4076700"/>
            <a:ext cx="1584325" cy="954088"/>
          </a:xfrm>
          <a:prstGeom prst="rect">
            <a:avLst/>
          </a:prstGeom>
          <a:noFill/>
          <a:ln w="9525">
            <a:noFill/>
            <a:miter lim="800000"/>
            <a:headEnd/>
            <a:tailEnd/>
          </a:ln>
        </p:spPr>
      </p:pic>
      <p:sp>
        <p:nvSpPr>
          <p:cNvPr id="23579" name="Text Box 35"/>
          <p:cNvSpPr txBox="1">
            <a:spLocks noChangeArrowheads="1"/>
          </p:cNvSpPr>
          <p:nvPr/>
        </p:nvSpPr>
        <p:spPr bwMode="auto">
          <a:xfrm>
            <a:off x="3203575" y="188913"/>
            <a:ext cx="1712913" cy="1368425"/>
          </a:xfrm>
          <a:prstGeom prst="rect">
            <a:avLst/>
          </a:prstGeom>
          <a:noFill/>
          <a:ln w="9525">
            <a:noFill/>
            <a:miter lim="800000"/>
            <a:headEnd/>
            <a:tailEnd/>
          </a:ln>
        </p:spPr>
        <p:txBody>
          <a:bodyPr wrap="none">
            <a:spAutoFit/>
          </a:bodyPr>
          <a:lstStyle/>
          <a:p>
            <a:r>
              <a:rPr lang="it-IT" sz="1400" b="1">
                <a:solidFill>
                  <a:srgbClr val="EE0000"/>
                </a:solidFill>
              </a:rPr>
              <a:t>Pongo obiettivi</a:t>
            </a:r>
          </a:p>
          <a:p>
            <a:r>
              <a:rPr lang="it-IT" sz="1400" b="1">
                <a:solidFill>
                  <a:srgbClr val="EE0000"/>
                </a:solidFill>
              </a:rPr>
              <a:t>Programmo</a:t>
            </a:r>
          </a:p>
          <a:p>
            <a:r>
              <a:rPr lang="it-IT" sz="1400" b="1">
                <a:solidFill>
                  <a:srgbClr val="EE0000"/>
                </a:solidFill>
              </a:rPr>
              <a:t>Proceduralizzo</a:t>
            </a:r>
          </a:p>
          <a:p>
            <a:r>
              <a:rPr lang="it-IT" sz="1400" b="1">
                <a:solidFill>
                  <a:srgbClr val="EE0000"/>
                </a:solidFill>
              </a:rPr>
              <a:t>Esamino vincoli /</a:t>
            </a:r>
          </a:p>
          <a:p>
            <a:r>
              <a:rPr lang="it-IT" sz="1400" b="1">
                <a:solidFill>
                  <a:srgbClr val="EE0000"/>
                </a:solidFill>
              </a:rPr>
              <a:t>Priorità / Strategie</a:t>
            </a:r>
          </a:p>
          <a:p>
            <a:r>
              <a:rPr lang="it-IT" sz="1400" b="1">
                <a:solidFill>
                  <a:srgbClr val="EE0000"/>
                </a:solidFill>
              </a:rPr>
              <a:t>Valuto risultati</a:t>
            </a:r>
          </a:p>
        </p:txBody>
      </p:sp>
      <p:sp>
        <p:nvSpPr>
          <p:cNvPr id="23580" name="Line 36"/>
          <p:cNvSpPr>
            <a:spLocks noChangeShapeType="1"/>
          </p:cNvSpPr>
          <p:nvPr/>
        </p:nvSpPr>
        <p:spPr bwMode="auto">
          <a:xfrm>
            <a:off x="3851275" y="2997200"/>
            <a:ext cx="865188" cy="0"/>
          </a:xfrm>
          <a:prstGeom prst="line">
            <a:avLst/>
          </a:prstGeom>
          <a:noFill/>
          <a:ln w="38100">
            <a:solidFill>
              <a:srgbClr val="EE0000"/>
            </a:solidFill>
            <a:round/>
            <a:headEnd type="triangle" w="med" len="med"/>
            <a:tailEnd type="triangle" w="med" len="med"/>
          </a:ln>
        </p:spPr>
        <p:txBody>
          <a:bodyPr/>
          <a:lstStyle/>
          <a:p>
            <a:endParaRPr lang="it-IT"/>
          </a:p>
        </p:txBody>
      </p:sp>
      <p:sp>
        <p:nvSpPr>
          <p:cNvPr id="23581" name="Text Box 37"/>
          <p:cNvSpPr txBox="1">
            <a:spLocks noChangeArrowheads="1"/>
          </p:cNvSpPr>
          <p:nvPr/>
        </p:nvSpPr>
        <p:spPr bwMode="auto">
          <a:xfrm>
            <a:off x="5651500" y="260350"/>
            <a:ext cx="2114550" cy="1155700"/>
          </a:xfrm>
          <a:prstGeom prst="rect">
            <a:avLst/>
          </a:prstGeom>
          <a:noFill/>
          <a:ln w="9525">
            <a:noFill/>
            <a:miter lim="800000"/>
            <a:headEnd/>
            <a:tailEnd/>
          </a:ln>
        </p:spPr>
        <p:txBody>
          <a:bodyPr wrap="none">
            <a:spAutoFit/>
          </a:bodyPr>
          <a:lstStyle/>
          <a:p>
            <a:pPr algn="r"/>
            <a:r>
              <a:rPr lang="it-IT" sz="1400" b="1">
                <a:solidFill>
                  <a:srgbClr val="EE0000"/>
                </a:solidFill>
              </a:rPr>
              <a:t>Mi inserisco nella vita</a:t>
            </a:r>
          </a:p>
          <a:p>
            <a:pPr algn="r"/>
            <a:r>
              <a:rPr lang="it-IT" sz="1400" b="1">
                <a:solidFill>
                  <a:srgbClr val="EE0000"/>
                </a:solidFill>
              </a:rPr>
              <a:t>sociale, rivendico</a:t>
            </a:r>
          </a:p>
          <a:p>
            <a:pPr algn="r"/>
            <a:r>
              <a:rPr lang="it-IT" sz="1400" b="1">
                <a:solidFill>
                  <a:srgbClr val="EE0000"/>
                </a:solidFill>
              </a:rPr>
              <a:t>Diritti, esprimo bisogni</a:t>
            </a:r>
          </a:p>
          <a:p>
            <a:pPr algn="r"/>
            <a:r>
              <a:rPr lang="it-IT" sz="1400" b="1">
                <a:solidFill>
                  <a:srgbClr val="EE0000"/>
                </a:solidFill>
              </a:rPr>
              <a:t>Riconosco limiti,</a:t>
            </a:r>
          </a:p>
          <a:p>
            <a:pPr algn="r"/>
            <a:r>
              <a:rPr lang="it-IT" sz="1400" b="1">
                <a:solidFill>
                  <a:srgbClr val="EE0000"/>
                </a:solidFill>
              </a:rPr>
              <a:t>Regole, responsabilità</a:t>
            </a:r>
          </a:p>
        </p:txBody>
      </p:sp>
      <p:sp>
        <p:nvSpPr>
          <p:cNvPr id="23582" name="Text Box 38"/>
          <p:cNvSpPr txBox="1">
            <a:spLocks noChangeArrowheads="1"/>
          </p:cNvSpPr>
          <p:nvPr/>
        </p:nvSpPr>
        <p:spPr bwMode="auto">
          <a:xfrm>
            <a:off x="2051050" y="3789363"/>
            <a:ext cx="2014538" cy="1155700"/>
          </a:xfrm>
          <a:prstGeom prst="rect">
            <a:avLst/>
          </a:prstGeom>
          <a:noFill/>
          <a:ln w="9525">
            <a:noFill/>
            <a:miter lim="800000"/>
            <a:headEnd/>
            <a:tailEnd/>
          </a:ln>
        </p:spPr>
        <p:txBody>
          <a:bodyPr wrap="none">
            <a:spAutoFit/>
          </a:bodyPr>
          <a:lstStyle/>
          <a:p>
            <a:r>
              <a:rPr lang="it-IT" sz="1400" b="1">
                <a:solidFill>
                  <a:srgbClr val="EE0000"/>
                </a:solidFill>
              </a:rPr>
              <a:t>Comprendo linguaggi</a:t>
            </a:r>
          </a:p>
          <a:p>
            <a:r>
              <a:rPr lang="it-IT" sz="1400" b="1">
                <a:solidFill>
                  <a:srgbClr val="EE0000"/>
                </a:solidFill>
              </a:rPr>
              <a:t>Diversi, rappresento</a:t>
            </a:r>
          </a:p>
          <a:p>
            <a:r>
              <a:rPr lang="it-IT" sz="1400" b="1">
                <a:solidFill>
                  <a:srgbClr val="EE0000"/>
                </a:solidFill>
              </a:rPr>
              <a:t>Mediante diversi</a:t>
            </a:r>
          </a:p>
          <a:p>
            <a:r>
              <a:rPr lang="it-IT" sz="1400" b="1">
                <a:solidFill>
                  <a:srgbClr val="EE0000"/>
                </a:solidFill>
              </a:rPr>
              <a:t>supporti</a:t>
            </a:r>
          </a:p>
          <a:p>
            <a:endParaRPr lang="it-IT" sz="1400" b="1">
              <a:solidFill>
                <a:srgbClr val="EE0000"/>
              </a:solidFill>
            </a:endParaRPr>
          </a:p>
        </p:txBody>
      </p:sp>
      <p:sp>
        <p:nvSpPr>
          <p:cNvPr id="23583" name="Text Box 39"/>
          <p:cNvSpPr txBox="1">
            <a:spLocks noChangeArrowheads="1"/>
          </p:cNvSpPr>
          <p:nvPr/>
        </p:nvSpPr>
        <p:spPr bwMode="auto">
          <a:xfrm>
            <a:off x="4572000" y="3500438"/>
            <a:ext cx="2952750" cy="730250"/>
          </a:xfrm>
          <a:prstGeom prst="rect">
            <a:avLst/>
          </a:prstGeom>
          <a:noFill/>
          <a:ln w="9525">
            <a:noFill/>
            <a:miter lim="800000"/>
            <a:headEnd/>
            <a:tailEnd/>
          </a:ln>
        </p:spPr>
        <p:txBody>
          <a:bodyPr>
            <a:spAutoFit/>
          </a:bodyPr>
          <a:lstStyle/>
          <a:p>
            <a:r>
              <a:rPr lang="it-IT" sz="1400" b="1">
                <a:solidFill>
                  <a:srgbClr val="EE0000"/>
                </a:solidFill>
              </a:rPr>
              <a:t>Interagisco, coopero, aderisco</a:t>
            </a:r>
          </a:p>
          <a:p>
            <a:r>
              <a:rPr lang="it-IT" sz="1400" b="1">
                <a:solidFill>
                  <a:srgbClr val="EE0000"/>
                </a:solidFill>
              </a:rPr>
              <a:t>Gestisco conflitti, rispetto i ruoli</a:t>
            </a:r>
          </a:p>
          <a:p>
            <a:endParaRPr lang="it-IT" sz="1400" b="1">
              <a:solidFill>
                <a:srgbClr val="EE0000"/>
              </a:solidFill>
            </a:endParaRPr>
          </a:p>
        </p:txBody>
      </p:sp>
      <p:pic>
        <p:nvPicPr>
          <p:cNvPr id="23584" name="Picture 40" descr="MCj04326720000[1]">
            <a:hlinkClick r:id="rId11" action="ppaction://hlinksldjump"/>
          </p:cNvPr>
          <p:cNvPicPr>
            <a:picLocks noChangeAspect="1" noChangeArrowheads="1"/>
          </p:cNvPicPr>
          <p:nvPr/>
        </p:nvPicPr>
        <p:blipFill>
          <a:blip r:embed="rId12" cstate="print"/>
          <a:srcRect/>
          <a:stretch>
            <a:fillRect/>
          </a:stretch>
        </p:blipFill>
        <p:spPr bwMode="auto">
          <a:xfrm>
            <a:off x="8748713" y="6462713"/>
            <a:ext cx="395287" cy="395287"/>
          </a:xfrm>
          <a:prstGeom prst="rect">
            <a:avLst/>
          </a:prstGeom>
          <a:noFill/>
          <a:ln w="9525">
            <a:noFill/>
            <a:miter lim="800000"/>
            <a:headEnd/>
            <a:tailEnd/>
          </a:ln>
        </p:spPr>
      </p:pic>
      <p:sp>
        <p:nvSpPr>
          <p:cNvPr id="35" name="Rombo 34">
            <a:hlinkClick r:id="rId13" action="ppaction://hlinksldjump"/>
          </p:cNvPr>
          <p:cNvSpPr/>
          <p:nvPr/>
        </p:nvSpPr>
        <p:spPr>
          <a:xfrm>
            <a:off x="8358188"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33CC"/>
            </a:gs>
          </a:gsLst>
          <a:lin ang="5400000" scaled="1"/>
        </a:gradFill>
        <a:effectLst/>
      </p:bgPr>
    </p:bg>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11188" y="333375"/>
            <a:ext cx="8208962" cy="822325"/>
          </a:xfrm>
          <a:prstGeom prst="rect">
            <a:avLst/>
          </a:prstGeom>
          <a:noFill/>
          <a:ln w="9525">
            <a:noFill/>
            <a:miter lim="800000"/>
            <a:headEnd/>
            <a:tailEnd/>
          </a:ln>
        </p:spPr>
        <p:txBody>
          <a:bodyPr>
            <a:spAutoFit/>
          </a:bodyPr>
          <a:lstStyle/>
          <a:p>
            <a:pPr algn="ctr"/>
            <a:r>
              <a:rPr lang="it-IT" sz="2400" b="1"/>
              <a:t>Competenze chiave per l’apprendimento permanente</a:t>
            </a:r>
          </a:p>
          <a:p>
            <a:pPr algn="ctr"/>
            <a:r>
              <a:rPr lang="it-IT" sz="2400" b="1"/>
              <a:t>Un quadro di riferimento europeo</a:t>
            </a:r>
          </a:p>
        </p:txBody>
      </p:sp>
      <p:pic>
        <p:nvPicPr>
          <p:cNvPr id="24579" name="Picture 5"/>
          <p:cNvPicPr>
            <a:picLocks noChangeAspect="1" noChangeArrowheads="1"/>
          </p:cNvPicPr>
          <p:nvPr/>
        </p:nvPicPr>
        <p:blipFill>
          <a:blip r:embed="rId3" cstate="print"/>
          <a:srcRect/>
          <a:stretch>
            <a:fillRect/>
          </a:stretch>
        </p:blipFill>
        <p:spPr bwMode="auto">
          <a:xfrm>
            <a:off x="468313" y="1341438"/>
            <a:ext cx="8277225" cy="4824412"/>
          </a:xfrm>
          <a:prstGeom prst="rect">
            <a:avLst/>
          </a:prstGeom>
          <a:noFill/>
          <a:ln w="9525">
            <a:noFill/>
            <a:miter lim="800000"/>
            <a:headEnd/>
            <a:tailEnd/>
          </a:ln>
        </p:spPr>
      </p:pic>
      <p:sp>
        <p:nvSpPr>
          <p:cNvPr id="24580" name="Rectangle 6"/>
          <p:cNvSpPr>
            <a:spLocks noChangeArrowheads="1"/>
          </p:cNvSpPr>
          <p:nvPr/>
        </p:nvSpPr>
        <p:spPr bwMode="auto">
          <a:xfrm>
            <a:off x="5148263" y="5373688"/>
            <a:ext cx="144462" cy="215900"/>
          </a:xfrm>
          <a:prstGeom prst="rect">
            <a:avLst/>
          </a:prstGeom>
          <a:solidFill>
            <a:srgbClr val="E6E4DA"/>
          </a:solidFill>
          <a:ln w="9525">
            <a:noFill/>
            <a:miter lim="800000"/>
            <a:headEnd/>
            <a:tailEnd/>
          </a:ln>
        </p:spPr>
        <p:txBody>
          <a:bodyPr wrap="none" anchor="ctr"/>
          <a:lstStyle/>
          <a:p>
            <a:endParaRPr lang="it-IT"/>
          </a:p>
        </p:txBody>
      </p:sp>
      <p:sp>
        <p:nvSpPr>
          <p:cNvPr id="7" name="Rombo 6">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AutoShape 31"/>
          <p:cNvSpPr>
            <a:spLocks noChangeArrowheads="1"/>
          </p:cNvSpPr>
          <p:nvPr/>
        </p:nvSpPr>
        <p:spPr bwMode="auto">
          <a:xfrm>
            <a:off x="179388" y="260350"/>
            <a:ext cx="3240087" cy="6408738"/>
          </a:xfrm>
          <a:prstGeom prst="roundRect">
            <a:avLst>
              <a:gd name="adj" fmla="val 16667"/>
            </a:avLst>
          </a:prstGeom>
          <a:noFill/>
          <a:ln w="38100">
            <a:solidFill>
              <a:schemeClr val="hlink"/>
            </a:solidFill>
            <a:round/>
            <a:headEnd/>
            <a:tailEnd/>
          </a:ln>
        </p:spPr>
        <p:txBody>
          <a:bodyPr wrap="none" anchor="ctr"/>
          <a:lstStyle/>
          <a:p>
            <a:endParaRPr lang="it-IT"/>
          </a:p>
        </p:txBody>
      </p:sp>
      <p:sp>
        <p:nvSpPr>
          <p:cNvPr id="25603" name="AutoShape 5"/>
          <p:cNvSpPr>
            <a:spLocks noChangeArrowheads="1"/>
          </p:cNvSpPr>
          <p:nvPr/>
        </p:nvSpPr>
        <p:spPr bwMode="auto">
          <a:xfrm>
            <a:off x="0" y="188913"/>
            <a:ext cx="9144000" cy="6480175"/>
          </a:xfrm>
          <a:prstGeom prst="roundRect">
            <a:avLst>
              <a:gd name="adj" fmla="val 16667"/>
            </a:avLst>
          </a:prstGeom>
          <a:solidFill>
            <a:srgbClr val="E9B5DB">
              <a:alpha val="27058"/>
            </a:srgbClr>
          </a:solidFill>
          <a:ln w="9525">
            <a:noFill/>
            <a:round/>
            <a:headEnd/>
            <a:tailEnd/>
          </a:ln>
        </p:spPr>
        <p:txBody>
          <a:bodyPr wrap="none" anchor="ctr"/>
          <a:lstStyle/>
          <a:p>
            <a:endParaRPr lang="it-IT" b="1">
              <a:latin typeface="Verdana" pitchFamily="34" charset="0"/>
            </a:endParaRPr>
          </a:p>
          <a:p>
            <a:endParaRPr lang="it-IT" b="1">
              <a:latin typeface="Verdana" pitchFamily="34" charset="0"/>
            </a:endParaRPr>
          </a:p>
          <a:p>
            <a:endParaRPr lang="it-IT" b="1">
              <a:latin typeface="Verdana" pitchFamily="34" charset="0"/>
            </a:endParaRPr>
          </a:p>
          <a:p>
            <a:endParaRPr lang="it-IT" b="1">
              <a:latin typeface="Verdana" pitchFamily="34" charset="0"/>
            </a:endParaRPr>
          </a:p>
          <a:p>
            <a:endParaRPr lang="it-IT" b="1">
              <a:latin typeface="Verdana" pitchFamily="34" charset="0"/>
            </a:endParaRPr>
          </a:p>
          <a:p>
            <a:endParaRPr lang="it-IT" b="1">
              <a:latin typeface="Verdana" pitchFamily="34" charset="0"/>
            </a:endParaRPr>
          </a:p>
          <a:p>
            <a:endParaRPr lang="it-IT" b="1">
              <a:latin typeface="Verdana" pitchFamily="34" charset="0"/>
            </a:endParaRPr>
          </a:p>
          <a:p>
            <a:endParaRPr lang="it-IT" b="1">
              <a:latin typeface="Verdana" pitchFamily="34" charset="0"/>
            </a:endParaRPr>
          </a:p>
        </p:txBody>
      </p:sp>
      <p:pic>
        <p:nvPicPr>
          <p:cNvPr id="25604" name="Picture 9"/>
          <p:cNvPicPr>
            <a:picLocks noChangeAspect="1" noChangeArrowheads="1"/>
          </p:cNvPicPr>
          <p:nvPr/>
        </p:nvPicPr>
        <p:blipFill>
          <a:blip r:embed="rId3" cstate="print"/>
          <a:srcRect/>
          <a:stretch>
            <a:fillRect/>
          </a:stretch>
        </p:blipFill>
        <p:spPr bwMode="auto">
          <a:xfrm>
            <a:off x="395288" y="3357563"/>
            <a:ext cx="1016000" cy="1331912"/>
          </a:xfrm>
          <a:prstGeom prst="rect">
            <a:avLst/>
          </a:prstGeom>
          <a:noFill/>
          <a:ln w="9525">
            <a:noFill/>
            <a:miter lim="800000"/>
            <a:headEnd/>
            <a:tailEnd/>
          </a:ln>
        </p:spPr>
      </p:pic>
      <p:sp>
        <p:nvSpPr>
          <p:cNvPr id="25605" name="Text Box 11"/>
          <p:cNvSpPr txBox="1">
            <a:spLocks noChangeArrowheads="1"/>
          </p:cNvSpPr>
          <p:nvPr/>
        </p:nvSpPr>
        <p:spPr bwMode="auto">
          <a:xfrm>
            <a:off x="3419475" y="333375"/>
            <a:ext cx="3457575" cy="1830388"/>
          </a:xfrm>
          <a:prstGeom prst="rect">
            <a:avLst/>
          </a:prstGeom>
          <a:noFill/>
          <a:ln w="9525">
            <a:noFill/>
            <a:miter lim="800000"/>
            <a:headEnd/>
            <a:tailEnd/>
          </a:ln>
        </p:spPr>
        <p:txBody>
          <a:bodyPr>
            <a:spAutoFit/>
          </a:bodyPr>
          <a:lstStyle/>
          <a:p>
            <a:pPr algn="r"/>
            <a:r>
              <a:rPr lang="it-IT" b="1">
                <a:latin typeface="Verdana" pitchFamily="34" charset="0"/>
              </a:rPr>
              <a:t>3 - Competenze</a:t>
            </a:r>
          </a:p>
          <a:p>
            <a:pPr algn="r"/>
            <a:r>
              <a:rPr lang="it-IT" b="1">
                <a:latin typeface="Verdana" pitchFamily="34" charset="0"/>
              </a:rPr>
              <a:t>   </a:t>
            </a:r>
            <a:r>
              <a:rPr lang="it-IT" sz="2000" b="1">
                <a:latin typeface="Verdana" pitchFamily="34" charset="0"/>
              </a:rPr>
              <a:t>Matematiche</a:t>
            </a:r>
          </a:p>
          <a:p>
            <a:endParaRPr lang="it-IT" b="1">
              <a:latin typeface="Verdana" pitchFamily="34" charset="0"/>
            </a:endParaRPr>
          </a:p>
          <a:p>
            <a:endParaRPr lang="it-IT" b="1">
              <a:latin typeface="Verdana" pitchFamily="34" charset="0"/>
            </a:endParaRPr>
          </a:p>
          <a:p>
            <a:r>
              <a:rPr lang="it-IT" sz="2000" b="1">
                <a:latin typeface="Verdana" pitchFamily="34" charset="0"/>
              </a:rPr>
              <a:t>Scientifico-</a:t>
            </a:r>
          </a:p>
          <a:p>
            <a:r>
              <a:rPr lang="it-IT" sz="2000" b="1">
                <a:latin typeface="Verdana" pitchFamily="34" charset="0"/>
              </a:rPr>
              <a:t>tecnologiche</a:t>
            </a:r>
          </a:p>
        </p:txBody>
      </p:sp>
      <p:pic>
        <p:nvPicPr>
          <p:cNvPr id="25606" name="Picture 12"/>
          <p:cNvPicPr>
            <a:picLocks noChangeAspect="1" noChangeArrowheads="1"/>
          </p:cNvPicPr>
          <p:nvPr/>
        </p:nvPicPr>
        <p:blipFill>
          <a:blip r:embed="rId4" cstate="print"/>
          <a:srcRect/>
          <a:stretch>
            <a:fillRect/>
          </a:stretch>
        </p:blipFill>
        <p:spPr bwMode="auto">
          <a:xfrm>
            <a:off x="3348038" y="404813"/>
            <a:ext cx="1366837" cy="900112"/>
          </a:xfrm>
          <a:prstGeom prst="rect">
            <a:avLst/>
          </a:prstGeom>
          <a:noFill/>
          <a:ln w="9525">
            <a:noFill/>
            <a:miter lim="800000"/>
            <a:headEnd/>
            <a:tailEnd/>
          </a:ln>
        </p:spPr>
      </p:pic>
      <p:pic>
        <p:nvPicPr>
          <p:cNvPr id="25607" name="Picture 14"/>
          <p:cNvPicPr>
            <a:picLocks noChangeAspect="1" noChangeArrowheads="1"/>
          </p:cNvPicPr>
          <p:nvPr/>
        </p:nvPicPr>
        <p:blipFill>
          <a:blip r:embed="rId5" cstate="print"/>
          <a:srcRect/>
          <a:stretch>
            <a:fillRect/>
          </a:stretch>
        </p:blipFill>
        <p:spPr bwMode="auto">
          <a:xfrm>
            <a:off x="3779838" y="3213100"/>
            <a:ext cx="1316037" cy="1284288"/>
          </a:xfrm>
          <a:prstGeom prst="rect">
            <a:avLst/>
          </a:prstGeom>
          <a:noFill/>
          <a:ln w="9525">
            <a:noFill/>
            <a:miter lim="800000"/>
            <a:headEnd/>
            <a:tailEnd/>
          </a:ln>
        </p:spPr>
      </p:pic>
      <p:sp>
        <p:nvSpPr>
          <p:cNvPr id="25608" name="Text Box 15"/>
          <p:cNvSpPr txBox="1">
            <a:spLocks noChangeArrowheads="1"/>
          </p:cNvSpPr>
          <p:nvPr/>
        </p:nvSpPr>
        <p:spPr bwMode="auto">
          <a:xfrm>
            <a:off x="3348038" y="2492375"/>
            <a:ext cx="2376487" cy="671513"/>
          </a:xfrm>
          <a:prstGeom prst="rect">
            <a:avLst/>
          </a:prstGeom>
          <a:noFill/>
          <a:ln w="9525">
            <a:noFill/>
            <a:miter lim="800000"/>
            <a:headEnd/>
            <a:tailEnd/>
          </a:ln>
        </p:spPr>
        <p:txBody>
          <a:bodyPr>
            <a:spAutoFit/>
          </a:bodyPr>
          <a:lstStyle/>
          <a:p>
            <a:pPr algn="ctr"/>
            <a:r>
              <a:rPr lang="it-IT" b="1">
                <a:latin typeface="Verdana" pitchFamily="34" charset="0"/>
              </a:rPr>
              <a:t>4 - competenza </a:t>
            </a:r>
          </a:p>
          <a:p>
            <a:pPr algn="ctr"/>
            <a:r>
              <a:rPr lang="it-IT" sz="2000" b="1">
                <a:latin typeface="Verdana" pitchFamily="34" charset="0"/>
              </a:rPr>
              <a:t>digitale</a:t>
            </a:r>
          </a:p>
        </p:txBody>
      </p:sp>
      <p:sp>
        <p:nvSpPr>
          <p:cNvPr id="25609" name="AutoShape 16"/>
          <p:cNvSpPr>
            <a:spLocks noChangeArrowheads="1"/>
          </p:cNvSpPr>
          <p:nvPr/>
        </p:nvSpPr>
        <p:spPr bwMode="auto">
          <a:xfrm>
            <a:off x="3059113" y="260350"/>
            <a:ext cx="3817937" cy="4392613"/>
          </a:xfrm>
          <a:prstGeom prst="roundRect">
            <a:avLst>
              <a:gd name="adj" fmla="val 16667"/>
            </a:avLst>
          </a:prstGeom>
          <a:noFill/>
          <a:ln w="19050">
            <a:solidFill>
              <a:srgbClr val="0066FF"/>
            </a:solidFill>
            <a:round/>
            <a:headEnd/>
            <a:tailEnd/>
          </a:ln>
        </p:spPr>
        <p:txBody>
          <a:bodyPr wrap="none" anchor="ctr"/>
          <a:lstStyle/>
          <a:p>
            <a:endParaRPr lang="it-IT"/>
          </a:p>
        </p:txBody>
      </p:sp>
      <p:pic>
        <p:nvPicPr>
          <p:cNvPr id="25610" name="Picture 17"/>
          <p:cNvPicPr>
            <a:picLocks noChangeAspect="1" noChangeArrowheads="1"/>
          </p:cNvPicPr>
          <p:nvPr/>
        </p:nvPicPr>
        <p:blipFill>
          <a:blip r:embed="rId6" cstate="print"/>
          <a:srcRect/>
          <a:stretch>
            <a:fillRect/>
          </a:stretch>
        </p:blipFill>
        <p:spPr bwMode="auto">
          <a:xfrm>
            <a:off x="5508625" y="1270000"/>
            <a:ext cx="1162050" cy="1143000"/>
          </a:xfrm>
          <a:prstGeom prst="rect">
            <a:avLst/>
          </a:prstGeom>
          <a:noFill/>
          <a:ln w="9525">
            <a:noFill/>
            <a:miter lim="800000"/>
            <a:headEnd/>
            <a:tailEnd/>
          </a:ln>
        </p:spPr>
      </p:pic>
      <p:pic>
        <p:nvPicPr>
          <p:cNvPr id="25611" name="Picture 18"/>
          <p:cNvPicPr>
            <a:picLocks noChangeAspect="1" noChangeArrowheads="1"/>
          </p:cNvPicPr>
          <p:nvPr/>
        </p:nvPicPr>
        <p:blipFill>
          <a:blip r:embed="rId7" cstate="print"/>
          <a:srcRect/>
          <a:stretch>
            <a:fillRect/>
          </a:stretch>
        </p:blipFill>
        <p:spPr bwMode="auto">
          <a:xfrm>
            <a:off x="7380288" y="3141663"/>
            <a:ext cx="1524000" cy="1143000"/>
          </a:xfrm>
          <a:prstGeom prst="rect">
            <a:avLst/>
          </a:prstGeom>
          <a:noFill/>
          <a:ln w="9525">
            <a:noFill/>
            <a:miter lim="800000"/>
            <a:headEnd/>
            <a:tailEnd/>
          </a:ln>
        </p:spPr>
      </p:pic>
      <p:sp>
        <p:nvSpPr>
          <p:cNvPr id="25612" name="Text Box 19"/>
          <p:cNvSpPr txBox="1">
            <a:spLocks noChangeArrowheads="1"/>
          </p:cNvSpPr>
          <p:nvPr/>
        </p:nvSpPr>
        <p:spPr bwMode="auto">
          <a:xfrm>
            <a:off x="6869113" y="2133600"/>
            <a:ext cx="2274887" cy="976313"/>
          </a:xfrm>
          <a:prstGeom prst="rect">
            <a:avLst/>
          </a:prstGeom>
          <a:noFill/>
          <a:ln w="9525">
            <a:noFill/>
            <a:miter lim="800000"/>
            <a:headEnd/>
            <a:tailEnd/>
          </a:ln>
        </p:spPr>
        <p:txBody>
          <a:bodyPr wrap="none">
            <a:spAutoFit/>
          </a:bodyPr>
          <a:lstStyle/>
          <a:p>
            <a:pPr algn="ctr"/>
            <a:r>
              <a:rPr lang="it-IT" b="1">
                <a:latin typeface="Verdana" pitchFamily="34" charset="0"/>
              </a:rPr>
              <a:t>6 - Competenze </a:t>
            </a:r>
          </a:p>
          <a:p>
            <a:pPr algn="ctr"/>
            <a:r>
              <a:rPr lang="it-IT" sz="2000" b="1">
                <a:latin typeface="Verdana" pitchFamily="34" charset="0"/>
              </a:rPr>
              <a:t>Sociali e </a:t>
            </a:r>
          </a:p>
          <a:p>
            <a:pPr algn="ctr"/>
            <a:r>
              <a:rPr lang="it-IT" sz="2000" b="1">
                <a:latin typeface="Verdana" pitchFamily="34" charset="0"/>
              </a:rPr>
              <a:t> civiche</a:t>
            </a:r>
            <a:r>
              <a:rPr lang="it-IT" b="1">
                <a:latin typeface="Verdana" pitchFamily="34" charset="0"/>
              </a:rPr>
              <a:t> </a:t>
            </a:r>
          </a:p>
        </p:txBody>
      </p:sp>
      <p:pic>
        <p:nvPicPr>
          <p:cNvPr id="25613" name="Picture 20"/>
          <p:cNvPicPr>
            <a:picLocks noChangeAspect="1" noChangeArrowheads="1"/>
          </p:cNvPicPr>
          <p:nvPr/>
        </p:nvPicPr>
        <p:blipFill>
          <a:blip r:embed="rId8" cstate="print"/>
          <a:srcRect/>
          <a:stretch>
            <a:fillRect/>
          </a:stretch>
        </p:blipFill>
        <p:spPr bwMode="auto">
          <a:xfrm>
            <a:off x="468313" y="5445125"/>
            <a:ext cx="1343025" cy="1143000"/>
          </a:xfrm>
          <a:prstGeom prst="rect">
            <a:avLst/>
          </a:prstGeom>
          <a:noFill/>
          <a:ln w="9525">
            <a:noFill/>
            <a:miter lim="800000"/>
            <a:headEnd/>
            <a:tailEnd/>
          </a:ln>
        </p:spPr>
      </p:pic>
      <p:pic>
        <p:nvPicPr>
          <p:cNvPr id="25614" name="Picture 21"/>
          <p:cNvPicPr>
            <a:picLocks noChangeAspect="1" noChangeArrowheads="1"/>
          </p:cNvPicPr>
          <p:nvPr/>
        </p:nvPicPr>
        <p:blipFill>
          <a:blip r:embed="rId9" cstate="print"/>
          <a:srcRect/>
          <a:stretch>
            <a:fillRect/>
          </a:stretch>
        </p:blipFill>
        <p:spPr bwMode="auto">
          <a:xfrm>
            <a:off x="6732588" y="5445125"/>
            <a:ext cx="1514475" cy="1143000"/>
          </a:xfrm>
          <a:prstGeom prst="rect">
            <a:avLst/>
          </a:prstGeom>
          <a:noFill/>
          <a:ln w="9525">
            <a:noFill/>
            <a:miter lim="800000"/>
            <a:headEnd/>
            <a:tailEnd/>
          </a:ln>
        </p:spPr>
      </p:pic>
      <p:sp>
        <p:nvSpPr>
          <p:cNvPr id="25615" name="Text Box 22"/>
          <p:cNvSpPr txBox="1">
            <a:spLocks noChangeArrowheads="1"/>
          </p:cNvSpPr>
          <p:nvPr/>
        </p:nvSpPr>
        <p:spPr bwMode="auto">
          <a:xfrm>
            <a:off x="6084888" y="4437063"/>
            <a:ext cx="2749550" cy="946150"/>
          </a:xfrm>
          <a:prstGeom prst="rect">
            <a:avLst/>
          </a:prstGeom>
          <a:noFill/>
          <a:ln w="9525">
            <a:noFill/>
            <a:miter lim="800000"/>
            <a:headEnd/>
            <a:tailEnd/>
          </a:ln>
        </p:spPr>
        <p:txBody>
          <a:bodyPr wrap="none">
            <a:spAutoFit/>
          </a:bodyPr>
          <a:lstStyle/>
          <a:p>
            <a:pPr algn="ctr"/>
            <a:r>
              <a:rPr lang="it-IT" b="1">
                <a:latin typeface="Verdana" pitchFamily="34" charset="0"/>
              </a:rPr>
              <a:t>7 - Spirito </a:t>
            </a:r>
            <a:br>
              <a:rPr lang="it-IT" b="1">
                <a:latin typeface="Verdana" pitchFamily="34" charset="0"/>
              </a:rPr>
            </a:br>
            <a:r>
              <a:rPr lang="it-IT" b="1">
                <a:latin typeface="Verdana" pitchFamily="34" charset="0"/>
              </a:rPr>
              <a:t>d’iniziativa e</a:t>
            </a:r>
            <a:br>
              <a:rPr lang="it-IT" b="1">
                <a:latin typeface="Verdana" pitchFamily="34" charset="0"/>
              </a:rPr>
            </a:br>
            <a:r>
              <a:rPr lang="it-IT" b="1">
                <a:latin typeface="Verdana" pitchFamily="34" charset="0"/>
              </a:rPr>
              <a:t> </a:t>
            </a:r>
            <a:r>
              <a:rPr lang="it-IT" sz="2000" b="1">
                <a:latin typeface="Verdana" pitchFamily="34" charset="0"/>
              </a:rPr>
              <a:t>imprenditorialità</a:t>
            </a:r>
            <a:r>
              <a:rPr lang="it-IT" b="1">
                <a:latin typeface="Verdana" pitchFamily="34" charset="0"/>
              </a:rPr>
              <a:t> </a:t>
            </a:r>
          </a:p>
        </p:txBody>
      </p:sp>
      <p:pic>
        <p:nvPicPr>
          <p:cNvPr id="25616" name="Picture 23"/>
          <p:cNvPicPr>
            <a:picLocks noChangeAspect="1" noChangeArrowheads="1"/>
          </p:cNvPicPr>
          <p:nvPr/>
        </p:nvPicPr>
        <p:blipFill>
          <a:blip r:embed="rId10" cstate="print"/>
          <a:srcRect/>
          <a:stretch>
            <a:fillRect/>
          </a:stretch>
        </p:blipFill>
        <p:spPr bwMode="auto">
          <a:xfrm>
            <a:off x="468313" y="1268413"/>
            <a:ext cx="1581150" cy="1295400"/>
          </a:xfrm>
          <a:prstGeom prst="rect">
            <a:avLst/>
          </a:prstGeom>
          <a:noFill/>
          <a:ln w="9525">
            <a:noFill/>
            <a:miter lim="800000"/>
            <a:headEnd/>
            <a:tailEnd/>
          </a:ln>
        </p:spPr>
      </p:pic>
      <p:sp>
        <p:nvSpPr>
          <p:cNvPr id="25617" name="Rectangle 25"/>
          <p:cNvSpPr>
            <a:spLocks noChangeArrowheads="1"/>
          </p:cNvSpPr>
          <p:nvPr/>
        </p:nvSpPr>
        <p:spPr bwMode="auto">
          <a:xfrm>
            <a:off x="250825" y="4797425"/>
            <a:ext cx="2808288" cy="641350"/>
          </a:xfrm>
          <a:prstGeom prst="rect">
            <a:avLst/>
          </a:prstGeom>
          <a:noFill/>
          <a:ln w="9525">
            <a:noFill/>
            <a:miter lim="800000"/>
            <a:headEnd/>
            <a:tailEnd/>
          </a:ln>
        </p:spPr>
        <p:txBody>
          <a:bodyPr>
            <a:spAutoFit/>
          </a:bodyPr>
          <a:lstStyle/>
          <a:p>
            <a:r>
              <a:rPr lang="it-IT" b="1">
                <a:latin typeface="Verdana" pitchFamily="34" charset="0"/>
              </a:rPr>
              <a:t>2 - </a:t>
            </a:r>
            <a:r>
              <a:rPr lang="it-IT" sz="2000" b="1">
                <a:latin typeface="Verdana" pitchFamily="34" charset="0"/>
              </a:rPr>
              <a:t>Comunicazione</a:t>
            </a:r>
          </a:p>
          <a:p>
            <a:r>
              <a:rPr lang="it-IT" sz="1600" b="1">
                <a:latin typeface="Verdana" pitchFamily="34" charset="0"/>
              </a:rPr>
              <a:t>in lingua straniera</a:t>
            </a:r>
          </a:p>
        </p:txBody>
      </p:sp>
      <p:sp>
        <p:nvSpPr>
          <p:cNvPr id="25618" name="Text Box 27"/>
          <p:cNvSpPr txBox="1">
            <a:spLocks noChangeArrowheads="1"/>
          </p:cNvSpPr>
          <p:nvPr/>
        </p:nvSpPr>
        <p:spPr bwMode="auto">
          <a:xfrm>
            <a:off x="323850" y="2682875"/>
            <a:ext cx="2760663" cy="641350"/>
          </a:xfrm>
          <a:prstGeom prst="rect">
            <a:avLst/>
          </a:prstGeom>
          <a:noFill/>
          <a:ln w="9525">
            <a:noFill/>
            <a:miter lim="800000"/>
            <a:headEnd/>
            <a:tailEnd/>
          </a:ln>
        </p:spPr>
        <p:txBody>
          <a:bodyPr wrap="none">
            <a:spAutoFit/>
          </a:bodyPr>
          <a:lstStyle/>
          <a:p>
            <a:r>
              <a:rPr lang="it-IT" b="1">
                <a:latin typeface="Verdana" pitchFamily="34" charset="0"/>
              </a:rPr>
              <a:t>1 -</a:t>
            </a:r>
            <a:r>
              <a:rPr lang="it-IT" sz="2000" b="1">
                <a:latin typeface="Verdana" pitchFamily="34" charset="0"/>
              </a:rPr>
              <a:t>Comunicazione</a:t>
            </a:r>
            <a:r>
              <a:rPr lang="it-IT" sz="1600" b="1">
                <a:latin typeface="Verdana" pitchFamily="34" charset="0"/>
              </a:rPr>
              <a:t> </a:t>
            </a:r>
          </a:p>
          <a:p>
            <a:r>
              <a:rPr lang="it-IT" sz="1600" b="1">
                <a:latin typeface="Verdana" pitchFamily="34" charset="0"/>
              </a:rPr>
              <a:t>in  madrelingua</a:t>
            </a:r>
          </a:p>
        </p:txBody>
      </p:sp>
      <p:sp>
        <p:nvSpPr>
          <p:cNvPr id="25619" name="Text Box 28"/>
          <p:cNvSpPr txBox="1">
            <a:spLocks noChangeArrowheads="1"/>
          </p:cNvSpPr>
          <p:nvPr/>
        </p:nvSpPr>
        <p:spPr bwMode="auto">
          <a:xfrm>
            <a:off x="250825" y="333375"/>
            <a:ext cx="2455863" cy="885825"/>
          </a:xfrm>
          <a:prstGeom prst="rect">
            <a:avLst/>
          </a:prstGeom>
          <a:noFill/>
          <a:ln w="9525">
            <a:noFill/>
            <a:miter lim="800000"/>
            <a:headEnd/>
            <a:tailEnd/>
          </a:ln>
        </p:spPr>
        <p:txBody>
          <a:bodyPr wrap="none">
            <a:spAutoFit/>
          </a:bodyPr>
          <a:lstStyle/>
          <a:p>
            <a:r>
              <a:rPr lang="it-IT" sz="1600" b="1">
                <a:latin typeface="Verdana" pitchFamily="34" charset="0"/>
              </a:rPr>
              <a:t>8 - Consapevolezza </a:t>
            </a:r>
          </a:p>
          <a:p>
            <a:r>
              <a:rPr lang="it-IT" sz="1600" b="1">
                <a:latin typeface="Verdana" pitchFamily="34" charset="0"/>
              </a:rPr>
              <a:t>ed espressione</a:t>
            </a:r>
          </a:p>
          <a:p>
            <a:r>
              <a:rPr lang="it-IT" sz="2000" b="1">
                <a:latin typeface="Verdana" pitchFamily="34" charset="0"/>
              </a:rPr>
              <a:t>culturale</a:t>
            </a:r>
            <a:endParaRPr lang="it-IT" sz="2400" b="1">
              <a:latin typeface="Verdana" pitchFamily="34" charset="0"/>
            </a:endParaRPr>
          </a:p>
        </p:txBody>
      </p:sp>
      <p:pic>
        <p:nvPicPr>
          <p:cNvPr id="25620" name="Picture 29"/>
          <p:cNvPicPr>
            <a:picLocks noChangeAspect="1" noChangeArrowheads="1"/>
          </p:cNvPicPr>
          <p:nvPr/>
        </p:nvPicPr>
        <p:blipFill>
          <a:blip r:embed="rId11" cstate="print"/>
          <a:srcRect/>
          <a:stretch>
            <a:fillRect/>
          </a:stretch>
        </p:blipFill>
        <p:spPr bwMode="auto">
          <a:xfrm>
            <a:off x="3995738" y="5516563"/>
            <a:ext cx="1524000" cy="1143000"/>
          </a:xfrm>
          <a:prstGeom prst="rect">
            <a:avLst/>
          </a:prstGeom>
          <a:noFill/>
          <a:ln w="38100">
            <a:solidFill>
              <a:srgbClr val="EE0000"/>
            </a:solidFill>
            <a:miter lim="800000"/>
            <a:headEnd/>
            <a:tailEnd/>
          </a:ln>
        </p:spPr>
      </p:pic>
      <p:sp>
        <p:nvSpPr>
          <p:cNvPr id="25621" name="Text Box 30"/>
          <p:cNvSpPr txBox="1">
            <a:spLocks noChangeArrowheads="1"/>
          </p:cNvSpPr>
          <p:nvPr/>
        </p:nvSpPr>
        <p:spPr bwMode="auto">
          <a:xfrm>
            <a:off x="3348038" y="4797425"/>
            <a:ext cx="2447925" cy="701675"/>
          </a:xfrm>
          <a:prstGeom prst="rect">
            <a:avLst/>
          </a:prstGeom>
          <a:noFill/>
          <a:ln w="9525">
            <a:noFill/>
            <a:miter lim="800000"/>
            <a:headEnd/>
            <a:tailEnd/>
          </a:ln>
        </p:spPr>
        <p:txBody>
          <a:bodyPr>
            <a:spAutoFit/>
          </a:bodyPr>
          <a:lstStyle/>
          <a:p>
            <a:pPr algn="ctr"/>
            <a:r>
              <a:rPr lang="it-IT" sz="2000" b="1">
                <a:solidFill>
                  <a:srgbClr val="EE0000"/>
                </a:solidFill>
                <a:latin typeface="Verdana" pitchFamily="34" charset="0"/>
              </a:rPr>
              <a:t>5 - Imparare a imparare</a:t>
            </a:r>
          </a:p>
        </p:txBody>
      </p:sp>
      <p:sp>
        <p:nvSpPr>
          <p:cNvPr id="24" name="Rombo 23">
            <a:hlinkClick r:id="rId12"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179388" y="0"/>
            <a:ext cx="8569325" cy="6667500"/>
          </a:xfrm>
          <a:prstGeom prst="rect">
            <a:avLst/>
          </a:prstGeom>
          <a:noFill/>
          <a:ln w="9525">
            <a:noFill/>
            <a:miter lim="800000"/>
            <a:headEnd/>
            <a:tailEnd/>
          </a:ln>
        </p:spPr>
        <p:txBody>
          <a:bodyPr>
            <a:spAutoFit/>
          </a:bodyPr>
          <a:lstStyle/>
          <a:p>
            <a:pPr>
              <a:lnSpc>
                <a:spcPct val="120000"/>
              </a:lnSpc>
              <a:buFontTx/>
              <a:buChar char="•"/>
            </a:pPr>
            <a:r>
              <a:rPr lang="it-IT" sz="1900">
                <a:latin typeface="Verdana" pitchFamily="34" charset="0"/>
              </a:rPr>
              <a:t> Lo sfondo comune  delle competenze è segnato dalla </a:t>
            </a:r>
            <a:r>
              <a:rPr lang="it-IT" sz="1900" b="1" u="sng">
                <a:latin typeface="Verdana" pitchFamily="34" charset="0"/>
              </a:rPr>
              <a:t>comunicazione</a:t>
            </a:r>
            <a:r>
              <a:rPr lang="it-IT" sz="1900" b="1">
                <a:latin typeface="Verdana" pitchFamily="34" charset="0"/>
              </a:rPr>
              <a:t>, </a:t>
            </a:r>
            <a:r>
              <a:rPr lang="it-IT" sz="1900">
                <a:latin typeface="Verdana" pitchFamily="34" charset="0"/>
              </a:rPr>
              <a:t>intesa come relazionalità diffusa</a:t>
            </a:r>
          </a:p>
          <a:p>
            <a:pPr>
              <a:lnSpc>
                <a:spcPct val="120000"/>
              </a:lnSpc>
            </a:pPr>
            <a:r>
              <a:rPr lang="it-IT" sz="1900">
                <a:latin typeface="Verdana" pitchFamily="34" charset="0"/>
              </a:rPr>
              <a:t>e implica un’attenzione particolare ai </a:t>
            </a:r>
            <a:r>
              <a:rPr lang="it-IT" sz="1900" b="1">
                <a:latin typeface="Verdana" pitchFamily="34" charset="0"/>
              </a:rPr>
              <a:t>linguaggi</a:t>
            </a:r>
            <a:br>
              <a:rPr lang="it-IT" sz="1900" b="1">
                <a:latin typeface="Verdana" pitchFamily="34" charset="0"/>
              </a:rPr>
            </a:br>
            <a:endParaRPr lang="it-IT" sz="1900" b="1">
              <a:latin typeface="Verdana" pitchFamily="34" charset="0"/>
            </a:endParaRPr>
          </a:p>
          <a:p>
            <a:pPr>
              <a:lnSpc>
                <a:spcPct val="120000"/>
              </a:lnSpc>
              <a:buFontTx/>
              <a:buChar char="•"/>
            </a:pPr>
            <a:r>
              <a:rPr lang="it-IT" sz="1900">
                <a:latin typeface="Verdana" pitchFamily="34" charset="0"/>
              </a:rPr>
              <a:t> L’ellisse azzurro include competenze basate sulla </a:t>
            </a:r>
            <a:r>
              <a:rPr lang="it-IT" sz="1900" b="1">
                <a:latin typeface="Verdana" pitchFamily="34" charset="0"/>
              </a:rPr>
              <a:t>quantificazione</a:t>
            </a:r>
            <a:r>
              <a:rPr lang="it-IT" sz="1900">
                <a:latin typeface="Verdana" pitchFamily="34" charset="0"/>
              </a:rPr>
              <a:t>, l’interpretazione di </a:t>
            </a:r>
            <a:r>
              <a:rPr lang="it-IT" sz="1900" b="1">
                <a:latin typeface="Verdana" pitchFamily="34" charset="0"/>
              </a:rPr>
              <a:t>dati numerici</a:t>
            </a:r>
            <a:r>
              <a:rPr lang="it-IT" sz="1900">
                <a:latin typeface="Verdana" pitchFamily="34" charset="0"/>
              </a:rPr>
              <a:t>, </a:t>
            </a:r>
          </a:p>
          <a:p>
            <a:pPr>
              <a:lnSpc>
                <a:spcPct val="120000"/>
              </a:lnSpc>
            </a:pPr>
            <a:r>
              <a:rPr lang="it-IT" sz="1900">
                <a:latin typeface="Verdana" pitchFamily="34" charset="0"/>
              </a:rPr>
              <a:t>la </a:t>
            </a:r>
            <a:r>
              <a:rPr lang="it-IT" sz="1900" b="1">
                <a:latin typeface="Verdana" pitchFamily="34" charset="0"/>
              </a:rPr>
              <a:t>proceduralità. </a:t>
            </a:r>
            <a:r>
              <a:rPr lang="it-IT" sz="1900">
                <a:latin typeface="Verdana" pitchFamily="34" charset="0"/>
              </a:rPr>
              <a:t>Esiste </a:t>
            </a:r>
            <a:r>
              <a:rPr lang="it-IT" sz="1900" b="1">
                <a:latin typeface="Verdana" pitchFamily="34" charset="0"/>
              </a:rPr>
              <a:t>un’intersezione</a:t>
            </a:r>
            <a:r>
              <a:rPr lang="it-IT" sz="1900">
                <a:latin typeface="Verdana" pitchFamily="34" charset="0"/>
              </a:rPr>
              <a:t> evidente </a:t>
            </a:r>
          </a:p>
          <a:p>
            <a:pPr>
              <a:lnSpc>
                <a:spcPct val="120000"/>
              </a:lnSpc>
            </a:pPr>
            <a:r>
              <a:rPr lang="it-IT" sz="1900">
                <a:latin typeface="Verdana" pitchFamily="34" charset="0"/>
              </a:rPr>
              <a:t>tra conoscenze dichiarative e procedurali.</a:t>
            </a:r>
          </a:p>
          <a:p>
            <a:pPr>
              <a:lnSpc>
                <a:spcPct val="120000"/>
              </a:lnSpc>
            </a:pPr>
            <a:endParaRPr lang="it-IT" sz="1900">
              <a:latin typeface="Verdana" pitchFamily="34" charset="0"/>
            </a:endParaRPr>
          </a:p>
          <a:p>
            <a:pPr>
              <a:lnSpc>
                <a:spcPct val="120000"/>
              </a:lnSpc>
              <a:buFontTx/>
              <a:buChar char="•"/>
            </a:pPr>
            <a:r>
              <a:rPr lang="it-IT" sz="1900">
                <a:latin typeface="Verdana" pitchFamily="34" charset="0"/>
              </a:rPr>
              <a:t> L’area 6 include </a:t>
            </a:r>
            <a:r>
              <a:rPr lang="it-IT" sz="1900" b="1">
                <a:latin typeface="Verdana" pitchFamily="34" charset="0"/>
              </a:rPr>
              <a:t>scelte etiche e valoriali</a:t>
            </a:r>
            <a:r>
              <a:rPr lang="it-IT" sz="1900">
                <a:latin typeface="Verdana" pitchFamily="34" charset="0"/>
              </a:rPr>
              <a:t>, oltre a </a:t>
            </a:r>
            <a:br>
              <a:rPr lang="it-IT" sz="1900">
                <a:latin typeface="Verdana" pitchFamily="34" charset="0"/>
              </a:rPr>
            </a:br>
            <a:r>
              <a:rPr lang="it-IT" sz="1900">
                <a:latin typeface="Verdana" pitchFamily="34" charset="0"/>
              </a:rPr>
              <a:t>competenze comunicative</a:t>
            </a:r>
          </a:p>
          <a:p>
            <a:pPr>
              <a:lnSpc>
                <a:spcPct val="120000"/>
              </a:lnSpc>
            </a:pPr>
            <a:endParaRPr lang="it-IT" sz="1900">
              <a:latin typeface="Verdana" pitchFamily="34" charset="0"/>
            </a:endParaRPr>
          </a:p>
          <a:p>
            <a:pPr>
              <a:lnSpc>
                <a:spcPct val="120000"/>
              </a:lnSpc>
              <a:buFontTx/>
              <a:buChar char="•"/>
            </a:pPr>
            <a:r>
              <a:rPr lang="it-IT" sz="1900">
                <a:latin typeface="Verdana" pitchFamily="34" charset="0"/>
              </a:rPr>
              <a:t> L’area 7 implica la </a:t>
            </a:r>
            <a:r>
              <a:rPr lang="it-IT" sz="1900" b="1">
                <a:latin typeface="Verdana" pitchFamily="34" charset="0"/>
              </a:rPr>
              <a:t>decisionalità</a:t>
            </a:r>
            <a:r>
              <a:rPr lang="it-IT" sz="1900">
                <a:latin typeface="Verdana" pitchFamily="34" charset="0"/>
              </a:rPr>
              <a:t>, la </a:t>
            </a:r>
            <a:r>
              <a:rPr lang="it-IT" sz="1900" b="1">
                <a:latin typeface="Verdana" pitchFamily="34" charset="0"/>
              </a:rPr>
              <a:t>problematizzazione</a:t>
            </a:r>
            <a:r>
              <a:rPr lang="it-IT" sz="1900">
                <a:latin typeface="Verdana" pitchFamily="34" charset="0"/>
              </a:rPr>
              <a:t>, l’assunzione di </a:t>
            </a:r>
            <a:r>
              <a:rPr lang="it-IT" sz="1900" b="1">
                <a:latin typeface="Verdana" pitchFamily="34" charset="0"/>
              </a:rPr>
              <a:t>scelte</a:t>
            </a:r>
            <a:r>
              <a:rPr lang="it-IT" sz="1900">
                <a:latin typeface="Verdana" pitchFamily="34" charset="0"/>
              </a:rPr>
              <a:t> </a:t>
            </a:r>
            <a:r>
              <a:rPr lang="it-IT" sz="1900" b="1">
                <a:latin typeface="Verdana" pitchFamily="34" charset="0"/>
              </a:rPr>
              <a:t>operative</a:t>
            </a:r>
            <a:r>
              <a:rPr lang="it-IT" sz="1900">
                <a:latin typeface="Verdana" pitchFamily="34" charset="0"/>
              </a:rPr>
              <a:t> e </a:t>
            </a:r>
            <a:r>
              <a:rPr lang="it-IT" sz="1900" b="1">
                <a:latin typeface="Verdana" pitchFamily="34" charset="0"/>
              </a:rPr>
              <a:t>responsabilità</a:t>
            </a:r>
          </a:p>
          <a:p>
            <a:pPr>
              <a:lnSpc>
                <a:spcPct val="120000"/>
              </a:lnSpc>
              <a:buFontTx/>
              <a:buChar char="•"/>
            </a:pPr>
            <a:endParaRPr lang="it-IT" sz="1900">
              <a:latin typeface="Verdana" pitchFamily="34" charset="0"/>
            </a:endParaRPr>
          </a:p>
          <a:p>
            <a:pPr>
              <a:lnSpc>
                <a:spcPct val="120000"/>
              </a:lnSpc>
              <a:buFontTx/>
              <a:buChar char="•"/>
            </a:pPr>
            <a:r>
              <a:rPr lang="it-IT" sz="1900">
                <a:latin typeface="Verdana" pitchFamily="34" charset="0"/>
              </a:rPr>
              <a:t> </a:t>
            </a:r>
            <a:r>
              <a:rPr lang="it-IT" sz="1900">
                <a:solidFill>
                  <a:srgbClr val="EE0000"/>
                </a:solidFill>
                <a:latin typeface="Verdana" pitchFamily="34" charset="0"/>
              </a:rPr>
              <a:t>L’area 5 è di carattere </a:t>
            </a:r>
            <a:r>
              <a:rPr lang="it-IT" sz="1900" b="1">
                <a:solidFill>
                  <a:srgbClr val="EE0000"/>
                </a:solidFill>
                <a:latin typeface="Verdana" pitchFamily="34" charset="0"/>
              </a:rPr>
              <a:t>metodologico. </a:t>
            </a:r>
            <a:r>
              <a:rPr lang="it-IT" sz="1900">
                <a:solidFill>
                  <a:srgbClr val="EE0000"/>
                </a:solidFill>
                <a:latin typeface="Verdana" pitchFamily="34" charset="0"/>
              </a:rPr>
              <a:t>Riguarda </a:t>
            </a:r>
            <a:br>
              <a:rPr lang="it-IT" sz="1900">
                <a:solidFill>
                  <a:srgbClr val="EE0000"/>
                </a:solidFill>
                <a:latin typeface="Verdana" pitchFamily="34" charset="0"/>
              </a:rPr>
            </a:br>
            <a:r>
              <a:rPr lang="it-IT" sz="1900">
                <a:solidFill>
                  <a:srgbClr val="EE0000"/>
                </a:solidFill>
                <a:latin typeface="Verdana" pitchFamily="34" charset="0"/>
              </a:rPr>
              <a:t>aspetti </a:t>
            </a:r>
            <a:r>
              <a:rPr lang="it-IT" sz="1900" b="1">
                <a:solidFill>
                  <a:srgbClr val="EE0000"/>
                </a:solidFill>
                <a:latin typeface="Verdana" pitchFamily="34" charset="0"/>
              </a:rPr>
              <a:t>metacognitivi, </a:t>
            </a:r>
            <a:r>
              <a:rPr lang="it-IT" sz="1900">
                <a:solidFill>
                  <a:srgbClr val="EE0000"/>
                </a:solidFill>
                <a:latin typeface="Verdana" pitchFamily="34" charset="0"/>
              </a:rPr>
              <a:t>di </a:t>
            </a:r>
            <a:r>
              <a:rPr lang="it-IT" sz="1900" b="1">
                <a:solidFill>
                  <a:srgbClr val="EE0000"/>
                </a:solidFill>
                <a:latin typeface="Verdana" pitchFamily="34" charset="0"/>
              </a:rPr>
              <a:t>autoregolazione, </a:t>
            </a:r>
          </a:p>
          <a:p>
            <a:pPr>
              <a:lnSpc>
                <a:spcPct val="120000"/>
              </a:lnSpc>
            </a:pPr>
            <a:r>
              <a:rPr lang="it-IT" sz="1900" b="1">
                <a:solidFill>
                  <a:srgbClr val="EE0000"/>
                </a:solidFill>
                <a:latin typeface="Verdana" pitchFamily="34" charset="0"/>
              </a:rPr>
              <a:t>di autovalutazione, </a:t>
            </a:r>
            <a:r>
              <a:rPr lang="it-IT" sz="1900">
                <a:solidFill>
                  <a:srgbClr val="EE0000"/>
                </a:solidFill>
                <a:latin typeface="Verdana" pitchFamily="34" charset="0"/>
              </a:rPr>
              <a:t>di </a:t>
            </a:r>
            <a:r>
              <a:rPr lang="it-IT" sz="1900" b="1">
                <a:solidFill>
                  <a:srgbClr val="EE0000"/>
                </a:solidFill>
                <a:latin typeface="Verdana" pitchFamily="34" charset="0"/>
              </a:rPr>
              <a:t>cooperazione </a:t>
            </a:r>
            <a:r>
              <a:rPr lang="it-IT" sz="1900">
                <a:solidFill>
                  <a:srgbClr val="EE0000"/>
                </a:solidFill>
                <a:latin typeface="Verdana" pitchFamily="34" charset="0"/>
              </a:rPr>
              <a:t>nei processi </a:t>
            </a:r>
          </a:p>
          <a:p>
            <a:pPr>
              <a:lnSpc>
                <a:spcPct val="120000"/>
              </a:lnSpc>
            </a:pPr>
            <a:r>
              <a:rPr lang="it-IT" sz="1900">
                <a:solidFill>
                  <a:srgbClr val="EE0000"/>
                </a:solidFill>
                <a:latin typeface="Verdana" pitchFamily="34" charset="0"/>
              </a:rPr>
              <a:t>di apprendimento </a:t>
            </a:r>
          </a:p>
        </p:txBody>
      </p:sp>
      <p:sp>
        <p:nvSpPr>
          <p:cNvPr id="26627" name="AutoShape 5"/>
          <p:cNvSpPr>
            <a:spLocks noChangeArrowheads="1"/>
          </p:cNvSpPr>
          <p:nvPr/>
        </p:nvSpPr>
        <p:spPr bwMode="auto">
          <a:xfrm>
            <a:off x="7380288" y="549275"/>
            <a:ext cx="1512887" cy="719138"/>
          </a:xfrm>
          <a:prstGeom prst="roundRect">
            <a:avLst>
              <a:gd name="adj" fmla="val 16667"/>
            </a:avLst>
          </a:prstGeom>
          <a:solidFill>
            <a:srgbClr val="E9B5DB">
              <a:alpha val="50195"/>
            </a:srgbClr>
          </a:solidFill>
          <a:ln w="9525">
            <a:noFill/>
            <a:round/>
            <a:headEnd/>
            <a:tailEnd/>
          </a:ln>
        </p:spPr>
        <p:txBody>
          <a:bodyPr wrap="none" anchor="ctr"/>
          <a:lstStyle/>
          <a:p>
            <a:endParaRPr lang="it-IT"/>
          </a:p>
        </p:txBody>
      </p:sp>
      <p:sp>
        <p:nvSpPr>
          <p:cNvPr id="26628" name="AutoShape 6"/>
          <p:cNvSpPr>
            <a:spLocks noChangeArrowheads="1"/>
          </p:cNvSpPr>
          <p:nvPr/>
        </p:nvSpPr>
        <p:spPr bwMode="auto">
          <a:xfrm>
            <a:off x="7380288" y="1484313"/>
            <a:ext cx="1512887" cy="720725"/>
          </a:xfrm>
          <a:prstGeom prst="roundRect">
            <a:avLst>
              <a:gd name="adj" fmla="val 16667"/>
            </a:avLst>
          </a:prstGeom>
          <a:solidFill>
            <a:schemeClr val="bg1">
              <a:alpha val="39999"/>
            </a:schemeClr>
          </a:solidFill>
          <a:ln w="9525">
            <a:solidFill>
              <a:srgbClr val="0066FF"/>
            </a:solidFill>
            <a:round/>
            <a:headEnd/>
            <a:tailEnd/>
          </a:ln>
        </p:spPr>
        <p:txBody>
          <a:bodyPr wrap="none" anchor="ctr"/>
          <a:lstStyle/>
          <a:p>
            <a:endParaRPr lang="it-IT"/>
          </a:p>
        </p:txBody>
      </p:sp>
      <p:sp>
        <p:nvSpPr>
          <p:cNvPr id="26629" name="AutoShape 8"/>
          <p:cNvSpPr>
            <a:spLocks noChangeArrowheads="1"/>
          </p:cNvSpPr>
          <p:nvPr/>
        </p:nvSpPr>
        <p:spPr bwMode="auto">
          <a:xfrm>
            <a:off x="7380288" y="1125538"/>
            <a:ext cx="1512887" cy="719137"/>
          </a:xfrm>
          <a:prstGeom prst="roundRect">
            <a:avLst>
              <a:gd name="adj" fmla="val 16667"/>
            </a:avLst>
          </a:prstGeom>
          <a:solidFill>
            <a:schemeClr val="bg1">
              <a:alpha val="39999"/>
            </a:schemeClr>
          </a:solidFill>
          <a:ln w="28575">
            <a:solidFill>
              <a:schemeClr val="hlink"/>
            </a:solidFill>
            <a:round/>
            <a:headEnd/>
            <a:tailEnd/>
          </a:ln>
        </p:spPr>
        <p:txBody>
          <a:bodyPr wrap="none" anchor="ctr"/>
          <a:lstStyle/>
          <a:p>
            <a:endParaRPr lang="it-IT"/>
          </a:p>
        </p:txBody>
      </p:sp>
      <p:pic>
        <p:nvPicPr>
          <p:cNvPr id="26630" name="Picture 9"/>
          <p:cNvPicPr>
            <a:picLocks noChangeAspect="1" noChangeArrowheads="1"/>
          </p:cNvPicPr>
          <p:nvPr/>
        </p:nvPicPr>
        <p:blipFill>
          <a:blip r:embed="rId3" cstate="print"/>
          <a:srcRect/>
          <a:stretch>
            <a:fillRect/>
          </a:stretch>
        </p:blipFill>
        <p:spPr bwMode="auto">
          <a:xfrm>
            <a:off x="7380288" y="2997200"/>
            <a:ext cx="1452562" cy="1089025"/>
          </a:xfrm>
          <a:prstGeom prst="rect">
            <a:avLst/>
          </a:prstGeom>
          <a:noFill/>
          <a:ln w="9525">
            <a:noFill/>
            <a:miter lim="800000"/>
            <a:headEnd/>
            <a:tailEnd/>
          </a:ln>
        </p:spPr>
      </p:pic>
      <p:pic>
        <p:nvPicPr>
          <p:cNvPr id="26631" name="Picture 10"/>
          <p:cNvPicPr>
            <a:picLocks noChangeAspect="1" noChangeArrowheads="1"/>
          </p:cNvPicPr>
          <p:nvPr/>
        </p:nvPicPr>
        <p:blipFill>
          <a:blip r:embed="rId4" cstate="print"/>
          <a:srcRect/>
          <a:stretch>
            <a:fillRect/>
          </a:stretch>
        </p:blipFill>
        <p:spPr bwMode="auto">
          <a:xfrm>
            <a:off x="7380288" y="5013325"/>
            <a:ext cx="1514475" cy="1143000"/>
          </a:xfrm>
          <a:prstGeom prst="rect">
            <a:avLst/>
          </a:prstGeom>
          <a:noFill/>
          <a:ln w="9525">
            <a:noFill/>
            <a:miter lim="800000"/>
            <a:headEnd/>
            <a:tailEnd/>
          </a:ln>
        </p:spPr>
      </p:pic>
      <p:sp>
        <p:nvSpPr>
          <p:cNvPr id="10" name="Rombo 9">
            <a:hlinkClick r:id="rId5"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88975" y="2466975"/>
            <a:ext cx="7626350" cy="1739900"/>
          </a:xfrm>
          <a:prstGeom prst="rect">
            <a:avLst/>
          </a:prstGeom>
          <a:noFill/>
          <a:ln w="9525">
            <a:noFill/>
            <a:miter lim="800000"/>
            <a:headEnd/>
            <a:tailEnd/>
          </a:ln>
        </p:spPr>
        <p:txBody>
          <a:bodyPr wrap="none">
            <a:spAutoFit/>
          </a:bodyPr>
          <a:lstStyle/>
          <a:p>
            <a:pPr algn="ctr"/>
            <a:r>
              <a:rPr lang="it-IT" sz="3600" b="1">
                <a:solidFill>
                  <a:schemeClr val="accent2"/>
                </a:solidFill>
              </a:rPr>
              <a:t>Applicazioni possibili </a:t>
            </a:r>
          </a:p>
          <a:p>
            <a:pPr algn="ctr"/>
            <a:r>
              <a:rPr lang="it-IT" sz="3600" b="1">
                <a:solidFill>
                  <a:schemeClr val="accent2"/>
                </a:solidFill>
              </a:rPr>
              <a:t>di mobilitazione di conoscenze</a:t>
            </a:r>
          </a:p>
          <a:p>
            <a:pPr algn="ctr"/>
            <a:r>
              <a:rPr lang="it-IT" sz="3600" b="1">
                <a:solidFill>
                  <a:schemeClr val="accent2"/>
                </a:solidFill>
              </a:rPr>
              <a:t>e abilità in chiave pluridisciplinare</a:t>
            </a: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188913"/>
            <a:ext cx="9144000" cy="5154612"/>
          </a:xfrm>
          <a:prstGeom prst="rect">
            <a:avLst/>
          </a:prstGeom>
          <a:noFill/>
          <a:ln w="9525">
            <a:noFill/>
            <a:miter lim="800000"/>
            <a:headEnd/>
            <a:tailEnd/>
          </a:ln>
        </p:spPr>
        <p:txBody>
          <a:bodyPr>
            <a:spAutoFit/>
          </a:bodyPr>
          <a:lstStyle/>
          <a:p>
            <a:endParaRPr lang="it-IT" b="1"/>
          </a:p>
          <a:p>
            <a:pPr algn="ctr"/>
            <a:r>
              <a:rPr lang="it-IT" sz="5400" b="1">
                <a:solidFill>
                  <a:schemeClr val="accent2"/>
                </a:solidFill>
              </a:rPr>
              <a:t>Il corpo e l’alimentazione</a:t>
            </a:r>
            <a:r>
              <a:rPr lang="it-IT" sz="5400" b="1"/>
              <a:t/>
            </a:r>
            <a:br>
              <a:rPr lang="it-IT" sz="5400" b="1"/>
            </a:br>
            <a:endParaRPr lang="it-IT" sz="5400" b="1"/>
          </a:p>
          <a:p>
            <a:pPr algn="ctr"/>
            <a:endParaRPr lang="it-IT" sz="5400" b="1"/>
          </a:p>
          <a:p>
            <a:pPr algn="ctr"/>
            <a:endParaRPr lang="it-IT" sz="5400" b="1"/>
          </a:p>
          <a:p>
            <a:pPr algn="ctr"/>
            <a:endParaRPr lang="it-IT" sz="1200" b="1"/>
          </a:p>
          <a:p>
            <a:pPr algn="ctr"/>
            <a:endParaRPr lang="it-IT" sz="1100" b="1"/>
          </a:p>
          <a:p>
            <a:pPr algn="ctr"/>
            <a:r>
              <a:rPr lang="it-IT" b="1"/>
              <a:t/>
            </a:r>
            <a:br>
              <a:rPr lang="it-IT" b="1"/>
            </a:br>
            <a:endParaRPr lang="it-IT" sz="5400" b="1"/>
          </a:p>
        </p:txBody>
      </p:sp>
      <p:pic>
        <p:nvPicPr>
          <p:cNvPr id="28675" name="Picture 3"/>
          <p:cNvPicPr>
            <a:picLocks noChangeAspect="1" noChangeArrowheads="1"/>
          </p:cNvPicPr>
          <p:nvPr/>
        </p:nvPicPr>
        <p:blipFill>
          <a:blip r:embed="rId3" cstate="print"/>
          <a:srcRect/>
          <a:stretch>
            <a:fillRect/>
          </a:stretch>
        </p:blipFill>
        <p:spPr bwMode="auto">
          <a:xfrm>
            <a:off x="2857500" y="1714500"/>
            <a:ext cx="3048000" cy="2286000"/>
          </a:xfrm>
          <a:prstGeom prst="rect">
            <a:avLst/>
          </a:prstGeom>
          <a:noFill/>
          <a:ln w="9525">
            <a:noFill/>
            <a:miter lim="800000"/>
            <a:headEnd/>
            <a:tailEnd/>
          </a:ln>
        </p:spPr>
      </p:pic>
      <p:sp>
        <p:nvSpPr>
          <p:cNvPr id="28676" name="Rettangolo 5"/>
          <p:cNvSpPr>
            <a:spLocks noChangeArrowheads="1"/>
          </p:cNvSpPr>
          <p:nvPr/>
        </p:nvSpPr>
        <p:spPr bwMode="auto">
          <a:xfrm>
            <a:off x="1643063" y="4613275"/>
            <a:ext cx="5591175" cy="1200150"/>
          </a:xfrm>
          <a:prstGeom prst="rect">
            <a:avLst/>
          </a:prstGeom>
          <a:noFill/>
          <a:ln w="9525">
            <a:noFill/>
            <a:miter lim="800000"/>
            <a:headEnd/>
            <a:tailEnd/>
          </a:ln>
        </p:spPr>
        <p:txBody>
          <a:bodyPr>
            <a:spAutoFit/>
          </a:bodyPr>
          <a:lstStyle/>
          <a:p>
            <a:pPr algn="ctr"/>
            <a:r>
              <a:rPr lang="it-IT" b="1">
                <a:solidFill>
                  <a:srgbClr val="000000"/>
                </a:solidFill>
              </a:rPr>
              <a:t>Trattazione di un argomento interdisciplinare, </a:t>
            </a:r>
            <a:br>
              <a:rPr lang="it-IT" b="1">
                <a:solidFill>
                  <a:srgbClr val="000000"/>
                </a:solidFill>
              </a:rPr>
            </a:br>
            <a:r>
              <a:rPr lang="it-IT" b="1">
                <a:solidFill>
                  <a:srgbClr val="000000"/>
                </a:solidFill>
              </a:rPr>
              <a:t>  utilizzo in prospettiva trasversale di saperi diversi  coimplicati all’interno di una problematica complessa</a:t>
            </a:r>
            <a:endParaRPr lang="it-IT"/>
          </a:p>
        </p:txBody>
      </p:sp>
      <p:sp>
        <p:nvSpPr>
          <p:cNvPr id="7" name="Rombo 6">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3850" y="404813"/>
            <a:ext cx="8497888" cy="6075362"/>
          </a:xfrm>
          <a:prstGeom prst="rect">
            <a:avLst/>
          </a:prstGeom>
          <a:noFill/>
          <a:ln w="9525">
            <a:noFill/>
            <a:miter lim="800000"/>
            <a:headEnd/>
            <a:tailEnd/>
          </a:ln>
        </p:spPr>
        <p:txBody>
          <a:bodyPr>
            <a:spAutoFit/>
          </a:bodyPr>
          <a:lstStyle/>
          <a:p>
            <a:pPr>
              <a:lnSpc>
                <a:spcPct val="105000"/>
              </a:lnSpc>
              <a:spcBef>
                <a:spcPct val="5000"/>
              </a:spcBef>
            </a:pPr>
            <a:r>
              <a:rPr lang="it-IT" sz="1200">
                <a:latin typeface="Verdana" pitchFamily="34" charset="0"/>
              </a:rPr>
              <a:t>Il grafo individua </a:t>
            </a:r>
            <a:r>
              <a:rPr lang="it-IT" sz="1200" b="1">
                <a:latin typeface="Verdana" pitchFamily="34" charset="0"/>
              </a:rPr>
              <a:t>un’area centrale</a:t>
            </a:r>
            <a:r>
              <a:rPr lang="it-IT" sz="1200">
                <a:latin typeface="Verdana" pitchFamily="34" charset="0"/>
              </a:rPr>
              <a:t> ( tema o focus della riflessione ) nel concetto di </a:t>
            </a:r>
            <a:r>
              <a:rPr lang="it-IT" sz="1200" b="1">
                <a:latin typeface="Verdana" pitchFamily="34" charset="0"/>
              </a:rPr>
              <a:t>corpo</a:t>
            </a:r>
            <a:r>
              <a:rPr lang="it-IT" sz="1200">
                <a:latin typeface="Verdana" pitchFamily="34" charset="0"/>
              </a:rPr>
              <a:t>, che anima l’immaginario implicito degli adolescenti. Corpo è la parola non pronunciata, impronunciabile in quanto ambigua: richiama la sfera della </a:t>
            </a:r>
            <a:r>
              <a:rPr lang="it-IT" sz="1200" b="1">
                <a:latin typeface="Verdana" pitchFamily="34" charset="0"/>
              </a:rPr>
              <a:t>sessualità</a:t>
            </a:r>
            <a:r>
              <a:rPr lang="it-IT" sz="1200">
                <a:latin typeface="Verdana" pitchFamily="34" charset="0"/>
              </a:rPr>
              <a:t>, vitale ma minacciosa, dei desideri, delle sfide tra coetanei. Corpo è prestanza, virilità / femminilità come </a:t>
            </a:r>
            <a:r>
              <a:rPr lang="it-IT" sz="1200" b="1">
                <a:latin typeface="Verdana" pitchFamily="34" charset="0"/>
              </a:rPr>
              <a:t>schemi di accesso al significato di situazioni, rapporti, confronti, narrazioni, aspettative. </a:t>
            </a:r>
          </a:p>
          <a:p>
            <a:pPr>
              <a:lnSpc>
                <a:spcPct val="105000"/>
              </a:lnSpc>
              <a:spcBef>
                <a:spcPct val="5000"/>
              </a:spcBef>
            </a:pPr>
            <a:r>
              <a:rPr lang="it-IT" sz="1200">
                <a:latin typeface="Verdana" pitchFamily="34" charset="0"/>
              </a:rPr>
              <a:t>Ognuno di questi concetti diventa </a:t>
            </a:r>
            <a:r>
              <a:rPr lang="it-IT" sz="1200" b="1">
                <a:latin typeface="Verdana" pitchFamily="34" charset="0"/>
              </a:rPr>
              <a:t>stereotipo inconscio, modello d’azione inconfessato</a:t>
            </a:r>
            <a:r>
              <a:rPr lang="it-IT" sz="1200">
                <a:latin typeface="Verdana" pitchFamily="34" charset="0"/>
              </a:rPr>
              <a:t>. L’idea di corpo è talmente implicita e rimossa che non ricorre – se non raramente - nel gergo giovanile neppure come metafora, né come espressione idiomatica anche quando si parla di prove di iniziazione, di destrezza fisica, di esibizione e di prestanza, di avvenenza. Si parla di solito di </a:t>
            </a:r>
            <a:r>
              <a:rPr lang="it-IT" sz="1200" b="1">
                <a:latin typeface="Verdana" pitchFamily="34" charset="0"/>
              </a:rPr>
              <a:t>fisico</a:t>
            </a:r>
            <a:r>
              <a:rPr lang="it-IT" sz="1200">
                <a:latin typeface="Verdana" pitchFamily="34" charset="0"/>
              </a:rPr>
              <a:t> e </a:t>
            </a:r>
            <a:r>
              <a:rPr lang="it-IT" sz="1200" b="1">
                <a:latin typeface="Verdana" pitchFamily="34" charset="0"/>
              </a:rPr>
              <a:t>non </a:t>
            </a:r>
            <a:r>
              <a:rPr lang="it-IT" sz="1200">
                <a:latin typeface="Verdana" pitchFamily="34" charset="0"/>
              </a:rPr>
              <a:t>di</a:t>
            </a:r>
            <a:r>
              <a:rPr lang="it-IT" sz="1200" b="1">
                <a:latin typeface="Verdana" pitchFamily="34" charset="0"/>
              </a:rPr>
              <a:t> corpo</a:t>
            </a:r>
            <a:r>
              <a:rPr lang="it-IT" sz="1200">
                <a:latin typeface="Verdana" pitchFamily="34" charset="0"/>
              </a:rPr>
              <a:t>. </a:t>
            </a:r>
          </a:p>
          <a:p>
            <a:pPr>
              <a:lnSpc>
                <a:spcPct val="105000"/>
              </a:lnSpc>
              <a:spcBef>
                <a:spcPct val="5000"/>
              </a:spcBef>
            </a:pPr>
            <a:r>
              <a:rPr lang="it-IT" sz="1200">
                <a:latin typeface="Verdana" pitchFamily="34" charset="0"/>
              </a:rPr>
              <a:t>Quello che non deve emergere è che </a:t>
            </a:r>
            <a:r>
              <a:rPr lang="it-IT" sz="1200" b="1" u="sng">
                <a:latin typeface="Verdana" pitchFamily="34" charset="0"/>
              </a:rPr>
              <a:t>il corpo si costruisce gradualmente sotto la nostra cura</a:t>
            </a:r>
            <a:r>
              <a:rPr lang="it-IT" sz="1200" u="sng">
                <a:latin typeface="Verdana" pitchFamily="34" charset="0"/>
              </a:rPr>
              <a:t>,</a:t>
            </a:r>
            <a:r>
              <a:rPr lang="it-IT" sz="1200">
                <a:latin typeface="Verdana" pitchFamily="34" charset="0"/>
              </a:rPr>
              <a:t> è un bene e un valore. Invece sembra non appartenerci, essere una nostra protesi, addestrabile e modificabile secondo la nostra intenzionalità, come un qualsiasi strumento nelle nostre mani; </a:t>
            </a:r>
            <a:r>
              <a:rPr lang="it-IT" sz="1200" b="1">
                <a:latin typeface="Verdana" pitchFamily="34" charset="0"/>
              </a:rPr>
              <a:t>non una dimensione della nostra persona</a:t>
            </a:r>
            <a:r>
              <a:rPr lang="it-IT" sz="1200">
                <a:latin typeface="Verdana" pitchFamily="34" charset="0"/>
              </a:rPr>
              <a:t> che vive nella sua integralità con altre entità ( il pensiero, l’affettività, la volizione ). Il corpo deve rispondere a </a:t>
            </a:r>
            <a:r>
              <a:rPr lang="it-IT" sz="1200" b="1">
                <a:latin typeface="Verdana" pitchFamily="34" charset="0"/>
              </a:rPr>
              <a:t>necessità estrinseche</a:t>
            </a:r>
            <a:r>
              <a:rPr lang="it-IT" sz="1200">
                <a:latin typeface="Verdana" pitchFamily="34" charset="0"/>
              </a:rPr>
              <a:t>, perché è l’aspetto visibile dell’individuo, quindi si modella sui ruoli che la società gli assegna: </a:t>
            </a:r>
            <a:r>
              <a:rPr lang="it-IT" sz="1200" b="1">
                <a:latin typeface="Verdana" pitchFamily="34" charset="0"/>
              </a:rPr>
              <a:t>corpo da sportivo, corpo da modella, corpo da attore, corpo da velina.</a:t>
            </a:r>
          </a:p>
          <a:p>
            <a:pPr>
              <a:lnSpc>
                <a:spcPct val="105000"/>
              </a:lnSpc>
              <a:spcBef>
                <a:spcPct val="5000"/>
              </a:spcBef>
            </a:pPr>
            <a:r>
              <a:rPr lang="it-IT" sz="1200">
                <a:latin typeface="Verdana" pitchFamily="34" charset="0"/>
              </a:rPr>
              <a:t>Associare il concetto di corpo a quello di </a:t>
            </a:r>
            <a:r>
              <a:rPr lang="it-IT" sz="1200" b="1">
                <a:latin typeface="Verdana" pitchFamily="34" charset="0"/>
              </a:rPr>
              <a:t>alimentazione</a:t>
            </a:r>
            <a:r>
              <a:rPr lang="it-IT" sz="1200">
                <a:latin typeface="Verdana" pitchFamily="34" charset="0"/>
              </a:rPr>
              <a:t> lo inquadra in una sfera di concretezza biologica, che la scienza nutrizionale ha il compito di codificare attraverso lo studio dei </a:t>
            </a:r>
            <a:r>
              <a:rPr lang="it-IT" sz="1200" b="1">
                <a:latin typeface="Verdana" pitchFamily="34" charset="0"/>
              </a:rPr>
              <a:t>rapporti tra alimenti e apporti kilocalorici</a:t>
            </a:r>
            <a:r>
              <a:rPr lang="it-IT" sz="1200">
                <a:latin typeface="Verdana" pitchFamily="34" charset="0"/>
              </a:rPr>
              <a:t> forniti all’organismo in condizione di </a:t>
            </a:r>
            <a:r>
              <a:rPr lang="it-IT" sz="1200" b="1">
                <a:latin typeface="Verdana" pitchFamily="34" charset="0"/>
              </a:rPr>
              <a:t>dispendio energetico</a:t>
            </a:r>
            <a:r>
              <a:rPr lang="it-IT" sz="1200">
                <a:latin typeface="Verdana" pitchFamily="34" charset="0"/>
              </a:rPr>
              <a:t>. Oltre a rendere evidente la motivazione a focalizzare l’attenzione sul concetto di cibo ( associato a sapore, gusto, fame e sazietà ), si profila l’interesse del lemma “dieta” di ampio uso nella cultura mediatica. Questo approccio, quasi intuitivo permette di </a:t>
            </a:r>
            <a:r>
              <a:rPr lang="it-IT" sz="1200" b="1">
                <a:latin typeface="Verdana" pitchFamily="34" charset="0"/>
              </a:rPr>
              <a:t>unificare le due sfere semantiche a cavallo delle quali sta la rappresentazione mentale dell’idea di corpo</a:t>
            </a:r>
            <a:r>
              <a:rPr lang="it-IT" sz="1200">
                <a:latin typeface="Verdana" pitchFamily="34" charset="0"/>
              </a:rPr>
              <a:t>. Da una parte la </a:t>
            </a:r>
            <a:r>
              <a:rPr lang="it-IT" sz="1200" b="1">
                <a:latin typeface="Verdana" pitchFamily="34" charset="0"/>
              </a:rPr>
              <a:t>dieta</a:t>
            </a:r>
            <a:r>
              <a:rPr lang="it-IT" sz="1200">
                <a:latin typeface="Verdana" pitchFamily="34" charset="0"/>
              </a:rPr>
              <a:t> è sentita come un intervento tecnico che corregge uno squilibrio ( quasi esclusivamente la grassezza intesa come attributo inestetico ); d’altra parte il concetto di </a:t>
            </a:r>
            <a:r>
              <a:rPr lang="it-IT" sz="1200" b="1">
                <a:latin typeface="Verdana" pitchFamily="34" charset="0"/>
              </a:rPr>
              <a:t>dieta</a:t>
            </a:r>
            <a:r>
              <a:rPr lang="it-IT" sz="1200">
                <a:latin typeface="Verdana" pitchFamily="34" charset="0"/>
              </a:rPr>
              <a:t> si connette a quello di </a:t>
            </a:r>
            <a:r>
              <a:rPr lang="it-IT" sz="1200" b="1">
                <a:latin typeface="Verdana" pitchFamily="34" charset="0"/>
              </a:rPr>
              <a:t>volontà</a:t>
            </a:r>
            <a:r>
              <a:rPr lang="it-IT" sz="1200">
                <a:latin typeface="Verdana" pitchFamily="34" charset="0"/>
              </a:rPr>
              <a:t> ( volizione, sforzo, tenacia, perseveranza, rinuncia a fronte di un riconoscimento di più alta accettabilità sociale ). Lavorando su </a:t>
            </a:r>
            <a:r>
              <a:rPr lang="it-IT" sz="1200" b="1">
                <a:latin typeface="Verdana" pitchFamily="34" charset="0"/>
              </a:rPr>
              <a:t>tutta l’area semantica del corporeo a valenza positiva</a:t>
            </a:r>
            <a:r>
              <a:rPr lang="it-IT" sz="1200">
                <a:latin typeface="Verdana" pitchFamily="34" charset="0"/>
              </a:rPr>
              <a:t> ( resistenza, forza, vitalità, giovinezza, vigore, salute, bellezza ) si può utilmente correggere l’idea di </a:t>
            </a:r>
            <a:r>
              <a:rPr lang="it-IT" sz="1200" b="1">
                <a:latin typeface="Verdana" pitchFamily="34" charset="0"/>
              </a:rPr>
              <a:t>dieta</a:t>
            </a:r>
            <a:r>
              <a:rPr lang="it-IT" sz="1200">
                <a:latin typeface="Verdana" pitchFamily="34" charset="0"/>
              </a:rPr>
              <a:t> ( intesa come sottrazione) spostandola verso il concetto più corretto di </a:t>
            </a:r>
            <a:r>
              <a:rPr lang="it-IT" sz="1200" b="1">
                <a:latin typeface="Verdana" pitchFamily="34" charset="0"/>
              </a:rPr>
              <a:t>equilibrio nutritivo</a:t>
            </a:r>
            <a:r>
              <a:rPr lang="it-IT" sz="1200">
                <a:latin typeface="Verdana" pitchFamily="34" charset="0"/>
              </a:rPr>
              <a:t>, che del resto fa intuire anche l’idea di bellezza come equilibrio. Esiste del resto </a:t>
            </a:r>
            <a:r>
              <a:rPr lang="it-IT" sz="1200" b="1">
                <a:latin typeface="Verdana" pitchFamily="34" charset="0"/>
              </a:rPr>
              <a:t>un’area degenerativa del corporeo</a:t>
            </a:r>
            <a:r>
              <a:rPr lang="it-IT" sz="1200">
                <a:latin typeface="Verdana" pitchFamily="34" charset="0"/>
              </a:rPr>
              <a:t> a cui l’alimentazione si rapporta come </a:t>
            </a:r>
            <a:r>
              <a:rPr lang="it-IT" sz="1200" b="1">
                <a:latin typeface="Verdana" pitchFamily="34" charset="0"/>
              </a:rPr>
              <a:t>correttivo di squilibri</a:t>
            </a:r>
            <a:r>
              <a:rPr lang="it-IT" sz="1200">
                <a:latin typeface="Verdana" pitchFamily="34" charset="0"/>
              </a:rPr>
              <a:t> ( metabolici, ormonali, ematici, organici ). </a:t>
            </a: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95288" y="549275"/>
            <a:ext cx="8353425" cy="5854700"/>
          </a:xfrm>
          <a:prstGeom prst="rect">
            <a:avLst/>
          </a:prstGeom>
          <a:noFill/>
          <a:ln w="9525">
            <a:noFill/>
            <a:miter lim="800000"/>
            <a:headEnd/>
            <a:tailEnd/>
          </a:ln>
        </p:spPr>
        <p:txBody>
          <a:bodyPr>
            <a:spAutoFit/>
          </a:bodyPr>
          <a:lstStyle/>
          <a:p>
            <a:pPr>
              <a:lnSpc>
                <a:spcPct val="105000"/>
              </a:lnSpc>
            </a:pPr>
            <a:r>
              <a:rPr lang="it-IT" sz="1200">
                <a:latin typeface="Verdana" pitchFamily="34" charset="0"/>
              </a:rPr>
              <a:t>Di lì l’analisi tocca solo incidentalmente i concetti di malattia, vecchiaia e morte come progressiva accentuazione degli squilibri di sistema che un corretto apporto nutrizionale da solo non corregge. La valenza interdisciplinare dell’analisi semantica tocca poi il </a:t>
            </a:r>
            <a:r>
              <a:rPr lang="it-IT" sz="1200" b="1">
                <a:latin typeface="Verdana" pitchFamily="34" charset="0"/>
              </a:rPr>
              <a:t>rapporto corporeo-psichico</a:t>
            </a:r>
            <a:r>
              <a:rPr lang="it-IT" sz="1200">
                <a:latin typeface="Verdana" pitchFamily="34" charset="0"/>
              </a:rPr>
              <a:t>, che include appunto tutta l’area delle scelte legate ad atteggiamenti, sensazioni, valori, percezioni di priorità nei codici socio-culturali. E’ un’area interessante poiché consente di cogliere il rapporto tra la </a:t>
            </a:r>
            <a:r>
              <a:rPr lang="it-IT" sz="1200" b="1" u="sng">
                <a:latin typeface="Verdana" pitchFamily="34" charset="0"/>
              </a:rPr>
              <a:t>fisicità</a:t>
            </a:r>
            <a:r>
              <a:rPr lang="it-IT" sz="1200">
                <a:latin typeface="Verdana" pitchFamily="34" charset="0"/>
              </a:rPr>
              <a:t> di una </a:t>
            </a:r>
            <a:r>
              <a:rPr lang="it-IT" sz="1200" b="1">
                <a:latin typeface="Verdana" pitchFamily="34" charset="0"/>
              </a:rPr>
              <a:t>componente quasi meccanica della nostra  esistenza ( il corpo appunto</a:t>
            </a:r>
            <a:r>
              <a:rPr lang="it-IT" sz="1200">
                <a:latin typeface="Verdana" pitchFamily="34" charset="0"/>
              </a:rPr>
              <a:t> ) e la sfera </a:t>
            </a:r>
            <a:r>
              <a:rPr lang="it-IT" sz="1200" b="1" u="sng">
                <a:latin typeface="Verdana" pitchFamily="34" charset="0"/>
              </a:rPr>
              <a:t>dell’affettività</a:t>
            </a:r>
            <a:r>
              <a:rPr lang="it-IT" sz="1200">
                <a:latin typeface="Verdana" pitchFamily="34" charset="0"/>
              </a:rPr>
              <a:t>, tradizionalmente oggetto di ricompense ambite ma difficili da conseguire, di reticenze e rimozioni, di censure e sublimazioni o oggettivazioni sostitutive. Il </a:t>
            </a:r>
            <a:r>
              <a:rPr lang="it-IT" sz="1200" b="1">
                <a:latin typeface="Verdana" pitchFamily="34" charset="0"/>
              </a:rPr>
              <a:t>cibo</a:t>
            </a:r>
            <a:r>
              <a:rPr lang="it-IT" sz="1200">
                <a:latin typeface="Verdana" pitchFamily="34" charset="0"/>
              </a:rPr>
              <a:t> come sottrazione esasperata o come appropriazione ansiosa e sempre inesausta ( </a:t>
            </a:r>
            <a:r>
              <a:rPr lang="it-IT" sz="1200" b="1">
                <a:latin typeface="Verdana" pitchFamily="34" charset="0"/>
              </a:rPr>
              <a:t>anoressia e bulimia</a:t>
            </a:r>
            <a:r>
              <a:rPr lang="it-IT" sz="1200">
                <a:latin typeface="Verdana" pitchFamily="34" charset="0"/>
              </a:rPr>
              <a:t> ) fanno </a:t>
            </a:r>
            <a:r>
              <a:rPr lang="it-IT" sz="1200" b="1">
                <a:latin typeface="Verdana" pitchFamily="34" charset="0"/>
              </a:rPr>
              <a:t>dell’alimento un oggetto sostitutivo</a:t>
            </a:r>
            <a:r>
              <a:rPr lang="it-IT" sz="1200">
                <a:latin typeface="Verdana" pitchFamily="34" charset="0"/>
              </a:rPr>
              <a:t> ( autopunitivo, per carenza o voracità ) di un desiderio o pulsione rimasta senza risposta. Ancora una volta il concetto di </a:t>
            </a:r>
            <a:r>
              <a:rPr lang="it-IT" sz="1200" b="1">
                <a:latin typeface="Verdana" pitchFamily="34" charset="0"/>
              </a:rPr>
              <a:t>equilibrio</a:t>
            </a:r>
            <a:r>
              <a:rPr lang="it-IT" sz="1200">
                <a:latin typeface="Verdana" pitchFamily="34" charset="0"/>
              </a:rPr>
              <a:t>, di </a:t>
            </a:r>
            <a:r>
              <a:rPr lang="it-IT" sz="1200" b="1">
                <a:latin typeface="Verdana" pitchFamily="34" charset="0"/>
              </a:rPr>
              <a:t>controllo</a:t>
            </a:r>
            <a:r>
              <a:rPr lang="it-IT" sz="1200">
                <a:latin typeface="Verdana" pitchFamily="34" charset="0"/>
              </a:rPr>
              <a:t>, di </a:t>
            </a:r>
            <a:r>
              <a:rPr lang="it-IT" sz="1200" b="1">
                <a:latin typeface="Verdana" pitchFamily="34" charset="0"/>
              </a:rPr>
              <a:t>funzionalità del cibo alle regolazione</a:t>
            </a:r>
            <a:r>
              <a:rPr lang="it-IT" sz="1200">
                <a:latin typeface="Verdana" pitchFamily="34" charset="0"/>
              </a:rPr>
              <a:t> delle funzioni vitali ( e non come oggetto sostitutivo strumentalizzato a finalità estrinseche ) fa da catalizzatore per cogliere le polarità di queste due </a:t>
            </a:r>
            <a:r>
              <a:rPr lang="it-IT" sz="1200" b="1">
                <a:latin typeface="Verdana" pitchFamily="34" charset="0"/>
              </a:rPr>
              <a:t>disfunzioni </a:t>
            </a:r>
            <a:r>
              <a:rPr lang="it-IT" sz="1200">
                <a:latin typeface="Verdana" pitchFamily="34" charset="0"/>
              </a:rPr>
              <a:t>del corporeo. </a:t>
            </a:r>
            <a:r>
              <a:rPr lang="it-IT" sz="1200" b="1">
                <a:latin typeface="Verdana" pitchFamily="34" charset="0"/>
              </a:rPr>
              <a:t>Padroneggiamento</a:t>
            </a:r>
            <a:r>
              <a:rPr lang="it-IT" sz="1200">
                <a:latin typeface="Verdana" pitchFamily="34" charset="0"/>
              </a:rPr>
              <a:t> e regolazione che anche l’educazione fisica perseguono sistematicamente.</a:t>
            </a:r>
          </a:p>
          <a:p>
            <a:pPr>
              <a:lnSpc>
                <a:spcPct val="105000"/>
              </a:lnSpc>
            </a:pPr>
            <a:endParaRPr lang="it-IT" sz="1200">
              <a:latin typeface="Verdana" pitchFamily="34" charset="0"/>
            </a:endParaRPr>
          </a:p>
          <a:p>
            <a:pPr>
              <a:lnSpc>
                <a:spcPct val="105000"/>
              </a:lnSpc>
            </a:pPr>
            <a:r>
              <a:rPr lang="it-IT" sz="1200">
                <a:latin typeface="Verdana" pitchFamily="34" charset="0"/>
              </a:rPr>
              <a:t>La prospettiva psicologica si completa riflettendo alla massima </a:t>
            </a:r>
            <a:r>
              <a:rPr lang="it-IT" sz="1200" b="1">
                <a:latin typeface="Verdana" pitchFamily="34" charset="0"/>
              </a:rPr>
              <a:t>mens sana in corpore</a:t>
            </a:r>
            <a:r>
              <a:rPr lang="it-IT" sz="1200">
                <a:latin typeface="Verdana" pitchFamily="34" charset="0"/>
              </a:rPr>
              <a:t> </a:t>
            </a:r>
            <a:r>
              <a:rPr lang="it-IT" sz="1200" b="1">
                <a:latin typeface="Verdana" pitchFamily="34" charset="0"/>
              </a:rPr>
              <a:t>sano</a:t>
            </a:r>
            <a:r>
              <a:rPr lang="it-IT" sz="1200">
                <a:latin typeface="Verdana" pitchFamily="34" charset="0"/>
              </a:rPr>
              <a:t> , dove si fa riferimento al necessario contemperarsi di corporeo e mentale, in un esercizio di controllo reciproco e reciproco riequilibrio. </a:t>
            </a:r>
            <a:r>
              <a:rPr lang="it-IT" sz="1200" b="1">
                <a:latin typeface="Verdana" pitchFamily="34" charset="0"/>
              </a:rPr>
              <a:t>L’identità della persona</a:t>
            </a:r>
            <a:r>
              <a:rPr lang="it-IT" sz="1200">
                <a:latin typeface="Verdana" pitchFamily="34" charset="0"/>
              </a:rPr>
              <a:t> si regge su questo </a:t>
            </a:r>
            <a:r>
              <a:rPr lang="it-IT" sz="1200" b="1">
                <a:latin typeface="Verdana" pitchFamily="34" charset="0"/>
              </a:rPr>
              <a:t>duplice padroneggiamento</a:t>
            </a:r>
            <a:r>
              <a:rPr lang="it-IT" sz="1200">
                <a:latin typeface="Verdana" pitchFamily="34" charset="0"/>
              </a:rPr>
              <a:t>. Dall’atteggiamento psicologico a quello valoriale, etico e religioso il passo è breve. Il corpo nella persona che si identifica sempre in funzioni cooperative e collaborative ha una sua utilità sociale, e il ricoprire tutti i ruoli lavorativi richiede integrità fisica, tanto che il servizio sanitario assicura il diritto alla salute. Compito delle leggi è salvaguardare tale </a:t>
            </a:r>
            <a:r>
              <a:rPr lang="it-IT" sz="1200" b="1">
                <a:latin typeface="Verdana" pitchFamily="34" charset="0"/>
              </a:rPr>
              <a:t>diritto</a:t>
            </a:r>
            <a:r>
              <a:rPr lang="it-IT" sz="1200">
                <a:latin typeface="Verdana" pitchFamily="34" charset="0"/>
              </a:rPr>
              <a:t> anche nelle sue forme estreme di diritto alla vita. Le questioni morali a questo punto non hanno un’applicazione del tutto oggettiva ed univoca nelle norme giuridiche: </a:t>
            </a:r>
            <a:r>
              <a:rPr lang="it-IT" sz="1200" b="1">
                <a:latin typeface="Verdana" pitchFamily="34" charset="0"/>
              </a:rPr>
              <a:t>le domande su che cos’è vita e cos’è morte</a:t>
            </a:r>
            <a:r>
              <a:rPr lang="it-IT" sz="1200">
                <a:latin typeface="Verdana" pitchFamily="34" charset="0"/>
              </a:rPr>
              <a:t> ( limiti, confini, interventi naturali e artificiali per correggere i cicli della natura.. ) sono ancora oggetto di dibattito aperto che la legislazione cerca di recepire ed interpretare razionalmente. Al di là dell’etica laica c’è poi la religione che interpreta il corpo come tempio dell’anima, cioè come condizione transitoria dell’essere creaturale, che si riconosce in un destino ultraterreno ( </a:t>
            </a:r>
            <a:r>
              <a:rPr lang="it-IT" sz="1200" b="1">
                <a:latin typeface="Verdana" pitchFamily="34" charset="0"/>
              </a:rPr>
              <a:t>spirito, anima, Dio, aldilà, trasfigurazione, resurrezione dei corpi, incarnazione….</a:t>
            </a:r>
            <a:r>
              <a:rPr lang="it-IT" sz="1200">
                <a:latin typeface="Verdana" pitchFamily="34" charset="0"/>
              </a:rPr>
              <a:t> ).</a:t>
            </a:r>
          </a:p>
          <a:p>
            <a:pPr>
              <a:lnSpc>
                <a:spcPct val="105000"/>
              </a:lnSpc>
            </a:pPr>
            <a:endParaRPr lang="it-IT" sz="1200">
              <a:latin typeface="Verdana" pitchFamily="34" charset="0"/>
            </a:endParaRP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50825" y="333375"/>
            <a:ext cx="8626475" cy="5441950"/>
          </a:xfrm>
          <a:prstGeom prst="rect">
            <a:avLst/>
          </a:prstGeom>
          <a:noFill/>
          <a:ln w="9525">
            <a:noFill/>
            <a:miter lim="800000"/>
            <a:headEnd/>
            <a:tailEnd/>
          </a:ln>
        </p:spPr>
        <p:txBody>
          <a:bodyPr>
            <a:spAutoFit/>
          </a:bodyPr>
          <a:lstStyle/>
          <a:p>
            <a:pPr marL="342900" indent="-342900"/>
            <a:r>
              <a:rPr lang="it-IT" b="1"/>
              <a:t>Articolo 2 Acquisizione di saperi e  competenze</a:t>
            </a:r>
          </a:p>
          <a:p>
            <a:pPr marL="342900" indent="-342900"/>
            <a:endParaRPr lang="it-IT"/>
          </a:p>
          <a:p>
            <a:pPr marL="342900" indent="-342900">
              <a:lnSpc>
                <a:spcPct val="125000"/>
              </a:lnSpc>
              <a:buFontTx/>
              <a:buAutoNum type="arabicPeriod"/>
            </a:pPr>
            <a:r>
              <a:rPr lang="it-IT"/>
              <a:t>Ai fini di cui all'articolo 1, comma 1, </a:t>
            </a:r>
            <a:r>
              <a:rPr lang="it-IT" b="1"/>
              <a:t>i </a:t>
            </a:r>
            <a:r>
              <a:rPr lang="it-IT" b="1">
                <a:solidFill>
                  <a:srgbClr val="EE0000"/>
                </a:solidFill>
              </a:rPr>
              <a:t>saperi</a:t>
            </a:r>
            <a:r>
              <a:rPr lang="it-IT" b="1"/>
              <a:t> e le </a:t>
            </a:r>
            <a:r>
              <a:rPr lang="it-IT" b="1">
                <a:solidFill>
                  <a:srgbClr val="EE0000"/>
                </a:solidFill>
              </a:rPr>
              <a:t>competenze</a:t>
            </a:r>
            <a:r>
              <a:rPr lang="it-IT" b="1"/>
              <a:t>, articolati in </a:t>
            </a:r>
            <a:r>
              <a:rPr lang="it-IT" b="1">
                <a:solidFill>
                  <a:srgbClr val="EE0000"/>
                </a:solidFill>
              </a:rPr>
              <a:t>conoscenze</a:t>
            </a:r>
            <a:r>
              <a:rPr lang="it-IT" b="1"/>
              <a:t>  e </a:t>
            </a:r>
            <a:r>
              <a:rPr lang="it-IT" b="1">
                <a:solidFill>
                  <a:srgbClr val="EE0000"/>
                </a:solidFill>
              </a:rPr>
              <a:t>abilità</a:t>
            </a:r>
            <a:r>
              <a:rPr lang="it-IT"/>
              <a:t>, con l'indicazione degli </a:t>
            </a:r>
            <a:r>
              <a:rPr lang="it-IT" b="1">
                <a:solidFill>
                  <a:srgbClr val="EE0000"/>
                </a:solidFill>
              </a:rPr>
              <a:t>assi culturali</a:t>
            </a:r>
            <a:r>
              <a:rPr lang="it-IT" b="1"/>
              <a:t> di riferimento</a:t>
            </a:r>
            <a:r>
              <a:rPr lang="it-IT"/>
              <a:t>, sono descritti nell'allegato </a:t>
            </a:r>
            <a:r>
              <a:rPr lang="it-IT" b="1"/>
              <a:t>documento tecnico</a:t>
            </a:r>
            <a:r>
              <a:rPr lang="it-IT"/>
              <a:t>, che</a:t>
            </a:r>
            <a:r>
              <a:rPr lang="it-IT" b="1"/>
              <a:t> </a:t>
            </a:r>
            <a:r>
              <a:rPr lang="it-IT"/>
              <a:t>fa</a:t>
            </a:r>
            <a:r>
              <a:rPr lang="it-IT" b="1"/>
              <a:t> </a:t>
            </a:r>
            <a:r>
              <a:rPr lang="it-IT"/>
              <a:t>parte integrante del presente regolamento e si applicano secondo le modalità ivi previste.</a:t>
            </a:r>
          </a:p>
          <a:p>
            <a:pPr marL="342900" indent="-342900">
              <a:lnSpc>
                <a:spcPct val="125000"/>
              </a:lnSpc>
            </a:pPr>
            <a:r>
              <a:rPr lang="it-IT"/>
              <a:t>2. I saperi e le competenze di cui al comma 1 assicurano </a:t>
            </a:r>
            <a:r>
              <a:rPr lang="it-IT" b="1"/>
              <a:t>l'equivalenza formativa di tutti i percorsi,</a:t>
            </a:r>
            <a:r>
              <a:rPr lang="it-IT"/>
              <a:t> nel rispetto </a:t>
            </a:r>
            <a:r>
              <a:rPr lang="it-IT" b="1"/>
              <a:t>dell'identità dell'offerta formativa</a:t>
            </a:r>
            <a:r>
              <a:rPr lang="it-IT"/>
              <a:t> e degli </a:t>
            </a:r>
            <a:r>
              <a:rPr lang="it-IT" b="1"/>
              <a:t>obiettivi</a:t>
            </a:r>
            <a:r>
              <a:rPr lang="it-IT"/>
              <a:t> che caratterizzano </a:t>
            </a:r>
            <a:r>
              <a:rPr lang="it-IT" b="1"/>
              <a:t>i curricoli dei diversi ordini, tipi e indirizzi di studio</a:t>
            </a:r>
            <a:r>
              <a:rPr lang="it-IT"/>
              <a:t>. Per il loro recepimento nei curricoli dei  primi due anni degli istituti di istruzione secondaria superiore dì ordine classico, scientifico, magistrale, tecnico, professionale e artistico previsti dai vigenti ordinamenti, le istituzioni scolastiche possono avvalersi degli strumenti di cui al </a:t>
            </a:r>
            <a:r>
              <a:rPr lang="it-IT" b="1"/>
              <a:t>DPR 8 marzo 1999, n. 275, </a:t>
            </a:r>
            <a:r>
              <a:rPr lang="it-IT">
                <a:hlinkClick r:id="rId3" action="ppaction://hlinksldjump"/>
              </a:rPr>
              <a:t>con particolare riferimento</a:t>
            </a:r>
            <a:r>
              <a:rPr lang="it-IT" b="1">
                <a:hlinkClick r:id="rId3" action="ppaction://hlinksldjump"/>
              </a:rPr>
              <a:t> </a:t>
            </a:r>
            <a:r>
              <a:rPr lang="it-IT" b="1"/>
              <a:t>all'articolo 4, comma 2</a:t>
            </a:r>
            <a:r>
              <a:rPr lang="it-IT" b="1">
                <a:solidFill>
                  <a:srgbClr val="0066FF"/>
                </a:solidFill>
              </a:rPr>
              <a:t>,</a:t>
            </a:r>
            <a:r>
              <a:rPr lang="it-IT"/>
              <a:t>  nonché dell'utilizzazione della </a:t>
            </a:r>
            <a:r>
              <a:rPr lang="it-IT" b="1"/>
              <a:t>quota di flessibilità oraria del 20%</a:t>
            </a:r>
            <a:r>
              <a:rPr lang="it-IT"/>
              <a:t> ai sensi del decreto  del Ministro della Pubblica istruzione 13 giugno 2006, n. 47.</a:t>
            </a:r>
          </a:p>
        </p:txBody>
      </p:sp>
      <p:sp>
        <p:nvSpPr>
          <p:cNvPr id="5" name="Rombo 4">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lum bright="-12000" contrast="12000"/>
          </a:blip>
          <a:srcRect/>
          <a:stretch>
            <a:fillRect/>
          </a:stretch>
        </p:blipFill>
        <p:spPr bwMode="auto">
          <a:xfrm>
            <a:off x="323850" y="836613"/>
            <a:ext cx="8429625" cy="5838825"/>
          </a:xfrm>
          <a:prstGeom prst="rect">
            <a:avLst/>
          </a:prstGeom>
          <a:noFill/>
          <a:ln w="3175">
            <a:noFill/>
            <a:miter lim="800000"/>
            <a:headEnd/>
            <a:tailEnd/>
          </a:ln>
        </p:spPr>
      </p:pic>
      <p:sp>
        <p:nvSpPr>
          <p:cNvPr id="31747" name="Text Box 3"/>
          <p:cNvSpPr txBox="1">
            <a:spLocks noChangeArrowheads="1"/>
          </p:cNvSpPr>
          <p:nvPr/>
        </p:nvSpPr>
        <p:spPr bwMode="auto">
          <a:xfrm>
            <a:off x="0" y="0"/>
            <a:ext cx="9164638" cy="641350"/>
          </a:xfrm>
          <a:prstGeom prst="rect">
            <a:avLst/>
          </a:prstGeom>
          <a:noFill/>
          <a:ln w="9525">
            <a:noFill/>
            <a:miter lim="800000"/>
            <a:headEnd/>
            <a:tailEnd/>
          </a:ln>
        </p:spPr>
        <p:txBody>
          <a:bodyPr>
            <a:spAutoFit/>
          </a:bodyPr>
          <a:lstStyle/>
          <a:p>
            <a:pPr algn="ctr"/>
            <a:r>
              <a:rPr lang="it-IT" b="1">
                <a:latin typeface="Verdana" pitchFamily="34" charset="0"/>
              </a:rPr>
              <a:t>Mappa riaggregativa di un percorso di educazione alimentare legato</a:t>
            </a:r>
            <a:br>
              <a:rPr lang="it-IT" b="1">
                <a:latin typeface="Verdana" pitchFamily="34" charset="0"/>
              </a:rPr>
            </a:br>
            <a:r>
              <a:rPr lang="it-IT" b="1">
                <a:latin typeface="Verdana" pitchFamily="34" charset="0"/>
              </a:rPr>
              <a:t> alla mobilizzazione delle conoscenze e delle abilità di più saperi</a:t>
            </a:r>
          </a:p>
        </p:txBody>
      </p:sp>
      <p:sp>
        <p:nvSpPr>
          <p:cNvPr id="6" name="Rombo 5">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611188" y="0"/>
            <a:ext cx="5080000" cy="6858000"/>
          </a:xfrm>
          <a:prstGeom prst="rect">
            <a:avLst/>
          </a:prstGeom>
          <a:noFill/>
          <a:ln w="9525">
            <a:noFill/>
            <a:miter lim="800000"/>
            <a:headEnd/>
            <a:tailEnd/>
          </a:ln>
        </p:spPr>
      </p:pic>
      <p:sp>
        <p:nvSpPr>
          <p:cNvPr id="32771" name="Text Box 3"/>
          <p:cNvSpPr txBox="1">
            <a:spLocks noChangeArrowheads="1"/>
          </p:cNvSpPr>
          <p:nvPr/>
        </p:nvSpPr>
        <p:spPr bwMode="auto">
          <a:xfrm>
            <a:off x="5795963" y="1792288"/>
            <a:ext cx="3190875" cy="2593975"/>
          </a:xfrm>
          <a:prstGeom prst="rect">
            <a:avLst/>
          </a:prstGeom>
          <a:noFill/>
          <a:ln w="9525">
            <a:noFill/>
            <a:miter lim="800000"/>
            <a:headEnd/>
            <a:tailEnd/>
          </a:ln>
        </p:spPr>
        <p:txBody>
          <a:bodyPr wrap="none">
            <a:spAutoFit/>
          </a:bodyPr>
          <a:lstStyle/>
          <a:p>
            <a:r>
              <a:rPr lang="it-IT" sz="2800" b="1"/>
              <a:t>Liceo economico </a:t>
            </a:r>
          </a:p>
          <a:p>
            <a:r>
              <a:rPr lang="it-IT" sz="2800" b="1"/>
              <a:t>aziendale</a:t>
            </a:r>
          </a:p>
          <a:p>
            <a:endParaRPr lang="it-IT" b="1"/>
          </a:p>
          <a:p>
            <a:r>
              <a:rPr lang="it-IT" b="1"/>
              <a:t>Progetto di grafo </a:t>
            </a:r>
          </a:p>
          <a:p>
            <a:r>
              <a:rPr lang="it-IT" b="1"/>
              <a:t>riaggregativo degli </a:t>
            </a:r>
          </a:p>
          <a:p>
            <a:r>
              <a:rPr lang="it-IT" b="1"/>
              <a:t>ambiti disciplinari</a:t>
            </a:r>
          </a:p>
          <a:p>
            <a:r>
              <a:rPr lang="it-IT" b="1"/>
              <a:t>coniugati come aree </a:t>
            </a:r>
          </a:p>
          <a:p>
            <a:r>
              <a:rPr lang="it-IT" b="1"/>
              <a:t>di Saperi esperti</a:t>
            </a:r>
          </a:p>
        </p:txBody>
      </p:sp>
      <p:sp>
        <p:nvSpPr>
          <p:cNvPr id="6" name="Rombo 5">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DBF2AC"/>
            </a:gs>
          </a:gsLst>
          <a:lin ang="5400000" scaled="1"/>
        </a:gra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50825" y="1125538"/>
            <a:ext cx="8713788" cy="5610225"/>
          </a:xfrm>
          <a:prstGeom prst="rect">
            <a:avLst/>
          </a:prstGeom>
          <a:noFill/>
          <a:ln w="9525">
            <a:noFill/>
            <a:miter lim="800000"/>
            <a:headEnd/>
            <a:tailEnd/>
          </a:ln>
        </p:spPr>
        <p:txBody>
          <a:bodyPr>
            <a:spAutoFit/>
          </a:bodyPr>
          <a:lstStyle/>
          <a:p>
            <a:r>
              <a:rPr lang="it-IT" sz="1600" b="1"/>
              <a:t>4. Autonomia didattica</a:t>
            </a:r>
            <a:r>
              <a:rPr lang="it-IT" sz="1600" b="1" i="1"/>
              <a:t>.</a:t>
            </a:r>
          </a:p>
          <a:p>
            <a:endParaRPr lang="it-IT" sz="1600" b="1" i="1"/>
          </a:p>
          <a:p>
            <a:r>
              <a:rPr lang="it-IT" sz="1500">
                <a:latin typeface="Verdana" pitchFamily="34" charset="0"/>
              </a:rPr>
              <a:t>1. Le istituzioni scolastiche, nel rispetto della </a:t>
            </a:r>
            <a:r>
              <a:rPr lang="it-IT" sz="1500" b="1">
                <a:latin typeface="Verdana" pitchFamily="34" charset="0"/>
              </a:rPr>
              <a:t>libertà di insegnamento</a:t>
            </a:r>
            <a:r>
              <a:rPr lang="it-IT" sz="1500">
                <a:latin typeface="Verdana" pitchFamily="34" charset="0"/>
              </a:rPr>
              <a:t>, della </a:t>
            </a:r>
            <a:r>
              <a:rPr lang="it-IT" sz="1500" b="1">
                <a:latin typeface="Verdana" pitchFamily="34" charset="0"/>
              </a:rPr>
              <a:t>libertà di scelta educativa</a:t>
            </a:r>
            <a:r>
              <a:rPr lang="it-IT" sz="1500">
                <a:latin typeface="Verdana" pitchFamily="34" charset="0"/>
              </a:rPr>
              <a:t> delle famiglie e delle finalità generali del sistema, a norma dell'articolo 8 concretizzano gli obiettivi nazionali in </a:t>
            </a:r>
            <a:r>
              <a:rPr lang="it-IT" sz="1500" b="1">
                <a:latin typeface="Verdana" pitchFamily="34" charset="0"/>
              </a:rPr>
              <a:t>percorsi formativi</a:t>
            </a:r>
            <a:r>
              <a:rPr lang="it-IT" sz="1500">
                <a:latin typeface="Verdana" pitchFamily="34" charset="0"/>
              </a:rPr>
              <a:t> funzionali alla realizzazione del </a:t>
            </a:r>
            <a:r>
              <a:rPr lang="it-IT" sz="1500" b="1">
                <a:latin typeface="Verdana" pitchFamily="34" charset="0"/>
              </a:rPr>
              <a:t>diritto ad apprendere e alla crescita educativa di tutti gli alunni</a:t>
            </a:r>
            <a:r>
              <a:rPr lang="it-IT" sz="1500">
                <a:latin typeface="Verdana" pitchFamily="34" charset="0"/>
              </a:rPr>
              <a:t>, riconoscono e valorizzano le </a:t>
            </a:r>
            <a:r>
              <a:rPr lang="it-IT" sz="1500" b="1">
                <a:latin typeface="Verdana" pitchFamily="34" charset="0"/>
              </a:rPr>
              <a:t>diversità</a:t>
            </a:r>
            <a:r>
              <a:rPr lang="it-IT" sz="1500">
                <a:latin typeface="Verdana" pitchFamily="34" charset="0"/>
              </a:rPr>
              <a:t>, promuovono le potenzialità di ciascuno adottando tutte le </a:t>
            </a:r>
            <a:r>
              <a:rPr lang="it-IT" sz="1500" b="1">
                <a:latin typeface="Verdana" pitchFamily="34" charset="0"/>
              </a:rPr>
              <a:t>iniziative utili al raggiungimento del successo formativo</a:t>
            </a:r>
            <a:r>
              <a:rPr lang="it-IT" sz="1500">
                <a:latin typeface="Verdana" pitchFamily="34" charset="0"/>
              </a:rPr>
              <a:t>.</a:t>
            </a:r>
          </a:p>
          <a:p>
            <a:r>
              <a:rPr lang="it-IT" sz="1500">
                <a:latin typeface="Verdana" pitchFamily="34" charset="0"/>
              </a:rPr>
              <a:t>2. Nell'esercizio dell'autonomia didattica </a:t>
            </a:r>
            <a:r>
              <a:rPr lang="it-IT" sz="1500" b="1">
                <a:solidFill>
                  <a:srgbClr val="0066FF"/>
                </a:solidFill>
                <a:latin typeface="Verdana" pitchFamily="34" charset="0"/>
              </a:rPr>
              <a:t>le istituzioni scolastiche regolano i tempi</a:t>
            </a:r>
          </a:p>
          <a:p>
            <a:r>
              <a:rPr lang="it-IT" sz="1500" b="1">
                <a:solidFill>
                  <a:srgbClr val="0066FF"/>
                </a:solidFill>
                <a:latin typeface="Verdana" pitchFamily="34" charset="0"/>
              </a:rPr>
              <a:t>dell'insegnamento</a:t>
            </a:r>
            <a:r>
              <a:rPr lang="it-IT" sz="1500">
                <a:latin typeface="Verdana" pitchFamily="34" charset="0"/>
              </a:rPr>
              <a:t> e dello svolgimento delle singole discipline e attività nel modo più adeguato al tipo di studi e ai ritmi di apprendimento degli alunni. A tal fine le istituzioni scolastiche possono adottare tutte le forme di </a:t>
            </a:r>
            <a:r>
              <a:rPr lang="it-IT" sz="1500" b="1">
                <a:solidFill>
                  <a:srgbClr val="0066FF"/>
                </a:solidFill>
                <a:latin typeface="Verdana" pitchFamily="34" charset="0"/>
              </a:rPr>
              <a:t>flessibilità</a:t>
            </a:r>
            <a:r>
              <a:rPr lang="it-IT" sz="1500">
                <a:latin typeface="Verdana" pitchFamily="34" charset="0"/>
              </a:rPr>
              <a:t> che ritengono opportune e tra l'altro:</a:t>
            </a:r>
          </a:p>
          <a:p>
            <a:r>
              <a:rPr lang="it-IT" sz="1500" i="1">
                <a:latin typeface="Verdana" pitchFamily="34" charset="0"/>
              </a:rPr>
              <a:t>a</a:t>
            </a:r>
            <a:r>
              <a:rPr lang="it-IT" sz="1500">
                <a:latin typeface="Verdana" pitchFamily="34" charset="0"/>
              </a:rPr>
              <a:t>) </a:t>
            </a:r>
            <a:r>
              <a:rPr lang="it-IT" sz="1500" b="1">
                <a:latin typeface="Verdana" pitchFamily="34" charset="0"/>
              </a:rPr>
              <a:t>l'articolazione modulare del monte ore</a:t>
            </a:r>
            <a:r>
              <a:rPr lang="it-IT" sz="1500">
                <a:latin typeface="Verdana" pitchFamily="34" charset="0"/>
              </a:rPr>
              <a:t> </a:t>
            </a:r>
            <a:r>
              <a:rPr lang="it-IT" sz="1500" b="1">
                <a:latin typeface="Verdana" pitchFamily="34" charset="0"/>
              </a:rPr>
              <a:t>annuale</a:t>
            </a:r>
            <a:r>
              <a:rPr lang="it-IT" sz="1500">
                <a:latin typeface="Verdana" pitchFamily="34" charset="0"/>
              </a:rPr>
              <a:t> di ciascuna disciplina e attività;</a:t>
            </a:r>
          </a:p>
          <a:p>
            <a:r>
              <a:rPr lang="it-IT" sz="1500" i="1">
                <a:latin typeface="Verdana" pitchFamily="34" charset="0"/>
              </a:rPr>
              <a:t>b</a:t>
            </a:r>
            <a:r>
              <a:rPr lang="it-IT" sz="1500">
                <a:latin typeface="Verdana" pitchFamily="34" charset="0"/>
              </a:rPr>
              <a:t>) la definizione di </a:t>
            </a:r>
            <a:r>
              <a:rPr lang="it-IT" sz="1500" b="1">
                <a:latin typeface="Verdana" pitchFamily="34" charset="0"/>
              </a:rPr>
              <a:t>unità di insegnamento non coincidenti con l'unità oraria della lezione</a:t>
            </a:r>
            <a:r>
              <a:rPr lang="it-IT" sz="1500">
                <a:latin typeface="Verdana" pitchFamily="34" charset="0"/>
              </a:rPr>
              <a:t> e l'utilizzazione, nell'ambito del curricolo obbligatorio di cui all'articolo 8, degli spazi orari residui;</a:t>
            </a:r>
          </a:p>
          <a:p>
            <a:r>
              <a:rPr lang="it-IT" sz="1500" i="1">
                <a:latin typeface="Verdana" pitchFamily="34" charset="0"/>
              </a:rPr>
              <a:t>c</a:t>
            </a:r>
            <a:r>
              <a:rPr lang="it-IT" sz="1500">
                <a:latin typeface="Verdana" pitchFamily="34" charset="0"/>
              </a:rPr>
              <a:t>) l'attivazione di </a:t>
            </a:r>
            <a:r>
              <a:rPr lang="it-IT" sz="1500" b="1">
                <a:latin typeface="Verdana" pitchFamily="34" charset="0"/>
              </a:rPr>
              <a:t>percorsi didattici individualizzati</a:t>
            </a:r>
            <a:r>
              <a:rPr lang="it-IT" sz="1500">
                <a:latin typeface="Verdana" pitchFamily="34" charset="0"/>
              </a:rPr>
              <a:t>, nel rispetto del principio generale </a:t>
            </a:r>
            <a:r>
              <a:rPr lang="it-IT" sz="1500" b="1">
                <a:latin typeface="Verdana" pitchFamily="34" charset="0"/>
              </a:rPr>
              <a:t>dell'integrazione degli alunni nella classe e nel gruppo</a:t>
            </a:r>
            <a:r>
              <a:rPr lang="it-IT" sz="1500">
                <a:latin typeface="Verdana" pitchFamily="34" charset="0"/>
              </a:rPr>
              <a:t>, anche in relazione agli alunni in situazione di handicap secondo quanto previsto dalla </a:t>
            </a:r>
            <a:r>
              <a:rPr lang="it-IT" sz="1500" i="1">
                <a:latin typeface="Verdana" pitchFamily="34" charset="0"/>
              </a:rPr>
              <a:t>legge 5 febbraio 1992, n. 104</a:t>
            </a:r>
            <a:r>
              <a:rPr lang="it-IT" sz="1500">
                <a:latin typeface="Verdana" pitchFamily="34" charset="0"/>
              </a:rPr>
              <a:t>;</a:t>
            </a:r>
          </a:p>
          <a:p>
            <a:r>
              <a:rPr lang="it-IT" sz="1500" i="1">
                <a:latin typeface="Verdana" pitchFamily="34" charset="0"/>
              </a:rPr>
              <a:t>d</a:t>
            </a:r>
            <a:r>
              <a:rPr lang="it-IT" sz="1500">
                <a:latin typeface="Verdana" pitchFamily="34" charset="0"/>
              </a:rPr>
              <a:t>) </a:t>
            </a:r>
            <a:r>
              <a:rPr lang="it-IT" sz="1500" b="1">
                <a:latin typeface="Verdana" pitchFamily="34" charset="0"/>
              </a:rPr>
              <a:t>l'articolazione modulare di gruppi di alunni provenienti dalla stessa o da diverse classi o da diversi anni di corso;</a:t>
            </a:r>
          </a:p>
          <a:p>
            <a:r>
              <a:rPr lang="it-IT" sz="1500" i="1">
                <a:latin typeface="Verdana" pitchFamily="34" charset="0"/>
              </a:rPr>
              <a:t>e</a:t>
            </a:r>
            <a:r>
              <a:rPr lang="it-IT" sz="1500">
                <a:latin typeface="Verdana" pitchFamily="34" charset="0"/>
              </a:rPr>
              <a:t>) l'aggregazione delle discipline </a:t>
            </a:r>
            <a:r>
              <a:rPr lang="it-IT" sz="1500" b="1">
                <a:latin typeface="Verdana" pitchFamily="34" charset="0"/>
              </a:rPr>
              <a:t>in aree e ambiti disciplinari.   </a:t>
            </a:r>
          </a:p>
        </p:txBody>
      </p:sp>
      <p:sp>
        <p:nvSpPr>
          <p:cNvPr id="5123" name="Text Box 5"/>
          <p:cNvSpPr txBox="1">
            <a:spLocks noChangeArrowheads="1"/>
          </p:cNvSpPr>
          <p:nvPr/>
        </p:nvSpPr>
        <p:spPr bwMode="auto">
          <a:xfrm>
            <a:off x="722313" y="-4763"/>
            <a:ext cx="7431087" cy="942976"/>
          </a:xfrm>
          <a:prstGeom prst="rect">
            <a:avLst/>
          </a:prstGeom>
          <a:noFill/>
          <a:ln w="9525">
            <a:noFill/>
            <a:miter lim="800000"/>
            <a:headEnd/>
            <a:tailEnd/>
          </a:ln>
        </p:spPr>
        <p:txBody>
          <a:bodyPr wrap="none">
            <a:spAutoFit/>
          </a:bodyPr>
          <a:lstStyle/>
          <a:p>
            <a:pPr algn="ctr"/>
            <a:r>
              <a:rPr lang="it-IT" sz="1400" b="1">
                <a:latin typeface="Verdana" pitchFamily="34" charset="0"/>
              </a:rPr>
              <a:t>D.P.R. 8 marzo 1999, n. 275</a:t>
            </a:r>
          </a:p>
          <a:p>
            <a:pPr algn="ctr"/>
            <a:r>
              <a:rPr lang="it-IT" sz="1400">
                <a:latin typeface="Verdana" pitchFamily="34" charset="0"/>
              </a:rPr>
              <a:t>Regolamento recante norme in materia di autonomia delle istituzioni scolastiche,</a:t>
            </a:r>
          </a:p>
          <a:p>
            <a:pPr algn="ctr"/>
            <a:r>
              <a:rPr lang="it-IT" sz="1400">
                <a:latin typeface="Verdana" pitchFamily="34" charset="0"/>
              </a:rPr>
              <a:t>ai sensi dell'art. 21 della </a:t>
            </a:r>
            <a:r>
              <a:rPr lang="it-IT" sz="1400" i="1">
                <a:latin typeface="Verdana" pitchFamily="34" charset="0"/>
              </a:rPr>
              <a:t>L. 15 marzo 1997, n. 59</a:t>
            </a:r>
          </a:p>
          <a:p>
            <a:pPr algn="ctr"/>
            <a:r>
              <a:rPr lang="it-IT" sz="1400" b="1">
                <a:latin typeface="Verdana" pitchFamily="34" charset="0"/>
              </a:rPr>
              <a:t>Istituzioni scolastiche nel quadro dell'autonomia</a:t>
            </a:r>
          </a:p>
        </p:txBody>
      </p:sp>
      <p:pic>
        <p:nvPicPr>
          <p:cNvPr id="5124" name="Picture 6" descr="MCj04326720000[1]">
            <a:hlinkClick r:id="rId3" action="ppaction://hlinksldjump"/>
          </p:cNvPr>
          <p:cNvPicPr>
            <a:picLocks noChangeAspect="1" noChangeArrowheads="1"/>
          </p:cNvPicPr>
          <p:nvPr/>
        </p:nvPicPr>
        <p:blipFill>
          <a:blip r:embed="rId4" cstate="print"/>
          <a:srcRect/>
          <a:stretch>
            <a:fillRect/>
          </a:stretch>
        </p:blipFill>
        <p:spPr bwMode="auto">
          <a:xfrm>
            <a:off x="8143875" y="6286500"/>
            <a:ext cx="571500" cy="571500"/>
          </a:xfrm>
          <a:prstGeom prst="rect">
            <a:avLst/>
          </a:prstGeom>
          <a:noFill/>
          <a:ln w="9525">
            <a:noFill/>
            <a:miter lim="800000"/>
            <a:headEnd/>
            <a:tailEnd/>
          </a:ln>
        </p:spPr>
      </p:pic>
      <p:sp>
        <p:nvSpPr>
          <p:cNvPr id="7" name="Rombo 6">
            <a:hlinkClick r:id="rId5"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79388" y="-47625"/>
            <a:ext cx="8640762" cy="6691313"/>
          </a:xfrm>
          <a:prstGeom prst="rect">
            <a:avLst/>
          </a:prstGeom>
          <a:noFill/>
          <a:ln w="9525">
            <a:noFill/>
            <a:miter lim="800000"/>
            <a:headEnd/>
            <a:tailEnd/>
          </a:ln>
        </p:spPr>
        <p:txBody>
          <a:bodyPr anchor="ctr">
            <a:spAutoFit/>
          </a:bodyPr>
          <a:lstStyle/>
          <a:p>
            <a:pPr algn="ctr"/>
            <a:r>
              <a:rPr lang="it-IT" sz="2100" b="1"/>
              <a:t>Documento tecnico - Il contesto e il metodo</a:t>
            </a:r>
          </a:p>
          <a:p>
            <a:endParaRPr lang="it-IT" sz="1500"/>
          </a:p>
          <a:p>
            <a:pPr>
              <a:lnSpc>
                <a:spcPct val="120000"/>
              </a:lnSpc>
            </a:pPr>
            <a:r>
              <a:rPr lang="it-IT" sz="1400">
                <a:latin typeface="Verdana" pitchFamily="34" charset="0"/>
              </a:rPr>
              <a:t>Con la Raccomandazione del Parlamento europeo e del Consiglio del 18 dicembre 2006 relativa alle competenze chiave per l'apprendimento permanente, l'Unione europea ha invitato gli Stati membri a sviluppare, nell'ambito delle loro politiche educative, strategie per assicurare che:</a:t>
            </a:r>
          </a:p>
          <a:p>
            <a:pPr>
              <a:lnSpc>
                <a:spcPct val="120000"/>
              </a:lnSpc>
            </a:pPr>
            <a:r>
              <a:rPr lang="it-IT" sz="1400">
                <a:latin typeface="Verdana" pitchFamily="34" charset="0"/>
              </a:rPr>
              <a:t>• l'istruzione e la formazione iniziali </a:t>
            </a:r>
            <a:r>
              <a:rPr lang="it-IT" sz="1400" b="1">
                <a:latin typeface="Verdana" pitchFamily="34" charset="0"/>
              </a:rPr>
              <a:t>offrano a tutti i giovani gli strumenti per sviluppare le competenze chiave</a:t>
            </a:r>
            <a:r>
              <a:rPr lang="it-IT" sz="1400">
                <a:latin typeface="Verdana" pitchFamily="34" charset="0"/>
              </a:rPr>
              <a:t> a un livello tale che li preparino alla vita adulta e costituiscano </a:t>
            </a:r>
            <a:r>
              <a:rPr lang="it-IT" sz="1400" b="1">
                <a:latin typeface="Verdana" pitchFamily="34" charset="0"/>
              </a:rPr>
              <a:t>la base per ulteriori occasioni di apprendimento</a:t>
            </a:r>
            <a:r>
              <a:rPr lang="it-IT" sz="1400">
                <a:latin typeface="Verdana" pitchFamily="34" charset="0"/>
              </a:rPr>
              <a:t>, come pure per la vita lavorativa;</a:t>
            </a:r>
          </a:p>
          <a:p>
            <a:pPr>
              <a:lnSpc>
                <a:spcPct val="120000"/>
              </a:lnSpc>
            </a:pPr>
            <a:r>
              <a:rPr lang="it-IT" sz="1400">
                <a:latin typeface="Verdana" pitchFamily="34" charset="0"/>
              </a:rPr>
              <a:t>• si tenga debitamente conto di quei giovani che, a causa di </a:t>
            </a:r>
            <a:r>
              <a:rPr lang="it-IT" sz="1400" b="1">
                <a:latin typeface="Verdana" pitchFamily="34" charset="0"/>
              </a:rPr>
              <a:t>svantaggi educativi</a:t>
            </a:r>
            <a:r>
              <a:rPr lang="it-IT" sz="1400">
                <a:latin typeface="Verdana" pitchFamily="34" charset="0"/>
              </a:rPr>
              <a:t> determinati da circostanze personali, sociali, culturali o economiche, hanno bisogno di un sostegno particolare per realizzare le loro potenzialità;</a:t>
            </a:r>
          </a:p>
          <a:p>
            <a:pPr>
              <a:lnSpc>
                <a:spcPct val="120000"/>
              </a:lnSpc>
            </a:pPr>
            <a:r>
              <a:rPr lang="it-IT" sz="1400">
                <a:latin typeface="Verdana" pitchFamily="34" charset="0"/>
              </a:rPr>
              <a:t>• </a:t>
            </a:r>
            <a:r>
              <a:rPr lang="it-IT" sz="1400" b="1">
                <a:latin typeface="Verdana" pitchFamily="34" charset="0"/>
              </a:rPr>
              <a:t>gli adulti siano in grado di sviluppare e aggiornare le loro competenze chiave in tutto il corso della vita</a:t>
            </a:r>
            <a:r>
              <a:rPr lang="it-IT" sz="1400">
                <a:latin typeface="Verdana" pitchFamily="34" charset="0"/>
              </a:rPr>
              <a:t>, con un'attenzione particolare per i gruppi di destinatari riconosciuti prioritari nel contesto nazionale, regionale e/o locale.</a:t>
            </a:r>
          </a:p>
          <a:p>
            <a:pPr>
              <a:lnSpc>
                <a:spcPct val="120000"/>
              </a:lnSpc>
            </a:pPr>
            <a:r>
              <a:rPr lang="it-IT" sz="1400">
                <a:latin typeface="Verdana" pitchFamily="34" charset="0"/>
              </a:rPr>
              <a:t>Le </a:t>
            </a:r>
            <a:r>
              <a:rPr lang="it-IT" sz="1400" b="1">
                <a:latin typeface="Verdana" pitchFamily="34" charset="0"/>
              </a:rPr>
              <a:t>competenze chiave</a:t>
            </a:r>
            <a:r>
              <a:rPr lang="it-IT" sz="1400">
                <a:latin typeface="Verdana" pitchFamily="34" charset="0"/>
              </a:rPr>
              <a:t> indicate dalla Raccomandazione sono le seguenti:</a:t>
            </a:r>
            <a:r>
              <a:rPr lang="it-IT" sz="1400"/>
              <a:t> </a:t>
            </a:r>
          </a:p>
          <a:p>
            <a:pPr>
              <a:lnSpc>
                <a:spcPct val="120000"/>
              </a:lnSpc>
              <a:buFontTx/>
              <a:buBlip>
                <a:blip r:embed="rId3"/>
              </a:buBlip>
            </a:pPr>
            <a:r>
              <a:rPr lang="it-IT" sz="1500" b="1">
                <a:solidFill>
                  <a:srgbClr val="EE0000"/>
                </a:solidFill>
                <a:latin typeface="Verdana" pitchFamily="34" charset="0"/>
              </a:rPr>
              <a:t>comunicazione nella madre lingua, </a:t>
            </a:r>
          </a:p>
          <a:p>
            <a:pPr>
              <a:lnSpc>
                <a:spcPct val="120000"/>
              </a:lnSpc>
              <a:buFontTx/>
              <a:buBlip>
                <a:blip r:embed="rId3"/>
              </a:buBlip>
            </a:pPr>
            <a:r>
              <a:rPr lang="it-IT" sz="1500" b="1">
                <a:solidFill>
                  <a:srgbClr val="EE0000"/>
                </a:solidFill>
                <a:latin typeface="Verdana" pitchFamily="34" charset="0"/>
              </a:rPr>
              <a:t>comunicazione nelle lingue straniere, </a:t>
            </a:r>
          </a:p>
          <a:p>
            <a:pPr>
              <a:lnSpc>
                <a:spcPct val="120000"/>
              </a:lnSpc>
              <a:buFontTx/>
              <a:buBlip>
                <a:blip r:embed="rId3"/>
              </a:buBlip>
            </a:pPr>
            <a:r>
              <a:rPr lang="it-IT" sz="1500" b="1">
                <a:solidFill>
                  <a:srgbClr val="EE0000"/>
                </a:solidFill>
                <a:latin typeface="Verdana" pitchFamily="34" charset="0"/>
              </a:rPr>
              <a:t>competenza matematica, </a:t>
            </a:r>
          </a:p>
          <a:p>
            <a:pPr>
              <a:lnSpc>
                <a:spcPct val="120000"/>
              </a:lnSpc>
              <a:buFontTx/>
              <a:buBlip>
                <a:blip r:embed="rId3"/>
              </a:buBlip>
            </a:pPr>
            <a:r>
              <a:rPr lang="it-IT" sz="1500" b="1">
                <a:solidFill>
                  <a:srgbClr val="EE0000"/>
                </a:solidFill>
                <a:latin typeface="Verdana" pitchFamily="34" charset="0"/>
              </a:rPr>
              <a:t>competenze di base in scienza e tecnologia, </a:t>
            </a:r>
          </a:p>
          <a:p>
            <a:pPr>
              <a:lnSpc>
                <a:spcPct val="120000"/>
              </a:lnSpc>
              <a:buFontTx/>
              <a:buBlip>
                <a:blip r:embed="rId3"/>
              </a:buBlip>
            </a:pPr>
            <a:r>
              <a:rPr lang="it-IT" sz="1500" b="1">
                <a:solidFill>
                  <a:srgbClr val="EE0000"/>
                </a:solidFill>
                <a:latin typeface="Verdana" pitchFamily="34" charset="0"/>
              </a:rPr>
              <a:t>competenza digitale, </a:t>
            </a:r>
          </a:p>
          <a:p>
            <a:pPr>
              <a:lnSpc>
                <a:spcPct val="120000"/>
              </a:lnSpc>
              <a:buFontTx/>
              <a:buBlip>
                <a:blip r:embed="rId3"/>
              </a:buBlip>
            </a:pPr>
            <a:r>
              <a:rPr lang="it-IT" sz="1500" b="1">
                <a:solidFill>
                  <a:srgbClr val="EE0000"/>
                </a:solidFill>
                <a:latin typeface="Verdana" pitchFamily="34" charset="0"/>
              </a:rPr>
              <a:t>imparare ad imparare, </a:t>
            </a:r>
          </a:p>
          <a:p>
            <a:pPr>
              <a:lnSpc>
                <a:spcPct val="120000"/>
              </a:lnSpc>
              <a:buFontTx/>
              <a:buBlip>
                <a:blip r:embed="rId3"/>
              </a:buBlip>
            </a:pPr>
            <a:r>
              <a:rPr lang="it-IT" sz="1500" b="1">
                <a:solidFill>
                  <a:srgbClr val="EE0000"/>
                </a:solidFill>
                <a:latin typeface="Verdana" pitchFamily="34" charset="0"/>
              </a:rPr>
              <a:t>competenze sociali e civiche, </a:t>
            </a:r>
          </a:p>
          <a:p>
            <a:pPr>
              <a:lnSpc>
                <a:spcPct val="120000"/>
              </a:lnSpc>
              <a:buFontTx/>
              <a:buBlip>
                <a:blip r:embed="rId3"/>
              </a:buBlip>
            </a:pPr>
            <a:r>
              <a:rPr lang="it-IT" sz="1500" b="1">
                <a:solidFill>
                  <a:srgbClr val="EE0000"/>
                </a:solidFill>
                <a:latin typeface="Verdana" pitchFamily="34" charset="0"/>
              </a:rPr>
              <a:t>spirito di iniziativa e imprenditorialità, </a:t>
            </a:r>
          </a:p>
          <a:p>
            <a:pPr>
              <a:lnSpc>
                <a:spcPct val="120000"/>
              </a:lnSpc>
              <a:buFontTx/>
              <a:buBlip>
                <a:blip r:embed="rId3"/>
              </a:buBlip>
            </a:pPr>
            <a:r>
              <a:rPr lang="it-IT" sz="1500" b="1">
                <a:solidFill>
                  <a:srgbClr val="EE0000"/>
                </a:solidFill>
                <a:latin typeface="Verdana" pitchFamily="34" charset="0"/>
              </a:rPr>
              <a:t>consapevolezza ed espressione culturale.</a:t>
            </a:r>
          </a:p>
        </p:txBody>
      </p:sp>
      <p:sp>
        <p:nvSpPr>
          <p:cNvPr id="5" name="Rombo 4">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23850" y="125413"/>
            <a:ext cx="8475663" cy="6696075"/>
          </a:xfrm>
          <a:prstGeom prst="rect">
            <a:avLst/>
          </a:prstGeom>
          <a:noFill/>
          <a:ln w="9525">
            <a:noFill/>
            <a:miter lim="800000"/>
            <a:headEnd/>
            <a:tailEnd/>
          </a:ln>
        </p:spPr>
        <p:txBody>
          <a:bodyPr anchor="ctr">
            <a:spAutoFit/>
          </a:bodyPr>
          <a:lstStyle/>
          <a:p>
            <a:pPr>
              <a:lnSpc>
                <a:spcPct val="120000"/>
              </a:lnSpc>
            </a:pPr>
            <a:r>
              <a:rPr lang="it-IT"/>
              <a:t>In questo contesto, l'articolo 1, comma 622, della Legge del 27 dicembre 2006, n. 296, stabilisce che:</a:t>
            </a:r>
          </a:p>
          <a:p>
            <a:pPr>
              <a:lnSpc>
                <a:spcPct val="120000"/>
              </a:lnSpc>
            </a:pPr>
            <a:r>
              <a:rPr lang="it-IT"/>
              <a:t>• </a:t>
            </a:r>
            <a:r>
              <a:rPr lang="it-IT" b="1"/>
              <a:t>l'istruzione</a:t>
            </a:r>
            <a:r>
              <a:rPr lang="it-IT"/>
              <a:t> </a:t>
            </a:r>
            <a:r>
              <a:rPr lang="it-IT" b="1"/>
              <a:t>impartita per almeno dieci anni è</a:t>
            </a:r>
            <a:r>
              <a:rPr lang="it-IT"/>
              <a:t> </a:t>
            </a:r>
            <a:r>
              <a:rPr lang="it-IT" b="1"/>
              <a:t>obbligatoria</a:t>
            </a:r>
            <a:r>
              <a:rPr lang="it-IT"/>
              <a:t> ed è finalizzata a consentire il conseguimento di un titolo di studio di scuola secondaria superiore o di una qualifica professionale di durata almeno triennale entro il diciottesimo anno di età;</a:t>
            </a:r>
          </a:p>
          <a:p>
            <a:pPr>
              <a:lnSpc>
                <a:spcPct val="120000"/>
              </a:lnSpc>
            </a:pPr>
            <a:r>
              <a:rPr lang="it-IT"/>
              <a:t>• </a:t>
            </a:r>
            <a:r>
              <a:rPr lang="it-IT" b="1"/>
              <a:t>l'adempimento dell'obbligo di istruzione</a:t>
            </a:r>
            <a:r>
              <a:rPr lang="it-IT"/>
              <a:t> deve consentire, una volta conseguito il titolo di studio conclusivo del primo ciclo, </a:t>
            </a:r>
            <a:r>
              <a:rPr lang="it-IT" b="1"/>
              <a:t>l'acquisizione dei saperi e delle competenze previste dai curricoli relativi ai primi due anni degli istituti di istruzione secondaria superiore.</a:t>
            </a:r>
          </a:p>
          <a:p>
            <a:pPr>
              <a:lnSpc>
                <a:spcPct val="120000"/>
              </a:lnSpc>
            </a:pPr>
            <a:endParaRPr lang="it-IT" b="1"/>
          </a:p>
          <a:p>
            <a:pPr>
              <a:lnSpc>
                <a:spcPct val="120000"/>
              </a:lnSpc>
            </a:pPr>
            <a:r>
              <a:rPr lang="it-IT" b="1"/>
              <a:t>L'elevamento dell'obbligo</a:t>
            </a:r>
            <a:r>
              <a:rPr lang="it-IT"/>
              <a:t> di istruzione a dieci anni intende </a:t>
            </a:r>
            <a:r>
              <a:rPr lang="it-IT" b="1"/>
              <a:t>favorire il </a:t>
            </a:r>
            <a:r>
              <a:rPr lang="it-IT" b="1">
                <a:solidFill>
                  <a:srgbClr val="EE0000"/>
                </a:solidFill>
              </a:rPr>
              <a:t>pieno sviluppo della persona</a:t>
            </a:r>
            <a:r>
              <a:rPr lang="it-IT"/>
              <a:t> nella costruzione del sé, di </a:t>
            </a:r>
            <a:r>
              <a:rPr lang="it-IT" b="1"/>
              <a:t>corrette e significative relazioni con gli altri</a:t>
            </a:r>
            <a:r>
              <a:rPr lang="it-IT"/>
              <a:t> e di una positiva interazione con la realtà naturale e sociale.</a:t>
            </a:r>
          </a:p>
          <a:p>
            <a:pPr>
              <a:lnSpc>
                <a:spcPct val="120000"/>
              </a:lnSpc>
            </a:pPr>
            <a:endParaRPr lang="it-IT"/>
          </a:p>
          <a:p>
            <a:pPr>
              <a:lnSpc>
                <a:spcPct val="120000"/>
              </a:lnSpc>
            </a:pPr>
            <a:r>
              <a:rPr lang="it-IT"/>
              <a:t>L'elevamento dell'obbligo di istruzione offre anche </a:t>
            </a:r>
            <a:r>
              <a:rPr lang="it-IT" b="1"/>
              <a:t>strumenti per </a:t>
            </a:r>
            <a:r>
              <a:rPr lang="it-IT" b="1">
                <a:solidFill>
                  <a:srgbClr val="EE0000"/>
                </a:solidFill>
              </a:rPr>
              <a:t>contrastare il fenomeno della dispersione scolastica e formativa</a:t>
            </a:r>
            <a:r>
              <a:rPr lang="it-IT"/>
              <a:t>, che rappresenta uno dei problemi ancora presente drammaticamente nel nostro Paese, soprattutto per i giovani di 14/18 anni.</a:t>
            </a: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539750" y="620713"/>
            <a:ext cx="8208963" cy="5705475"/>
          </a:xfrm>
          <a:prstGeom prst="rect">
            <a:avLst/>
          </a:prstGeom>
          <a:noFill/>
          <a:ln w="9525">
            <a:noFill/>
            <a:miter lim="800000"/>
            <a:headEnd/>
            <a:tailEnd/>
          </a:ln>
        </p:spPr>
        <p:txBody>
          <a:bodyPr>
            <a:spAutoFit/>
          </a:bodyPr>
          <a:lstStyle/>
          <a:p>
            <a:pPr>
              <a:lnSpc>
                <a:spcPct val="120000"/>
              </a:lnSpc>
            </a:pPr>
            <a:r>
              <a:rPr lang="it-IT"/>
              <a:t>I saperi e le competenze per l'assolvimento dell'obbligo di istruzione sono riferiti ai </a:t>
            </a:r>
            <a:r>
              <a:rPr lang="it-IT" b="1"/>
              <a:t>quattro assi culturali (dei linguaggi, matematico, scientifico-tecnologico, storico-sociale),</a:t>
            </a:r>
            <a:r>
              <a:rPr lang="it-IT"/>
              <a:t> contenuti nell'allegato 1, (vedi pag. 13). </a:t>
            </a:r>
          </a:p>
          <a:p>
            <a:pPr>
              <a:lnSpc>
                <a:spcPct val="120000"/>
              </a:lnSpc>
            </a:pPr>
            <a:endParaRPr lang="it-IT"/>
          </a:p>
          <a:p>
            <a:pPr>
              <a:lnSpc>
                <a:spcPct val="120000"/>
              </a:lnSpc>
            </a:pPr>
            <a:r>
              <a:rPr lang="it-IT"/>
              <a:t>Essi costituiscono </a:t>
            </a:r>
            <a:r>
              <a:rPr lang="it-IT" b="1"/>
              <a:t>"il tessuto" per la costruzione di percorsi di apprendimento orientati all'acquisizione delle </a:t>
            </a:r>
            <a:r>
              <a:rPr lang="it-IT" b="1">
                <a:solidFill>
                  <a:srgbClr val="EE0000"/>
                </a:solidFill>
              </a:rPr>
              <a:t>competenze chiave</a:t>
            </a:r>
            <a:r>
              <a:rPr lang="it-IT"/>
              <a:t> che preparino i giovani alla vita adulta e che costituiscano </a:t>
            </a:r>
            <a:r>
              <a:rPr lang="it-IT" b="1"/>
              <a:t>la base per consolidare e accrescere saperi e competenze in un processo dì </a:t>
            </a:r>
            <a:r>
              <a:rPr lang="it-IT" b="1">
                <a:solidFill>
                  <a:srgbClr val="EE0000"/>
                </a:solidFill>
              </a:rPr>
              <a:t>apprendimento permanente</a:t>
            </a:r>
            <a:r>
              <a:rPr lang="it-IT"/>
              <a:t>, anche ai fini della </a:t>
            </a:r>
            <a:r>
              <a:rPr lang="it-IT" b="1">
                <a:solidFill>
                  <a:srgbClr val="EE0000"/>
                </a:solidFill>
              </a:rPr>
              <a:t>futura vita lavorativa</a:t>
            </a:r>
            <a:r>
              <a:rPr lang="it-IT"/>
              <a:t>. </a:t>
            </a:r>
          </a:p>
          <a:p>
            <a:pPr>
              <a:lnSpc>
                <a:spcPct val="120000"/>
              </a:lnSpc>
            </a:pPr>
            <a:endParaRPr lang="it-IT"/>
          </a:p>
          <a:p>
            <a:pPr>
              <a:lnSpc>
                <a:spcPct val="120000"/>
              </a:lnSpc>
            </a:pPr>
            <a:r>
              <a:rPr lang="it-IT"/>
              <a:t>I </a:t>
            </a:r>
            <a:r>
              <a:rPr lang="it-IT" b="1"/>
              <a:t>saperi</a:t>
            </a:r>
            <a:r>
              <a:rPr lang="it-IT"/>
              <a:t> sono articolati in </a:t>
            </a:r>
            <a:r>
              <a:rPr lang="it-IT" b="1"/>
              <a:t>abilità / capacità e conoscenze</a:t>
            </a:r>
            <a:r>
              <a:rPr lang="it-IT"/>
              <a:t>, con riferimento al sistema di </a:t>
            </a:r>
            <a:r>
              <a:rPr lang="it-IT" b="1"/>
              <a:t>descrizione</a:t>
            </a:r>
            <a:r>
              <a:rPr lang="it-IT"/>
              <a:t> previsto per l'adozione del </a:t>
            </a:r>
            <a:r>
              <a:rPr lang="it-IT" b="1">
                <a:solidFill>
                  <a:srgbClr val="0066FF"/>
                </a:solidFill>
              </a:rPr>
              <a:t>Quadro europeo dei Titoli e delle Qualifiche (EQF)1</a:t>
            </a:r>
            <a:r>
              <a:rPr lang="it-IT"/>
              <a:t>. </a:t>
            </a:r>
          </a:p>
          <a:p>
            <a:pPr>
              <a:lnSpc>
                <a:spcPct val="120000"/>
              </a:lnSpc>
            </a:pPr>
            <a:endParaRPr lang="it-IT"/>
          </a:p>
          <a:p>
            <a:pPr>
              <a:lnSpc>
                <a:spcPct val="120000"/>
              </a:lnSpc>
            </a:pPr>
            <a:r>
              <a:rPr lang="it-IT"/>
              <a:t>La </a:t>
            </a:r>
            <a:r>
              <a:rPr lang="it-IT" b="1" u="sng"/>
              <a:t>competenza digitale</a:t>
            </a:r>
            <a:r>
              <a:rPr lang="it-IT"/>
              <a:t>, contenuta nell'asse dei linguaggi, è </a:t>
            </a:r>
            <a:r>
              <a:rPr lang="it-IT" b="1"/>
              <a:t>comune a tutti gli assi</a:t>
            </a:r>
            <a:r>
              <a:rPr lang="it-IT"/>
              <a:t>, sia per favorire l'accesso ai saperi sia per rafforzare le potenzialità espressive individuali.                    </a:t>
            </a: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79388" y="625475"/>
            <a:ext cx="8785225" cy="5375275"/>
          </a:xfrm>
          <a:prstGeom prst="rect">
            <a:avLst/>
          </a:prstGeom>
          <a:noFill/>
          <a:ln w="9525">
            <a:noFill/>
            <a:miter lim="800000"/>
            <a:headEnd/>
            <a:tailEnd/>
          </a:ln>
        </p:spPr>
        <p:txBody>
          <a:bodyPr anchor="ctr">
            <a:spAutoFit/>
          </a:bodyPr>
          <a:lstStyle/>
          <a:p>
            <a:pPr indent="381000">
              <a:lnSpc>
                <a:spcPct val="120000"/>
              </a:lnSpc>
            </a:pPr>
            <a:r>
              <a:rPr lang="it-IT"/>
              <a:t>Le </a:t>
            </a:r>
            <a:r>
              <a:rPr lang="it-IT" b="1">
                <a:hlinkClick r:id="rId3" action="ppaction://hlinksldjump"/>
              </a:rPr>
              <a:t>competenze chiave</a:t>
            </a:r>
            <a:r>
              <a:rPr lang="it-IT">
                <a:hlinkClick r:id="rId3" action="ppaction://hlinksldjump"/>
              </a:rPr>
              <a:t> </a:t>
            </a:r>
            <a:r>
              <a:rPr lang="it-IT"/>
              <a:t>proposte nell'allegato 2, (vedi pag. 29) sono il risultato che si può conseguire - </a:t>
            </a:r>
            <a:r>
              <a:rPr lang="it-IT" b="1"/>
              <a:t>all'interno di un unico processo di insegnamento /apprendimento</a:t>
            </a:r>
            <a:r>
              <a:rPr lang="it-IT"/>
              <a:t> - attraverso la </a:t>
            </a:r>
            <a:r>
              <a:rPr lang="it-IT" b="1"/>
              <a:t>reciproca integrazione e </a:t>
            </a:r>
            <a:r>
              <a:rPr lang="it-IT" b="1">
                <a:solidFill>
                  <a:srgbClr val="EE0000"/>
                </a:solidFill>
              </a:rPr>
              <a:t>interdipendenza tra i saperi</a:t>
            </a:r>
            <a:r>
              <a:rPr lang="it-IT">
                <a:solidFill>
                  <a:srgbClr val="EE0000"/>
                </a:solidFill>
              </a:rPr>
              <a:t> </a:t>
            </a:r>
            <a:r>
              <a:rPr lang="it-IT" b="1">
                <a:solidFill>
                  <a:srgbClr val="EE0000"/>
                </a:solidFill>
              </a:rPr>
              <a:t>e le competenze</a:t>
            </a:r>
            <a:r>
              <a:rPr lang="it-IT" b="1"/>
              <a:t> contenuti negli assi culturali.</a:t>
            </a:r>
          </a:p>
          <a:p>
            <a:pPr indent="381000">
              <a:lnSpc>
                <a:spcPct val="120000"/>
              </a:lnSpc>
            </a:pPr>
            <a:endParaRPr lang="it-IT" b="1"/>
          </a:p>
          <a:p>
            <a:pPr indent="381000">
              <a:lnSpc>
                <a:spcPct val="120000"/>
              </a:lnSpc>
            </a:pPr>
            <a:r>
              <a:rPr lang="it-IT" b="1">
                <a:solidFill>
                  <a:srgbClr val="EE0000"/>
                </a:solidFill>
              </a:rPr>
              <a:t>L'integrazione tra gli assi culturali</a:t>
            </a:r>
            <a:r>
              <a:rPr lang="it-IT"/>
              <a:t> rappresenta uno strumento per </a:t>
            </a:r>
            <a:r>
              <a:rPr lang="it-IT" b="1"/>
              <a:t>l'innovazione metodologica e didattica</a:t>
            </a:r>
            <a:r>
              <a:rPr lang="it-IT"/>
              <a:t>; offre la possibilità alle istituzioni scolastiche, anche attraverso la quota di </a:t>
            </a:r>
            <a:r>
              <a:rPr lang="it-IT" b="1"/>
              <a:t>flessibilità del 20%,</a:t>
            </a:r>
            <a:r>
              <a:rPr lang="it-IT"/>
              <a:t> di progettare percorsi di apprendimento coerenti con le </a:t>
            </a:r>
            <a:r>
              <a:rPr lang="it-IT" b="1"/>
              <a:t>aspirazioni</a:t>
            </a:r>
            <a:r>
              <a:rPr lang="it-IT"/>
              <a:t> dei giovani e del loro </a:t>
            </a:r>
            <a:r>
              <a:rPr lang="it-IT" b="1"/>
              <a:t>diritto ad un orientamento consapevole</a:t>
            </a:r>
            <a:r>
              <a:rPr lang="it-IT"/>
              <a:t>, per una partecipazione efficace e costruttiva alla vita sociale e professionale.</a:t>
            </a:r>
          </a:p>
          <a:p>
            <a:pPr indent="381000">
              <a:lnSpc>
                <a:spcPct val="120000"/>
              </a:lnSpc>
            </a:pPr>
            <a:endParaRPr lang="it-IT"/>
          </a:p>
          <a:p>
            <a:pPr indent="381000">
              <a:lnSpc>
                <a:spcPct val="120000"/>
              </a:lnSpc>
            </a:pPr>
            <a:r>
              <a:rPr lang="it-IT"/>
              <a:t>L'obbligo di istruzione sì caratterizza, dunque, per </a:t>
            </a:r>
            <a:r>
              <a:rPr lang="it-IT" b="1"/>
              <a:t>la </a:t>
            </a:r>
            <a:r>
              <a:rPr lang="it-IT" b="1">
                <a:solidFill>
                  <a:srgbClr val="EE0000"/>
                </a:solidFill>
              </a:rPr>
              <a:t>congruenza</a:t>
            </a:r>
            <a:r>
              <a:rPr lang="it-IT" b="1"/>
              <a:t> dei saperi e delle competenze acquisite</a:t>
            </a:r>
            <a:r>
              <a:rPr lang="it-IT"/>
              <a:t>, che assicurano </a:t>
            </a:r>
            <a:r>
              <a:rPr lang="it-IT" b="1"/>
              <a:t>l'equivalenza formativa di tutti i percorsi</a:t>
            </a:r>
            <a:r>
              <a:rPr lang="it-IT"/>
              <a:t>, nel rispetto dell'identità dell'offerta formativa e degli obiettivi che caratterizzano i curricoli dei diversi ordini, tipi e indirizzi di studio.</a:t>
            </a:r>
          </a:p>
        </p:txBody>
      </p:sp>
      <p:sp>
        <p:nvSpPr>
          <p:cNvPr id="5" name="Rombo 4">
            <a:hlinkClick r:id="rId4"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39750" y="692150"/>
            <a:ext cx="8137525" cy="5705475"/>
          </a:xfrm>
          <a:prstGeom prst="rect">
            <a:avLst/>
          </a:prstGeom>
          <a:noFill/>
          <a:ln w="9525">
            <a:noFill/>
            <a:miter lim="800000"/>
            <a:headEnd/>
            <a:tailEnd/>
          </a:ln>
        </p:spPr>
        <p:txBody>
          <a:bodyPr>
            <a:spAutoFit/>
          </a:bodyPr>
          <a:lstStyle/>
          <a:p>
            <a:pPr>
              <a:lnSpc>
                <a:spcPct val="120000"/>
              </a:lnSpc>
            </a:pPr>
            <a:r>
              <a:rPr lang="it-IT" b="1"/>
              <a:t>L'accesso</a:t>
            </a:r>
            <a:r>
              <a:rPr lang="it-IT"/>
              <a:t> ai saperi fondamentali </a:t>
            </a:r>
            <a:r>
              <a:rPr lang="it-IT" b="1"/>
              <a:t>è reso possibile e facilitato da atteggiamenti positivi verso l'apprendimento.</a:t>
            </a:r>
          </a:p>
          <a:p>
            <a:pPr>
              <a:lnSpc>
                <a:spcPct val="120000"/>
              </a:lnSpc>
            </a:pPr>
            <a:endParaRPr lang="it-IT" b="1"/>
          </a:p>
          <a:p>
            <a:pPr>
              <a:lnSpc>
                <a:spcPct val="120000"/>
              </a:lnSpc>
            </a:pPr>
            <a:r>
              <a:rPr lang="it-IT"/>
              <a:t> </a:t>
            </a:r>
            <a:r>
              <a:rPr lang="it-IT" b="1">
                <a:solidFill>
                  <a:srgbClr val="EE0000"/>
                </a:solidFill>
              </a:rPr>
              <a:t>La motivazione, la curiosità, l'attitudine alla collaborazione</a:t>
            </a:r>
            <a:r>
              <a:rPr lang="it-IT"/>
              <a:t> sono gli aspetti comportamentali che integrano le conoscenze, valorizzano gli </a:t>
            </a:r>
            <a:r>
              <a:rPr lang="it-IT" b="1"/>
              <a:t>stili cognitivi individuali</a:t>
            </a:r>
            <a:r>
              <a:rPr lang="it-IT"/>
              <a:t> per la </a:t>
            </a:r>
            <a:r>
              <a:rPr lang="it-IT" b="1"/>
              <a:t>piena realizzazione della persona</a:t>
            </a:r>
            <a:r>
              <a:rPr lang="it-IT"/>
              <a:t>, facilitano la possibilità di conoscere le proprie attitudini e potenzialità anche in funzione orientativa. A riguardo, possono offrire contributi molto importanti - con riferimento a tutti gli assi culturali - </a:t>
            </a:r>
            <a:r>
              <a:rPr lang="it-IT" b="1">
                <a:solidFill>
                  <a:srgbClr val="EE0000"/>
                </a:solidFill>
              </a:rPr>
              <a:t>metodologie didattiche capaci di valorizzare l'attività di laboratorio e l'apprendimento centrato sull'esperienza</a:t>
            </a:r>
            <a:r>
              <a:rPr lang="it-IT"/>
              <a:t>.</a:t>
            </a:r>
          </a:p>
          <a:p>
            <a:pPr>
              <a:lnSpc>
                <a:spcPct val="120000"/>
              </a:lnSpc>
            </a:pPr>
            <a:endParaRPr lang="it-IT"/>
          </a:p>
          <a:p>
            <a:pPr>
              <a:lnSpc>
                <a:spcPct val="120000"/>
              </a:lnSpc>
            </a:pPr>
            <a:r>
              <a:rPr lang="it-IT"/>
              <a:t>L'obbligo di istruzione si realizza, a partire dall'anno scolastico </a:t>
            </a:r>
            <a:r>
              <a:rPr lang="it-IT" b="1"/>
              <a:t>2007-2008</a:t>
            </a:r>
            <a:r>
              <a:rPr lang="it-IT"/>
              <a:t>, in una prima fase di attuazione, che assume carattere di generale </a:t>
            </a:r>
            <a:r>
              <a:rPr lang="it-IT" b="1"/>
              <a:t>sperimentazione</a:t>
            </a:r>
            <a:r>
              <a:rPr lang="it-IT"/>
              <a:t>. In questo modo può svilupparsi un progressivo e condiviso processo di innovazione, che prevede il </a:t>
            </a:r>
            <a:r>
              <a:rPr lang="it-IT" b="1"/>
              <a:t>coinvolgimento attivo delle istituzioni scolastiche e delle autonomie territoriali.</a:t>
            </a:r>
          </a:p>
        </p:txBody>
      </p:sp>
      <p:sp>
        <p:nvSpPr>
          <p:cNvPr id="5" name="Rombo 4">
            <a:hlinkClick r:id="rId3" action="ppaction://hlinksldjump"/>
          </p:cNvPr>
          <p:cNvSpPr/>
          <p:nvPr/>
        </p:nvSpPr>
        <p:spPr>
          <a:xfrm>
            <a:off x="8786813" y="6500813"/>
            <a:ext cx="357187" cy="357187"/>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4044</Words>
  <Application>Microsoft Office PowerPoint</Application>
  <PresentationFormat>Presentazione su schermo (4:3)</PresentationFormat>
  <Paragraphs>400</Paragraphs>
  <Slides>31</Slides>
  <Notes>30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31</vt:i4>
      </vt:variant>
    </vt:vector>
  </HeadingPairs>
  <TitlesOfParts>
    <vt:vector size="36" baseType="lpstr">
      <vt:lpstr>Arial</vt:lpstr>
      <vt:lpstr>Verdana</vt:lpstr>
      <vt:lpstr>Times New Roman</vt:lpstr>
      <vt:lpstr>TTE1612350t00</vt:lpstr>
      <vt:lpstr>Struttura predefinita</vt:lpstr>
      <vt:lpstr>Il nuovo obbligo di istruzione: cosa cambia nella scuola?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L’Asse dei linguaggi  Competenze di base a conclusione dell’obbligo di istruzione</vt:lpstr>
      <vt:lpstr>L’Asse matematico Competenze di base a conclusione dell’obbligo di istruzione</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MIA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nuovo obbligo di istruzione: cosa cambia nella scuola?</dc:title>
  <dc:creator>Roberto Crosio</dc:creator>
  <cp:lastModifiedBy>Roberto Crosio</cp:lastModifiedBy>
  <cp:revision>37</cp:revision>
  <dcterms:created xsi:type="dcterms:W3CDTF">2010-01-26T16:27:06Z</dcterms:created>
  <dcterms:modified xsi:type="dcterms:W3CDTF">2014-06-04T20:55:58Z</dcterms:modified>
</cp:coreProperties>
</file>