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F3B90-8A09-4FD9-BAC3-D9489ED1A892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5F7F0-E051-4ACB-AC31-184B2B80B8A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812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CDEF61-BED0-4D05-8A98-95DCEAA0DFF2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B5E2B-6CEE-42B4-A92A-D646A7D88438}" type="datetimeFigureOut">
              <a:rPr lang="it-IT" smtClean="0"/>
              <a:t>30/12/2013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18ADB-5007-40E9-8C07-1E8E6D16F33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tangolo 44"/>
          <p:cNvSpPr/>
          <p:nvPr/>
        </p:nvSpPr>
        <p:spPr>
          <a:xfrm>
            <a:off x="0" y="4508500"/>
            <a:ext cx="9144000" cy="2349500"/>
          </a:xfrm>
          <a:prstGeom prst="rect">
            <a:avLst/>
          </a:prstGeom>
          <a:solidFill>
            <a:srgbClr val="FF3399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1908175" y="1989138"/>
            <a:ext cx="5111750" cy="3311525"/>
          </a:xfrm>
          <a:prstGeom prst="ellipse">
            <a:avLst/>
          </a:prstGeom>
          <a:noFill/>
          <a:ln w="76200" cmpd="dbl">
            <a:solidFill>
              <a:srgbClr val="385D8A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</a:rPr>
              <a:t>      </a:t>
            </a:r>
            <a:endParaRPr lang="it-IT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250825" y="404813"/>
            <a:ext cx="8713788" cy="6264275"/>
          </a:xfrm>
          <a:prstGeom prst="ellipse">
            <a:avLst/>
          </a:prstGeom>
          <a:noFill/>
          <a:ln w="76200" cap="rnd" cmpd="tri">
            <a:solidFill>
              <a:srgbClr val="0000FF">
                <a:alpha val="47059"/>
              </a:srgbClr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827088" y="1125538"/>
            <a:ext cx="7561262" cy="4824412"/>
          </a:xfrm>
          <a:prstGeom prst="ellipse">
            <a:avLst/>
          </a:prstGeom>
          <a:noFill/>
          <a:ln w="76200" cmpd="dbl">
            <a:solidFill>
              <a:srgbClr val="00B050">
                <a:alpha val="43922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3203575" y="2636838"/>
            <a:ext cx="2376488" cy="1871662"/>
          </a:xfrm>
          <a:prstGeom prst="ellipse">
            <a:avLst/>
          </a:prstGeom>
          <a:solidFill>
            <a:srgbClr val="FFFF00">
              <a:alpha val="25098"/>
            </a:srgbClr>
          </a:solidFill>
          <a:ln w="571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u="sng" dirty="0">
                <a:solidFill>
                  <a:srgbClr val="C00000"/>
                </a:solidFill>
              </a:rPr>
              <a:t>Anima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u="sng" dirty="0">
                <a:solidFill>
                  <a:srgbClr val="C00000"/>
                </a:solidFill>
              </a:rPr>
              <a:t>mente</a:t>
            </a:r>
            <a:endParaRPr lang="it-IT" sz="2000" b="1" u="sng" dirty="0">
              <a:solidFill>
                <a:srgbClr val="C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rgbClr val="C00000"/>
                </a:solidFill>
              </a:rPr>
              <a:t>interiorità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rgbClr val="C00000"/>
                </a:solidFill>
              </a:rPr>
              <a:t>Io - coscienza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rgbClr val="C00000"/>
                </a:solidFill>
              </a:rPr>
              <a:t>intenzionalità</a:t>
            </a:r>
            <a:endParaRPr lang="it-IT" sz="2800" b="1" dirty="0">
              <a:solidFill>
                <a:srgbClr val="C00000"/>
              </a:solidFill>
            </a:endParaRP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6208713" y="1196975"/>
            <a:ext cx="24622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800" b="1" u="sng">
                <a:solidFill>
                  <a:srgbClr val="006C31"/>
                </a:solidFill>
                <a:latin typeface="Calibri" pitchFamily="34" charset="0"/>
              </a:rPr>
              <a:t>Realtà naturale</a:t>
            </a:r>
            <a:endParaRPr lang="it-IT" b="1" u="sng">
              <a:solidFill>
                <a:srgbClr val="006C31"/>
              </a:solidFill>
              <a:latin typeface="Calibri" pitchFamily="34" charset="0"/>
            </a:endParaRPr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auto">
          <a:xfrm>
            <a:off x="3643313" y="1285875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Parola poetica</a:t>
            </a:r>
          </a:p>
        </p:txBody>
      </p:sp>
      <p:cxnSp>
        <p:nvCxnSpPr>
          <p:cNvPr id="18" name="Connettore 1 17"/>
          <p:cNvCxnSpPr/>
          <p:nvPr/>
        </p:nvCxnSpPr>
        <p:spPr>
          <a:xfrm rot="5400000" flipH="1" flipV="1">
            <a:off x="4710906" y="981869"/>
            <a:ext cx="2022475" cy="144303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 flipH="1" flipV="1">
            <a:off x="900113" y="1773238"/>
            <a:ext cx="2376487" cy="1368425"/>
          </a:xfrm>
          <a:prstGeom prst="line">
            <a:avLst/>
          </a:prstGeom>
          <a:ln w="285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/>
          <p:cNvSpPr>
            <a:spLocks noChangeArrowheads="1"/>
          </p:cNvSpPr>
          <p:nvPr/>
        </p:nvSpPr>
        <p:spPr bwMode="auto">
          <a:xfrm>
            <a:off x="5148263" y="0"/>
            <a:ext cx="3095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300" b="1">
                <a:solidFill>
                  <a:srgbClr val="FF0000"/>
                </a:solidFill>
                <a:latin typeface="Calibri" pitchFamily="34" charset="0"/>
              </a:rPr>
              <a:t>Arte /esperienza</a:t>
            </a:r>
          </a:p>
          <a:p>
            <a:pPr algn="ctr"/>
            <a:r>
              <a:rPr lang="it-IT" sz="2300" b="1">
                <a:solidFill>
                  <a:srgbClr val="FF0000"/>
                </a:solidFill>
                <a:latin typeface="Calibri" pitchFamily="34" charset="0"/>
              </a:rPr>
              <a:t>estetica</a:t>
            </a:r>
          </a:p>
        </p:txBody>
      </p:sp>
      <p:grpSp>
        <p:nvGrpSpPr>
          <p:cNvPr id="2" name="Gruppo 88"/>
          <p:cNvGrpSpPr>
            <a:grpSpLocks/>
          </p:cNvGrpSpPr>
          <p:nvPr/>
        </p:nvGrpSpPr>
        <p:grpSpPr bwMode="auto">
          <a:xfrm>
            <a:off x="6680200" y="1714500"/>
            <a:ext cx="2106613" cy="1219200"/>
            <a:chOff x="6679674" y="1714488"/>
            <a:chExt cx="2107168" cy="1219748"/>
          </a:xfrm>
        </p:grpSpPr>
        <p:sp>
          <p:nvSpPr>
            <p:cNvPr id="24" name="Rettangolo 23"/>
            <p:cNvSpPr/>
            <p:nvPr/>
          </p:nvSpPr>
          <p:spPr>
            <a:xfrm>
              <a:off x="6809883" y="2564183"/>
              <a:ext cx="1217934" cy="3700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Percezione</a:t>
              </a:r>
            </a:p>
          </p:txBody>
        </p:sp>
        <p:cxnSp>
          <p:nvCxnSpPr>
            <p:cNvPr id="41" name="Connettore 1 40"/>
            <p:cNvCxnSpPr/>
            <p:nvPr/>
          </p:nvCxnSpPr>
          <p:spPr>
            <a:xfrm flipV="1">
              <a:off x="6679674" y="1928897"/>
              <a:ext cx="1678430" cy="952928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63" name="Rettangolo 43"/>
            <p:cNvSpPr>
              <a:spLocks noChangeArrowheads="1"/>
            </p:cNvSpPr>
            <p:nvPr/>
          </p:nvSpPr>
          <p:spPr bwMode="auto">
            <a:xfrm>
              <a:off x="7429520" y="1714488"/>
              <a:ext cx="13573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z="2400" b="1">
                  <a:solidFill>
                    <a:srgbClr val="009242"/>
                  </a:solidFill>
                  <a:latin typeface="Calibri" pitchFamily="34" charset="0"/>
                </a:rPr>
                <a:t>Scienza</a:t>
              </a:r>
              <a:endParaRPr lang="it-IT" sz="1600" b="1">
                <a:solidFill>
                  <a:srgbClr val="009242"/>
                </a:solidFill>
                <a:latin typeface="Calibri" pitchFamily="34" charset="0"/>
              </a:endParaRPr>
            </a:p>
          </p:txBody>
        </p:sp>
      </p:grpSp>
      <p:grpSp>
        <p:nvGrpSpPr>
          <p:cNvPr id="3" name="Gruppo 85"/>
          <p:cNvGrpSpPr>
            <a:grpSpLocks/>
          </p:cNvGrpSpPr>
          <p:nvPr/>
        </p:nvGrpSpPr>
        <p:grpSpPr bwMode="auto">
          <a:xfrm>
            <a:off x="250825" y="3714750"/>
            <a:ext cx="3300413" cy="2840038"/>
            <a:chOff x="251520" y="3714752"/>
            <a:chExt cx="3300324" cy="2840209"/>
          </a:xfrm>
        </p:grpSpPr>
        <p:sp>
          <p:nvSpPr>
            <p:cNvPr id="39" name="Rettangolo 38"/>
            <p:cNvSpPr/>
            <p:nvPr/>
          </p:nvSpPr>
          <p:spPr>
            <a:xfrm>
              <a:off x="2143769" y="4071962"/>
              <a:ext cx="1255679" cy="3699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Isolamento</a:t>
              </a:r>
            </a:p>
          </p:txBody>
        </p:sp>
        <p:cxnSp>
          <p:nvCxnSpPr>
            <p:cNvPr id="40" name="Connettore 1 39"/>
            <p:cNvCxnSpPr/>
            <p:nvPr/>
          </p:nvCxnSpPr>
          <p:spPr>
            <a:xfrm flipH="1" flipV="1">
              <a:off x="251520" y="3716340"/>
              <a:ext cx="2952670" cy="36514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57" name="Rettangolo 54"/>
            <p:cNvSpPr>
              <a:spLocks noChangeArrowheads="1"/>
            </p:cNvSpPr>
            <p:nvPr/>
          </p:nvSpPr>
          <p:spPr bwMode="auto">
            <a:xfrm>
              <a:off x="1540578" y="6093296"/>
              <a:ext cx="9717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 b="1">
                  <a:solidFill>
                    <a:srgbClr val="0000FF"/>
                  </a:solidFill>
                  <a:latin typeface="Calibri" pitchFamily="34" charset="0"/>
                </a:rPr>
                <a:t>Sogno</a:t>
              </a:r>
            </a:p>
          </p:txBody>
        </p:sp>
        <p:sp>
          <p:nvSpPr>
            <p:cNvPr id="38958" name="Rettangolo 61"/>
            <p:cNvSpPr>
              <a:spLocks noChangeArrowheads="1"/>
            </p:cNvSpPr>
            <p:nvPr/>
          </p:nvSpPr>
          <p:spPr bwMode="auto">
            <a:xfrm>
              <a:off x="642910" y="5500702"/>
              <a:ext cx="8653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 b="1">
                  <a:solidFill>
                    <a:srgbClr val="0000FF"/>
                  </a:solidFill>
                  <a:latin typeface="Calibri" pitchFamily="34" charset="0"/>
                </a:rPr>
                <a:t>Follia</a:t>
              </a:r>
            </a:p>
          </p:txBody>
        </p:sp>
        <p:sp>
          <p:nvSpPr>
            <p:cNvPr id="63" name="Rettangolo 62"/>
            <p:cNvSpPr/>
            <p:nvPr/>
          </p:nvSpPr>
          <p:spPr>
            <a:xfrm>
              <a:off x="2000898" y="3714752"/>
              <a:ext cx="1150907" cy="3699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Solitudine</a:t>
              </a:r>
            </a:p>
          </p:txBody>
        </p:sp>
        <p:cxnSp>
          <p:nvCxnSpPr>
            <p:cNvPr id="64" name="Connettore 1 63"/>
            <p:cNvCxnSpPr>
              <a:stCxn id="9" idx="3"/>
            </p:cNvCxnSpPr>
            <p:nvPr/>
          </p:nvCxnSpPr>
          <p:spPr>
            <a:xfrm rot="5400000">
              <a:off x="1786515" y="4235560"/>
              <a:ext cx="1765406" cy="1765252"/>
            </a:xfrm>
            <a:prstGeom prst="line">
              <a:avLst/>
            </a:prstGeom>
            <a:ln w="127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Rettangolo 76"/>
          <p:cNvSpPr>
            <a:spLocks noChangeArrowheads="1"/>
          </p:cNvSpPr>
          <p:nvPr/>
        </p:nvSpPr>
        <p:spPr bwMode="auto">
          <a:xfrm>
            <a:off x="4429125" y="714375"/>
            <a:ext cx="1816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Immaginazione</a:t>
            </a:r>
          </a:p>
        </p:txBody>
      </p:sp>
      <p:sp>
        <p:nvSpPr>
          <p:cNvPr id="79" name="Rettangolo 78"/>
          <p:cNvSpPr/>
          <p:nvPr/>
        </p:nvSpPr>
        <p:spPr>
          <a:xfrm>
            <a:off x="2500313" y="1643063"/>
            <a:ext cx="17811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u="sng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Linguaggio</a:t>
            </a:r>
            <a:endParaRPr lang="it-IT" sz="1600" b="1" u="sng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8" name="Rettangolo 57"/>
          <p:cNvSpPr>
            <a:spLocks noChangeArrowheads="1"/>
          </p:cNvSpPr>
          <p:nvPr/>
        </p:nvSpPr>
        <p:spPr bwMode="auto">
          <a:xfrm>
            <a:off x="7286625" y="4071938"/>
            <a:ext cx="1857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3200" b="1">
                <a:solidFill>
                  <a:srgbClr val="0000FF"/>
                </a:solidFill>
                <a:latin typeface="Calibri" pitchFamily="34" charset="0"/>
              </a:rPr>
              <a:t>Ontologia</a:t>
            </a:r>
            <a:endParaRPr lang="it-IT" b="1">
              <a:solidFill>
                <a:srgbClr val="0000FF"/>
              </a:solidFill>
              <a:latin typeface="Calibri" pitchFamily="34" charset="0"/>
            </a:endParaRPr>
          </a:p>
        </p:txBody>
      </p:sp>
      <p:grpSp>
        <p:nvGrpSpPr>
          <p:cNvPr id="4" name="Gruppo 87"/>
          <p:cNvGrpSpPr>
            <a:grpSpLocks/>
          </p:cNvGrpSpPr>
          <p:nvPr/>
        </p:nvGrpSpPr>
        <p:grpSpPr bwMode="auto">
          <a:xfrm>
            <a:off x="0" y="2492375"/>
            <a:ext cx="2251075" cy="904875"/>
            <a:chOff x="0" y="2492896"/>
            <a:chExt cx="2250346" cy="904166"/>
          </a:xfrm>
        </p:grpSpPr>
        <p:sp>
          <p:nvSpPr>
            <p:cNvPr id="67" name="Rettangolo 66"/>
            <p:cNvSpPr/>
            <p:nvPr/>
          </p:nvSpPr>
          <p:spPr>
            <a:xfrm>
              <a:off x="899822" y="2997325"/>
              <a:ext cx="1350524" cy="3997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Spiritualità</a:t>
              </a:r>
              <a:endParaRPr lang="it-IT" b="1" dirty="0">
                <a:solidFill>
                  <a:schemeClr val="tx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8954" name="Rettangolo 64"/>
            <p:cNvSpPr>
              <a:spLocks noChangeArrowheads="1"/>
            </p:cNvSpPr>
            <p:nvPr/>
          </p:nvSpPr>
          <p:spPr bwMode="auto">
            <a:xfrm>
              <a:off x="0" y="2492896"/>
              <a:ext cx="17979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>
                  <a:solidFill>
                    <a:srgbClr val="008A3E"/>
                  </a:solidFill>
                  <a:latin typeface="Calibri" pitchFamily="34" charset="0"/>
                </a:rPr>
                <a:t>Trasfigurazione</a:t>
              </a:r>
              <a:endParaRPr lang="it-IT" sz="1600" b="1">
                <a:solidFill>
                  <a:srgbClr val="008A3E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Gruppo 86"/>
          <p:cNvGrpSpPr>
            <a:grpSpLocks/>
          </p:cNvGrpSpPr>
          <p:nvPr/>
        </p:nvGrpSpPr>
        <p:grpSpPr bwMode="auto">
          <a:xfrm>
            <a:off x="4214813" y="2997200"/>
            <a:ext cx="4860925" cy="3322638"/>
            <a:chOff x="4214810" y="2996952"/>
            <a:chExt cx="4860690" cy="3322605"/>
          </a:xfrm>
        </p:grpSpPr>
        <p:sp>
          <p:nvSpPr>
            <p:cNvPr id="23" name="Rettangolo 22"/>
            <p:cNvSpPr/>
            <p:nvPr/>
          </p:nvSpPr>
          <p:spPr>
            <a:xfrm>
              <a:off x="5286320" y="3571621"/>
              <a:ext cx="2014441" cy="70801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b="1" dirty="0">
                  <a:solidFill>
                    <a:schemeClr val="accent4">
                      <a:lumMod val="75000"/>
                    </a:schemeClr>
                  </a:solidFill>
                  <a:latin typeface="+mn-lt"/>
                </a:rPr>
                <a:t>Senso</a:t>
              </a:r>
              <a:r>
                <a:rPr lang="it-IT" b="1" dirty="0">
                  <a:solidFill>
                    <a:schemeClr val="accent4">
                      <a:lumMod val="75000"/>
                    </a:schemeClr>
                  </a:solidFill>
                  <a:latin typeface="+mn-lt"/>
                </a:rPr>
                <a:t> </a:t>
              </a:r>
            </a:p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b="1" dirty="0">
                  <a:solidFill>
                    <a:schemeClr val="accent4">
                      <a:lumMod val="75000"/>
                    </a:schemeClr>
                  </a:solidFill>
                  <a:latin typeface="+mn-lt"/>
                </a:rPr>
                <a:t>fenomenologico</a:t>
              </a:r>
              <a:endParaRPr lang="it-IT" b="1" dirty="0">
                <a:solidFill>
                  <a:schemeClr val="accent4">
                    <a:lumMod val="75000"/>
                  </a:schemeClr>
                </a:solidFill>
                <a:latin typeface="+mn-lt"/>
              </a:endParaRPr>
            </a:p>
          </p:txBody>
        </p:sp>
        <p:cxnSp>
          <p:nvCxnSpPr>
            <p:cNvPr id="25" name="Connettore 1 24"/>
            <p:cNvCxnSpPr/>
            <p:nvPr/>
          </p:nvCxnSpPr>
          <p:spPr>
            <a:xfrm flipV="1">
              <a:off x="5579994" y="2996952"/>
              <a:ext cx="3312952" cy="439734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>
              <a:off x="5148215" y="4292339"/>
              <a:ext cx="2376372" cy="1584309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ttangolo 29"/>
            <p:cNvSpPr/>
            <p:nvPr/>
          </p:nvSpPr>
          <p:spPr>
            <a:xfrm>
              <a:off x="7956376" y="3068960"/>
              <a:ext cx="964751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b="1" dirty="0">
                  <a:solidFill>
                    <a:srgbClr val="009242"/>
                  </a:solidFill>
                  <a:latin typeface="+mn-lt"/>
                </a:rPr>
                <a:t>Oggetti</a:t>
              </a:r>
              <a:endParaRPr lang="it-IT" sz="1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924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endParaRPr>
            </a:p>
          </p:txBody>
        </p:sp>
        <p:sp>
          <p:nvSpPr>
            <p:cNvPr id="38949" name="Rettangolo 49"/>
            <p:cNvSpPr>
              <a:spLocks noChangeArrowheads="1"/>
            </p:cNvSpPr>
            <p:nvPr/>
          </p:nvSpPr>
          <p:spPr bwMode="auto">
            <a:xfrm>
              <a:off x="4214810" y="5357826"/>
              <a:ext cx="112659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800" b="1" u="sng">
                  <a:solidFill>
                    <a:srgbClr val="009242"/>
                  </a:solidFill>
                  <a:latin typeface="Calibri" pitchFamily="34" charset="0"/>
                </a:rPr>
                <a:t>Psiche</a:t>
              </a:r>
              <a:endParaRPr lang="it-IT" b="1" u="sng">
                <a:solidFill>
                  <a:srgbClr val="009242"/>
                </a:solidFill>
                <a:latin typeface="Calibri" pitchFamily="34" charset="0"/>
              </a:endParaRPr>
            </a:p>
          </p:txBody>
        </p:sp>
        <p:sp>
          <p:nvSpPr>
            <p:cNvPr id="38950" name="Rettangolo 50"/>
            <p:cNvSpPr>
              <a:spLocks noChangeArrowheads="1"/>
            </p:cNvSpPr>
            <p:nvPr/>
          </p:nvSpPr>
          <p:spPr bwMode="auto">
            <a:xfrm>
              <a:off x="7358082" y="5857892"/>
              <a:ext cx="104727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 b="1">
                  <a:solidFill>
                    <a:srgbClr val="0000FF"/>
                  </a:solidFill>
                  <a:latin typeface="Calibri" pitchFamily="34" charset="0"/>
                </a:rPr>
                <a:t>Utopia</a:t>
              </a:r>
            </a:p>
          </p:txBody>
        </p:sp>
        <p:sp>
          <p:nvSpPr>
            <p:cNvPr id="38951" name="Rettangolo 56"/>
            <p:cNvSpPr>
              <a:spLocks noChangeArrowheads="1"/>
            </p:cNvSpPr>
            <p:nvPr/>
          </p:nvSpPr>
          <p:spPr bwMode="auto">
            <a:xfrm>
              <a:off x="7572396" y="3643314"/>
              <a:ext cx="150310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 b="1" i="1">
                  <a:solidFill>
                    <a:srgbClr val="009242"/>
                  </a:solidFill>
                  <a:latin typeface="Calibri" pitchFamily="34" charset="0"/>
                </a:rPr>
                <a:t>Atmosfere</a:t>
              </a:r>
              <a:endParaRPr lang="it-IT" sz="2000" b="1" i="1">
                <a:solidFill>
                  <a:srgbClr val="009242"/>
                </a:solidFill>
                <a:latin typeface="Calibri" pitchFamily="34" charset="0"/>
              </a:endParaRPr>
            </a:p>
          </p:txBody>
        </p:sp>
        <p:sp>
          <p:nvSpPr>
            <p:cNvPr id="38952" name="Rettangolo 65"/>
            <p:cNvSpPr>
              <a:spLocks noChangeArrowheads="1"/>
            </p:cNvSpPr>
            <p:nvPr/>
          </p:nvSpPr>
          <p:spPr bwMode="auto">
            <a:xfrm>
              <a:off x="7572396" y="4714884"/>
              <a:ext cx="1338636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 b="1">
                  <a:solidFill>
                    <a:srgbClr val="0000FF"/>
                  </a:solidFill>
                  <a:latin typeface="Calibri" pitchFamily="34" charset="0"/>
                </a:rPr>
                <a:t>Ricerca </a:t>
              </a:r>
            </a:p>
            <a:p>
              <a:pPr algn="ctr"/>
              <a:r>
                <a:rPr lang="it-IT" sz="2400" b="1">
                  <a:solidFill>
                    <a:srgbClr val="0000FF"/>
                  </a:solidFill>
                  <a:latin typeface="Calibri" pitchFamily="34" charset="0"/>
                </a:rPr>
                <a:t>filosofica</a:t>
              </a:r>
              <a:endParaRPr lang="it-IT" sz="1400" b="1">
                <a:solidFill>
                  <a:srgbClr val="0000FF"/>
                </a:solidFill>
                <a:latin typeface="Calibri" pitchFamily="34" charset="0"/>
              </a:endParaRPr>
            </a:p>
          </p:txBody>
        </p:sp>
      </p:grpSp>
      <p:grpSp>
        <p:nvGrpSpPr>
          <p:cNvPr id="10" name="Gruppo 84"/>
          <p:cNvGrpSpPr>
            <a:grpSpLocks/>
          </p:cNvGrpSpPr>
          <p:nvPr/>
        </p:nvGrpSpPr>
        <p:grpSpPr bwMode="auto">
          <a:xfrm>
            <a:off x="0" y="0"/>
            <a:ext cx="4586288" cy="1812925"/>
            <a:chOff x="0" y="0"/>
            <a:chExt cx="4585623" cy="1812886"/>
          </a:xfrm>
        </p:grpSpPr>
        <p:sp>
          <p:nvSpPr>
            <p:cNvPr id="38940" name="Rettangolo 9"/>
            <p:cNvSpPr>
              <a:spLocks noChangeArrowheads="1"/>
            </p:cNvSpPr>
            <p:nvPr/>
          </p:nvSpPr>
          <p:spPr bwMode="auto">
            <a:xfrm>
              <a:off x="2267744" y="0"/>
              <a:ext cx="231787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400" b="1">
                  <a:solidFill>
                    <a:srgbClr val="0000FF"/>
                  </a:solidFill>
                  <a:latin typeface="Calibri" pitchFamily="34" charset="0"/>
                </a:rPr>
                <a:t>Vissuti</a:t>
              </a:r>
              <a:r>
                <a:rPr lang="it-IT" sz="1600" b="1">
                  <a:solidFill>
                    <a:srgbClr val="0000FF"/>
                  </a:solidFill>
                  <a:latin typeface="Calibri" pitchFamily="34" charset="0"/>
                </a:rPr>
                <a:t> </a:t>
              </a:r>
              <a:r>
                <a:rPr lang="it-IT" sz="2400" b="1">
                  <a:solidFill>
                    <a:srgbClr val="0000FF"/>
                  </a:solidFill>
                  <a:latin typeface="Calibri" pitchFamily="34" charset="0"/>
                </a:rPr>
                <a:t>metafisici</a:t>
              </a:r>
              <a:endParaRPr lang="it-IT" sz="1600" b="1">
                <a:solidFill>
                  <a:srgbClr val="0000FF"/>
                </a:solidFill>
                <a:latin typeface="Calibri" pitchFamily="34" charset="0"/>
              </a:endParaRPr>
            </a:p>
          </p:txBody>
        </p:sp>
        <p:sp>
          <p:nvSpPr>
            <p:cNvPr id="38941" name="Rettangolo 10"/>
            <p:cNvSpPr>
              <a:spLocks noChangeArrowheads="1"/>
            </p:cNvSpPr>
            <p:nvPr/>
          </p:nvSpPr>
          <p:spPr bwMode="auto">
            <a:xfrm>
              <a:off x="323528" y="1412776"/>
              <a:ext cx="84510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>
                  <a:solidFill>
                    <a:srgbClr val="0000FF"/>
                  </a:solidFill>
                  <a:latin typeface="Calibri" pitchFamily="34" charset="0"/>
                </a:rPr>
                <a:t>Ascesi</a:t>
              </a:r>
              <a:endParaRPr lang="it-IT" sz="1400" b="1">
                <a:solidFill>
                  <a:srgbClr val="0000FF"/>
                </a:solidFill>
                <a:latin typeface="Calibri" pitchFamily="34" charset="0"/>
              </a:endParaRPr>
            </a:p>
          </p:txBody>
        </p:sp>
        <p:sp>
          <p:nvSpPr>
            <p:cNvPr id="38942" name="Rettangolo 11"/>
            <p:cNvSpPr>
              <a:spLocks noChangeArrowheads="1"/>
            </p:cNvSpPr>
            <p:nvPr/>
          </p:nvSpPr>
          <p:spPr bwMode="auto">
            <a:xfrm>
              <a:off x="1115616" y="548680"/>
              <a:ext cx="13407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>
                  <a:solidFill>
                    <a:srgbClr val="0000FF"/>
                  </a:solidFill>
                  <a:latin typeface="Calibri" pitchFamily="34" charset="0"/>
                </a:rPr>
                <a:t>Misticismo</a:t>
              </a:r>
              <a:endParaRPr lang="it-IT" sz="1400" b="1">
                <a:solidFill>
                  <a:srgbClr val="0000FF"/>
                </a:solidFill>
                <a:latin typeface="Calibri" pitchFamily="34" charset="0"/>
              </a:endParaRPr>
            </a:p>
          </p:txBody>
        </p:sp>
        <p:sp>
          <p:nvSpPr>
            <p:cNvPr id="38943" name="Rettangolo 80"/>
            <p:cNvSpPr>
              <a:spLocks noChangeArrowheads="1"/>
            </p:cNvSpPr>
            <p:nvPr/>
          </p:nvSpPr>
          <p:spPr bwMode="auto">
            <a:xfrm>
              <a:off x="1331643" y="1268760"/>
              <a:ext cx="12036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>
                  <a:solidFill>
                    <a:srgbClr val="0000FF"/>
                  </a:solidFill>
                  <a:latin typeface="Calibri" pitchFamily="34" charset="0"/>
                </a:rPr>
                <a:t>Preghiera</a:t>
              </a:r>
              <a:endParaRPr lang="it-IT" b="1">
                <a:solidFill>
                  <a:srgbClr val="0000FF"/>
                </a:solidFill>
                <a:latin typeface="Calibri" pitchFamily="34" charset="0"/>
              </a:endParaRPr>
            </a:p>
          </p:txBody>
        </p:sp>
        <p:sp>
          <p:nvSpPr>
            <p:cNvPr id="38944" name="CasellaDiTesto 71"/>
            <p:cNvSpPr txBox="1">
              <a:spLocks noChangeArrowheads="1"/>
            </p:cNvSpPr>
            <p:nvPr/>
          </p:nvSpPr>
          <p:spPr bwMode="auto">
            <a:xfrm>
              <a:off x="0" y="0"/>
              <a:ext cx="195335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3200" b="1">
                  <a:solidFill>
                    <a:srgbClr val="0000FF"/>
                  </a:solidFill>
                  <a:latin typeface="Calibri" pitchFamily="34" charset="0"/>
                </a:rPr>
                <a:t>Ulteriorità</a:t>
              </a:r>
            </a:p>
          </p:txBody>
        </p:sp>
      </p:grpSp>
      <p:sp>
        <p:nvSpPr>
          <p:cNvPr id="75" name="Rettangolo 74"/>
          <p:cNvSpPr>
            <a:spLocks noChangeArrowheads="1"/>
          </p:cNvSpPr>
          <p:nvPr/>
        </p:nvSpPr>
        <p:spPr bwMode="auto">
          <a:xfrm>
            <a:off x="5929313" y="1714500"/>
            <a:ext cx="10810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800" b="1" u="sng">
                <a:solidFill>
                  <a:srgbClr val="006C31"/>
                </a:solidFill>
                <a:latin typeface="Calibri" pitchFamily="34" charset="0"/>
              </a:rPr>
              <a:t>Corpo</a:t>
            </a:r>
            <a:endParaRPr lang="it-IT" b="1" u="sng">
              <a:solidFill>
                <a:srgbClr val="006C31"/>
              </a:solidFill>
              <a:latin typeface="Calibri" pitchFamily="34" charset="0"/>
            </a:endParaRPr>
          </a:p>
        </p:txBody>
      </p:sp>
      <p:sp>
        <p:nvSpPr>
          <p:cNvPr id="78" name="Rettangolo 77"/>
          <p:cNvSpPr>
            <a:spLocks noChangeArrowheads="1"/>
          </p:cNvSpPr>
          <p:nvPr/>
        </p:nvSpPr>
        <p:spPr bwMode="auto">
          <a:xfrm>
            <a:off x="7715250" y="2204864"/>
            <a:ext cx="142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 u="sng" dirty="0">
                <a:solidFill>
                  <a:srgbClr val="009242"/>
                </a:solidFill>
                <a:latin typeface="Calibri" pitchFamily="34" charset="0"/>
              </a:rPr>
              <a:t>Mondo</a:t>
            </a:r>
            <a:endParaRPr lang="it-IT" sz="1600" b="1" u="sng" dirty="0">
              <a:solidFill>
                <a:srgbClr val="009242"/>
              </a:solidFill>
              <a:latin typeface="Calibri" pitchFamily="34" charset="0"/>
            </a:endParaRPr>
          </a:p>
        </p:txBody>
      </p:sp>
      <p:sp>
        <p:nvSpPr>
          <p:cNvPr id="80" name="Ovale 79"/>
          <p:cNvSpPr/>
          <p:nvPr/>
        </p:nvSpPr>
        <p:spPr>
          <a:xfrm>
            <a:off x="3214688" y="2643188"/>
            <a:ext cx="2357437" cy="1857375"/>
          </a:xfrm>
          <a:prstGeom prst="ellipse">
            <a:avLst/>
          </a:prstGeom>
          <a:noFill/>
          <a:ln w="130175">
            <a:solidFill>
              <a:srgbClr val="FF0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2" name="Ovale 81"/>
          <p:cNvSpPr/>
          <p:nvPr/>
        </p:nvSpPr>
        <p:spPr>
          <a:xfrm>
            <a:off x="857250" y="1143000"/>
            <a:ext cx="7500938" cy="4786313"/>
          </a:xfrm>
          <a:prstGeom prst="ellipse">
            <a:avLst/>
          </a:prstGeom>
          <a:noFill/>
          <a:ln w="130175">
            <a:solidFill>
              <a:srgbClr val="00B05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3" name="Ovale 82"/>
          <p:cNvSpPr/>
          <p:nvPr/>
        </p:nvSpPr>
        <p:spPr>
          <a:xfrm>
            <a:off x="1857375" y="2000250"/>
            <a:ext cx="5143500" cy="3286125"/>
          </a:xfrm>
          <a:prstGeom prst="ellipse">
            <a:avLst/>
          </a:prstGeom>
          <a:noFill/>
          <a:ln w="130175">
            <a:solidFill>
              <a:schemeClr val="tx2">
                <a:lumMod val="60000"/>
                <a:lumOff val="40000"/>
                <a:alpha val="50196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0" y="4500563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>
                <a:solidFill>
                  <a:srgbClr val="8E0062"/>
                </a:solidFill>
                <a:latin typeface="Calibri" pitchFamily="34" charset="0"/>
              </a:rPr>
              <a:t>Inconscio</a:t>
            </a:r>
            <a:endParaRPr lang="it-IT" sz="2800">
              <a:solidFill>
                <a:srgbClr val="8E0062"/>
              </a:solidFill>
              <a:latin typeface="Calibri" pitchFamily="34" charset="0"/>
            </a:endParaRPr>
          </a:p>
        </p:txBody>
      </p:sp>
      <p:sp>
        <p:nvSpPr>
          <p:cNvPr id="52" name="Rettangolo 51"/>
          <p:cNvSpPr>
            <a:spLocks noChangeArrowheads="1"/>
          </p:cNvSpPr>
          <p:nvPr/>
        </p:nvSpPr>
        <p:spPr bwMode="auto">
          <a:xfrm>
            <a:off x="5354638" y="2492375"/>
            <a:ext cx="12477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b="1">
                <a:solidFill>
                  <a:srgbClr val="FF0000"/>
                </a:solidFill>
                <a:latin typeface="Calibri" pitchFamily="34" charset="0"/>
              </a:rPr>
              <a:t>Sensazione</a:t>
            </a:r>
          </a:p>
          <a:p>
            <a:pPr algn="ctr"/>
            <a:r>
              <a:rPr lang="it-IT" sz="2000" b="1">
                <a:solidFill>
                  <a:srgbClr val="FF0000"/>
                </a:solidFill>
                <a:latin typeface="Calibri" pitchFamily="34" charset="0"/>
              </a:rPr>
              <a:t>emozione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9" grpId="0" animBg="1"/>
      <p:bldP spid="13" grpId="0"/>
      <p:bldP spid="16" grpId="0"/>
      <p:bldP spid="38" grpId="0"/>
      <p:bldP spid="77" grpId="0"/>
      <p:bldP spid="79" grpId="0"/>
      <p:bldP spid="58" grpId="0"/>
      <p:bldP spid="75" grpId="0"/>
      <p:bldP spid="78" grpId="0"/>
      <p:bldP spid="80" grpId="0" animBg="1"/>
      <p:bldP spid="82" grpId="0" animBg="1"/>
      <p:bldP spid="83" grpId="0" animBg="1"/>
      <p:bldP spid="84" grpId="0"/>
      <p:bldP spid="5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</Words>
  <Application>Microsoft Office PowerPoint</Application>
  <PresentationFormat>Presentazione su schermo (4:3)</PresentationFormat>
  <Paragraphs>48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Crosio</dc:creator>
  <cp:lastModifiedBy>Roberto Crosio</cp:lastModifiedBy>
  <cp:revision>1</cp:revision>
  <dcterms:created xsi:type="dcterms:W3CDTF">2013-12-30T00:00:01Z</dcterms:created>
  <dcterms:modified xsi:type="dcterms:W3CDTF">2013-12-30T00:02:24Z</dcterms:modified>
</cp:coreProperties>
</file>