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BF08-F053-4314-8AD5-8DBD56972141}" type="datetimeFigureOut">
              <a:rPr lang="it-IT" smtClean="0"/>
              <a:t>12/02/2014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5EFCB-CDAA-4D9C-8DBC-19D463CAA829}" type="slidenum">
              <a:rPr lang="it-IT" smtClean="0"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Roberto\Desktop\PASCOLI_IL%20LAMPO\il%20lampo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Roberto\Desktop\PASCOLI_IL%20LAMPO\commento%20il%20lampo.mp3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412"/>
            <a:ext cx="9149892" cy="685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-4016697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 cielo e terra si mostrò qual era: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 terra ansante, livida, in sussulto;</a:t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il cielo ingombro, tragico, disfatto:</a:t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bianca </a:t>
            </a:r>
            <a:r>
              <a:rPr kumimoji="0" lang="it-I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bianca</a:t>
            </a: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nel tacito tumulto</a:t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una casa </a:t>
            </a:r>
            <a:r>
              <a:rPr kumimoji="0" lang="it-IT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apparì</a:t>
            </a: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sparì d’un tratto;</a:t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come un occhio, che, largo, esterrefatto,</a:t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s’aprì si chiuse, nella notte nera.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-4016697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 cielo e terra si mostrò qual era: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 terra ansante, livida, in sussulto;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il cielo ingombro, tragico, disfatto: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bianca bianca nel tacito tumulto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una casa apparì sparì d’un tratto;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come un occhio, che, largo, esterrefatto,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s’aprì si chiuse, nella notte nera.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4067944" y="1772816"/>
            <a:ext cx="4572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3200" b="1" dirty="0" smtClean="0">
                <a:solidFill>
                  <a:schemeClr val="bg1"/>
                </a:solidFill>
              </a:rPr>
              <a:t>G. Pascoli</a:t>
            </a:r>
            <a:br>
              <a:rPr lang="it-IT" sz="3200" b="1" dirty="0" smtClean="0">
                <a:solidFill>
                  <a:schemeClr val="bg1"/>
                </a:solidFill>
              </a:rPr>
            </a:br>
            <a:r>
              <a:rPr lang="it-IT" sz="3200" b="1" dirty="0" smtClean="0">
                <a:solidFill>
                  <a:schemeClr val="bg1"/>
                </a:solidFill>
              </a:rPr>
              <a:t>Il lampo</a:t>
            </a:r>
          </a:p>
          <a:p>
            <a:endParaRPr lang="it-IT" sz="2400" dirty="0">
              <a:solidFill>
                <a:schemeClr val="bg1"/>
              </a:solidFill>
            </a:endParaRPr>
          </a:p>
          <a:p>
            <a:r>
              <a:rPr lang="it-IT" sz="2400" i="1" dirty="0">
                <a:solidFill>
                  <a:schemeClr val="bg1"/>
                </a:solidFill>
              </a:rPr>
              <a:t>E cielo e terra si mostrò qual era: </a:t>
            </a:r>
            <a:br>
              <a:rPr lang="it-IT" sz="2400" i="1" dirty="0">
                <a:solidFill>
                  <a:schemeClr val="bg1"/>
                </a:solidFill>
              </a:rPr>
            </a:br>
            <a:r>
              <a:rPr lang="it-IT" sz="2400" i="1" dirty="0">
                <a:solidFill>
                  <a:schemeClr val="bg1"/>
                </a:solidFill>
              </a:rPr>
              <a:t/>
            </a:r>
            <a:br>
              <a:rPr lang="it-IT" sz="2400" i="1" dirty="0">
                <a:solidFill>
                  <a:schemeClr val="bg1"/>
                </a:solidFill>
              </a:rPr>
            </a:br>
            <a:r>
              <a:rPr lang="it-IT" sz="2400" i="1" dirty="0">
                <a:solidFill>
                  <a:schemeClr val="bg1"/>
                </a:solidFill>
              </a:rPr>
              <a:t>la terra ansante, livida, in sussulto; </a:t>
            </a:r>
            <a:br>
              <a:rPr lang="it-IT" sz="2400" i="1" dirty="0">
                <a:solidFill>
                  <a:schemeClr val="bg1"/>
                </a:solidFill>
              </a:rPr>
            </a:br>
            <a:r>
              <a:rPr lang="it-IT" sz="2400" i="1" dirty="0">
                <a:solidFill>
                  <a:schemeClr val="bg1"/>
                </a:solidFill>
              </a:rPr>
              <a:t>il cielo ingombro, tragico, disfatto: </a:t>
            </a:r>
            <a:br>
              <a:rPr lang="it-IT" sz="2400" i="1" dirty="0">
                <a:solidFill>
                  <a:schemeClr val="bg1"/>
                </a:solidFill>
              </a:rPr>
            </a:br>
            <a:r>
              <a:rPr lang="it-IT" sz="2400" i="1" dirty="0">
                <a:solidFill>
                  <a:schemeClr val="bg1"/>
                </a:solidFill>
              </a:rPr>
              <a:t>bianca </a:t>
            </a:r>
            <a:r>
              <a:rPr lang="it-IT" sz="2400" i="1" dirty="0" err="1">
                <a:solidFill>
                  <a:schemeClr val="bg1"/>
                </a:solidFill>
              </a:rPr>
              <a:t>bianca</a:t>
            </a:r>
            <a:r>
              <a:rPr lang="it-IT" sz="2400" i="1" dirty="0">
                <a:solidFill>
                  <a:schemeClr val="bg1"/>
                </a:solidFill>
              </a:rPr>
              <a:t> nel tacito tumulto      </a:t>
            </a:r>
            <a:br>
              <a:rPr lang="it-IT" sz="2400" i="1" dirty="0">
                <a:solidFill>
                  <a:schemeClr val="bg1"/>
                </a:solidFill>
              </a:rPr>
            </a:br>
            <a:r>
              <a:rPr lang="it-IT" sz="2400" i="1" dirty="0">
                <a:solidFill>
                  <a:srgbClr val="FFFF00"/>
                </a:solidFill>
              </a:rPr>
              <a:t>una casa </a:t>
            </a:r>
            <a:r>
              <a:rPr lang="it-IT" sz="2400" i="1" dirty="0" err="1">
                <a:solidFill>
                  <a:srgbClr val="FFFF00"/>
                </a:solidFill>
              </a:rPr>
              <a:t>apparì</a:t>
            </a:r>
            <a:r>
              <a:rPr lang="it-IT" sz="2400" i="1" dirty="0">
                <a:solidFill>
                  <a:srgbClr val="FFFF00"/>
                </a:solidFill>
              </a:rPr>
              <a:t> sparì d'un tratto</a:t>
            </a:r>
            <a:r>
              <a:rPr lang="it-IT" sz="2400" i="1" dirty="0">
                <a:solidFill>
                  <a:schemeClr val="bg1"/>
                </a:solidFill>
              </a:rPr>
              <a:t>; </a:t>
            </a:r>
            <a:br>
              <a:rPr lang="it-IT" sz="2400" i="1" dirty="0">
                <a:solidFill>
                  <a:schemeClr val="bg1"/>
                </a:solidFill>
              </a:rPr>
            </a:br>
            <a:r>
              <a:rPr lang="it-IT" sz="2400" i="1" dirty="0">
                <a:solidFill>
                  <a:schemeClr val="bg1"/>
                </a:solidFill>
              </a:rPr>
              <a:t>come un occhio, che,largo,esterrefatto, </a:t>
            </a:r>
            <a:br>
              <a:rPr lang="it-IT" sz="2400" i="1" dirty="0">
                <a:solidFill>
                  <a:schemeClr val="bg1"/>
                </a:solidFill>
              </a:rPr>
            </a:br>
            <a:r>
              <a:rPr lang="it-IT" sz="2400" i="1" dirty="0">
                <a:solidFill>
                  <a:schemeClr val="bg1"/>
                </a:solidFill>
              </a:rPr>
              <a:t>s'aprì si chiuse, nella notte nera.</a:t>
            </a:r>
          </a:p>
        </p:txBody>
      </p:sp>
      <p:pic>
        <p:nvPicPr>
          <p:cNvPr id="8" name="il lamp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1440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42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412"/>
            <a:ext cx="9149892" cy="685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-4016697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 cielo e terra si mostrò qual era: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 terra ansante, livida, in sussulto;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il cielo ingombro, tragico, disfatto: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bianca bianca nel tacito tumulto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una casa apparì sparì d’un tratto;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come un occhio, che, largo, esterrefatto,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s’aprì si chiuse, nella notte nera.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-4016697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 cielo e terra si mostrò qual era: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 terra ansante, livida, in sussulto;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il cielo ingombro, tragico, disfatto: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bianca bianca nel tacito tumulto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una casa apparì sparì d’un tratto;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come un occhio, che, largo, esterrefatto,</a:t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s’aprì si chiuse, nella notte nera.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it-IT" sz="1400" b="1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E cielo e terra si mostrò qual era:</a:t>
                      </a:r>
                      <a:endParaRPr lang="it-IT" sz="1200" dirty="0">
                        <a:solidFill>
                          <a:schemeClr val="bg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Evidenza inquietante della natura, che svela le connotazioni simboliche simmetriche di cielo e terra ( oscurità, turbamento )</a:t>
                      </a: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it-IT" sz="1400" b="1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la terra ansante, livida, in sussulto; </a:t>
                      </a:r>
                      <a:br>
                        <a:rPr lang="it-IT" sz="1400" b="1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</a:br>
                      <a:endParaRPr lang="it-IT" sz="1200" dirty="0">
                        <a:solidFill>
                          <a:schemeClr val="bg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La terra, con gli uomini </a:t>
                      </a:r>
                      <a:r>
                        <a:rPr lang="it-IT" sz="1200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dal respiro affannoso</a:t>
                      </a:r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, opaca, oscura, tumultuante, agitata dal fragore dei tuoni lontani, oscuramente turbata …..</a:t>
                      </a: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it-IT" sz="1400" b="1" i="1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il cielo ingombro, tragico, disfatto: </a:t>
                      </a:r>
                      <a:br>
                        <a:rPr lang="it-IT" sz="1400" b="1" i="1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</a:br>
                      <a:endParaRPr lang="it-IT" sz="1200">
                        <a:solidFill>
                          <a:schemeClr val="bg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Nuvole, tempesta, scomposizione delle linee, mancanza di limpidezza, senso apocalittico di un evento discriminante e rivelatore</a:t>
                      </a: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it-IT" sz="1400" b="1" i="1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bianca bianca nel tacito tumulto     </a:t>
                      </a:r>
                      <a:endParaRPr lang="it-IT" sz="1200">
                        <a:solidFill>
                          <a:schemeClr val="bg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Nel silenzio angoscioso ( lampo che prelude al tuono ) luce intensa, accecante quasi, capace di isolare, di fissare lo sguardo </a:t>
                      </a:r>
                      <a:r>
                        <a:rPr lang="it-IT" sz="1200" dirty="0" err="1" smtClean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……</a:t>
                      </a:r>
                      <a:r>
                        <a:rPr lang="it-IT" sz="1200" dirty="0" smtClean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.</a:t>
                      </a:r>
                      <a:endParaRPr lang="it-IT" sz="1200" dirty="0">
                        <a:solidFill>
                          <a:schemeClr val="bg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it-IT" sz="1400" b="1" i="1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una casa apparì sparì d'un tratto;</a:t>
                      </a:r>
                      <a:endParaRPr lang="it-IT" sz="1200">
                        <a:solidFill>
                          <a:schemeClr val="bg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improvvisa rivelazione, istantanea reimmersione nel buio della notte. E’ la stessa dinamica del ricordo censurato ( un po’ come in Montale </a:t>
                      </a:r>
                      <a:r>
                        <a:rPr lang="it-IT" sz="1200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Cigola la carrucola nel pozzo</a:t>
                      </a:r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 )</a:t>
                      </a: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1428750">
                <a:tc>
                  <a:txBody>
                    <a:bodyPr/>
                    <a:lstStyle/>
                    <a:p>
                      <a:pPr algn="ctr"/>
                      <a:r>
                        <a:rPr lang="it-IT" sz="1400" b="1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come un occhio, che, largo, esterrefatto, </a:t>
                      </a:r>
                      <a:br>
                        <a:rPr lang="it-IT" sz="1400" b="1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</a:br>
                      <a:endParaRPr lang="it-IT" sz="1200" dirty="0">
                        <a:solidFill>
                          <a:schemeClr val="bg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Simbolismo epifanico. La casa è luce (</a:t>
                      </a:r>
                      <a:r>
                        <a:rPr lang="it-IT" sz="1200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occhio</a:t>
                      </a:r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) che vede, è memoria illuminante. E insieme spazio della casa-nido, evocato ampiamente, profondamente ( </a:t>
                      </a:r>
                      <a:r>
                        <a:rPr lang="it-IT" sz="1200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largo</a:t>
                      </a:r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 ) ma nello stesso tempo angosciosamente ( </a:t>
                      </a:r>
                      <a:r>
                        <a:rPr lang="it-IT" sz="1200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esterrefatto</a:t>
                      </a:r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 )</a:t>
                      </a: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algn="ctr"/>
                      <a:r>
                        <a:rPr lang="it-IT" sz="1400" b="1" i="1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s'aprì si chiuse, nella notte nera.</a:t>
                      </a:r>
                      <a:endParaRPr lang="it-IT" sz="1200" dirty="0">
                        <a:solidFill>
                          <a:schemeClr val="bg1"/>
                        </a:solidFill>
                        <a:latin typeface="Verdana"/>
                        <a:ea typeface="Calibri"/>
                        <a:cs typeface="Times New Roman"/>
                      </a:endParaRP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>
                          <a:solidFill>
                            <a:schemeClr val="bg1"/>
                          </a:solidFill>
                          <a:latin typeface="Verdana"/>
                          <a:ea typeface="Calibri"/>
                          <a:cs typeface="Times New Roman"/>
                        </a:rPr>
                        <a:t>Il ricordo si richiude in uno spazio buio, forse definitivo, che si riapre solo grazie a momenti epifanici, resi possibili dal sentire del fanciullino.</a:t>
                      </a:r>
                    </a:p>
                  </a:txBody>
                  <a:tcPr marL="60368" marR="60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" name="commento il lamp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91440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8413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319</Words>
  <Application>Microsoft Office PowerPoint</Application>
  <PresentationFormat>Presentazione su schermo (4:3)</PresentationFormat>
  <Paragraphs>29</Paragraphs>
  <Slides>2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Diapositiva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Roberto Crosio</dc:creator>
  <cp:lastModifiedBy>Roberto Crosio</cp:lastModifiedBy>
  <cp:revision>15</cp:revision>
  <dcterms:created xsi:type="dcterms:W3CDTF">2014-02-12T08:58:14Z</dcterms:created>
  <dcterms:modified xsi:type="dcterms:W3CDTF">2014-02-12T11:22:21Z</dcterms:modified>
</cp:coreProperties>
</file>